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71" r:id="rId3"/>
    <p:sldId id="272" r:id="rId4"/>
    <p:sldId id="268" r:id="rId5"/>
    <p:sldId id="270" r:id="rId6"/>
    <p:sldId id="266" r:id="rId7"/>
    <p:sldId id="260" r:id="rId8"/>
    <p:sldId id="265" r:id="rId9"/>
    <p:sldId id="256" r:id="rId10"/>
    <p:sldId id="258" r:id="rId11"/>
    <p:sldId id="261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00C0"/>
    <a:srgbClr val="6600FF"/>
    <a:srgbClr val="0066CC"/>
    <a:srgbClr val="0000CC"/>
    <a:srgbClr val="008000"/>
    <a:srgbClr val="CFE11F"/>
    <a:srgbClr val="FFFF00"/>
    <a:srgbClr val="0000FF"/>
    <a:srgbClr val="66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3CBB-5BB9-43E3-B0E5-6AF2E3A586A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1B5FE-F628-4889-A01B-4C0C5B5B0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5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5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6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3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8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5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9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7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1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4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9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D119-56AC-4559-86E2-E5E3FD8B4BCB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5941-D1E1-41F9-9113-EFFDB5B9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0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09600" y="3048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 smtClean="0">
                <a:solidFill>
                  <a:srgbClr val="800080"/>
                </a:solidFill>
                <a:effectLst/>
              </a:rPr>
              <a:t>原子核行列要素の方法による不一致問題の解決をめざして</a:t>
            </a:r>
            <a:endParaRPr lang="en-US" sz="4800" b="1" dirty="0">
              <a:solidFill>
                <a:srgbClr val="80008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8200" y="2133600"/>
            <a:ext cx="221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A02</a:t>
            </a:r>
            <a:r>
              <a:rPr lang="ja-JP" altLang="en-US" sz="2400" dirty="0" smtClean="0"/>
              <a:t>公募研究）</a:t>
            </a:r>
            <a:endParaRPr 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05400" y="2425005"/>
            <a:ext cx="36728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メンバー</a:t>
            </a:r>
            <a:endParaRPr lang="en-US" altLang="ja-JP" sz="2400" dirty="0" smtClean="0"/>
          </a:p>
          <a:p>
            <a:r>
              <a:rPr lang="ja-JP" altLang="en-US" sz="2400" dirty="0" smtClean="0"/>
              <a:t>岩田順敬　（東大）</a:t>
            </a:r>
            <a:endParaRPr lang="en-US" altLang="ja-JP" sz="2400" dirty="0" smtClean="0"/>
          </a:p>
          <a:p>
            <a:r>
              <a:rPr lang="ja-JP" altLang="en-US" sz="2400" dirty="0" smtClean="0"/>
              <a:t>日野原伸生　（筑波大）</a:t>
            </a:r>
            <a:endParaRPr lang="en-US" altLang="ja-JP" sz="2400" dirty="0" smtClean="0"/>
          </a:p>
          <a:p>
            <a:r>
              <a:rPr lang="ja-JP" altLang="en-US" sz="2400" dirty="0" smtClean="0"/>
              <a:t>寺崎順　（筑波大、登壇者）</a:t>
            </a:r>
            <a:endParaRPr 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4221540"/>
            <a:ext cx="7543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 matrix element (NME) of </a:t>
            </a:r>
            <a:r>
              <a:rPr lang="en-US" sz="2400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neutrinoless</a:t>
            </a: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double-</a:t>
            </a:r>
            <a:r>
              <a:rPr lang="el-GR" sz="2400" dirty="0" smtClean="0">
                <a:solidFill>
                  <a:srgbClr val="0000CC"/>
                </a:solidFill>
                <a:latin typeface="Cambria Math"/>
                <a:ea typeface="Cambria Math"/>
                <a:cs typeface="Arial" panose="020B0604020202020204" pitchFamily="34" charset="0"/>
              </a:rPr>
              <a:t>β</a:t>
            </a:r>
            <a:r>
              <a:rPr lang="en-US" sz="2400" dirty="0" smtClean="0">
                <a:solidFill>
                  <a:srgbClr val="0000CC"/>
                </a:solidFill>
                <a:latin typeface="Cambria Math"/>
                <a:ea typeface="Cambria Math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decay</a:t>
            </a:r>
          </a:p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What have been done</a:t>
            </a:r>
          </a:p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What we are going to do</a:t>
            </a:r>
            <a:endParaRPr lang="en-US" sz="24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00800" y="6096000"/>
            <a:ext cx="2244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May 16, 2015, Kobe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26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09600" y="533400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Note, SM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09600" y="1066800"/>
            <a:ext cx="6742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 perturbation by a two-body interaction.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9600" y="1600200"/>
            <a:ext cx="6276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first-order components of wave function: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3252154" y="2198218"/>
            <a:ext cx="1929446" cy="1306982"/>
            <a:chOff x="2922192" y="2404872"/>
            <a:chExt cx="2411808" cy="1633728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3149012" y="3243072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3149012" y="3547872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3149012" y="3928872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3149012" y="2785872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3149012" y="2557272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/>
            <p:cNvSpPr/>
            <p:nvPr/>
          </p:nvSpPr>
          <p:spPr>
            <a:xfrm>
              <a:off x="3453812" y="24384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987212" y="26670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3453812" y="38100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3987212" y="38100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右中かっこ 23"/>
            <p:cNvSpPr/>
            <p:nvPr/>
          </p:nvSpPr>
          <p:spPr>
            <a:xfrm>
              <a:off x="4673012" y="2404872"/>
              <a:ext cx="304800" cy="914400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953000" y="252918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右中かっこ 25"/>
            <p:cNvSpPr/>
            <p:nvPr/>
          </p:nvSpPr>
          <p:spPr>
            <a:xfrm>
              <a:off x="4673012" y="3395472"/>
              <a:ext cx="304800" cy="643128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4977812" y="3467207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3429000" y="3429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962400" y="3429000"/>
              <a:ext cx="228600" cy="2286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円弧 31"/>
            <p:cNvSpPr/>
            <p:nvPr/>
          </p:nvSpPr>
          <p:spPr>
            <a:xfrm flipH="1" flipV="1">
              <a:off x="2922192" y="2629007"/>
              <a:ext cx="990600" cy="838200"/>
            </a:xfrm>
            <a:prstGeom prst="arc">
              <a:avLst>
                <a:gd name="adj1" fmla="val 16200000"/>
                <a:gd name="adj2" fmla="val 4904388"/>
              </a:avLst>
            </a:prstGeom>
            <a:ln w="2540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円弧 32"/>
            <p:cNvSpPr/>
            <p:nvPr/>
          </p:nvSpPr>
          <p:spPr>
            <a:xfrm flipV="1">
              <a:off x="3735138" y="2859838"/>
              <a:ext cx="913062" cy="681335"/>
            </a:xfrm>
            <a:prstGeom prst="arc">
              <a:avLst>
                <a:gd name="adj1" fmla="val 16200000"/>
                <a:gd name="adj2" fmla="val 4904388"/>
              </a:avLst>
            </a:prstGeom>
            <a:ln w="2540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3382440" y="4953000"/>
                <a:ext cx="482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440" y="4953000"/>
                <a:ext cx="482824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4" name="グループ化 103"/>
          <p:cNvGrpSpPr/>
          <p:nvPr/>
        </p:nvGrpSpPr>
        <p:grpSpPr>
          <a:xfrm>
            <a:off x="1401240" y="4443326"/>
            <a:ext cx="1929446" cy="1424074"/>
            <a:chOff x="914400" y="4506300"/>
            <a:chExt cx="2411808" cy="1780093"/>
          </a:xfrm>
        </p:grpSpPr>
        <p:sp>
          <p:nvSpPr>
            <p:cNvPr id="47" name="右中かっこ 46"/>
            <p:cNvSpPr/>
            <p:nvPr/>
          </p:nvSpPr>
          <p:spPr>
            <a:xfrm>
              <a:off x="2665220" y="5638800"/>
              <a:ext cx="304800" cy="643128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970020" y="57105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6" name="直線コネクタ 65"/>
            <p:cNvCxnSpPr/>
            <p:nvPr/>
          </p:nvCxnSpPr>
          <p:spPr>
            <a:xfrm>
              <a:off x="1141220" y="6176665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円/楕円 66"/>
            <p:cNvSpPr/>
            <p:nvPr/>
          </p:nvSpPr>
          <p:spPr>
            <a:xfrm>
              <a:off x="1446020" y="6057793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1979420" y="6057793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直線コネクタ 69"/>
            <p:cNvCxnSpPr/>
            <p:nvPr/>
          </p:nvCxnSpPr>
          <p:spPr>
            <a:xfrm>
              <a:off x="1141220" y="5496901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1141220" y="5801701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>
              <a:off x="1141220" y="5039701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>
              <a:off x="1141220" y="4811101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円/楕円 73"/>
            <p:cNvSpPr/>
            <p:nvPr/>
          </p:nvSpPr>
          <p:spPr>
            <a:xfrm>
              <a:off x="1446020" y="4692229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1979420" y="4920829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右中かっこ 75"/>
            <p:cNvSpPr/>
            <p:nvPr/>
          </p:nvSpPr>
          <p:spPr>
            <a:xfrm>
              <a:off x="2665220" y="4506301"/>
              <a:ext cx="304800" cy="1066800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970020" y="476239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円弧 77"/>
            <p:cNvSpPr/>
            <p:nvPr/>
          </p:nvSpPr>
          <p:spPr>
            <a:xfrm rot="10800000" flipV="1">
              <a:off x="1524000" y="5113667"/>
              <a:ext cx="913062" cy="681335"/>
            </a:xfrm>
            <a:prstGeom prst="arc">
              <a:avLst>
                <a:gd name="adj1" fmla="val 16200000"/>
                <a:gd name="adj2" fmla="val 6596185"/>
              </a:avLst>
            </a:prstGeom>
            <a:ln w="2540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直線コネクタ 78"/>
            <p:cNvCxnSpPr/>
            <p:nvPr/>
          </p:nvCxnSpPr>
          <p:spPr>
            <a:xfrm>
              <a:off x="1143000" y="4506301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円弧 79"/>
            <p:cNvSpPr/>
            <p:nvPr/>
          </p:nvSpPr>
          <p:spPr>
            <a:xfrm flipH="1" flipV="1">
              <a:off x="914400" y="4506300"/>
              <a:ext cx="990600" cy="300227"/>
            </a:xfrm>
            <a:prstGeom prst="arc">
              <a:avLst>
                <a:gd name="adj1" fmla="val 17515723"/>
                <a:gd name="adj2" fmla="val 4904388"/>
              </a:avLst>
            </a:prstGeom>
            <a:ln w="2540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グループ化 104"/>
          <p:cNvGrpSpPr/>
          <p:nvPr/>
        </p:nvGrpSpPr>
        <p:grpSpPr>
          <a:xfrm>
            <a:off x="3992040" y="4343400"/>
            <a:ext cx="1747990" cy="1524000"/>
            <a:chOff x="4063412" y="4419600"/>
            <a:chExt cx="2184988" cy="1905000"/>
          </a:xfrm>
        </p:grpSpPr>
        <p:cxnSp>
          <p:nvCxnSpPr>
            <p:cNvPr id="95" name="直線コネクタ 94"/>
            <p:cNvCxnSpPr/>
            <p:nvPr/>
          </p:nvCxnSpPr>
          <p:spPr>
            <a:xfrm>
              <a:off x="4065192" y="4544508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テキスト ボックス 80"/>
            <p:cNvSpPr txBox="1"/>
            <p:nvPr/>
          </p:nvSpPr>
          <p:spPr>
            <a:xfrm>
              <a:off x="5892212" y="5748742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2" name="直線コネクタ 81"/>
            <p:cNvCxnSpPr/>
            <p:nvPr/>
          </p:nvCxnSpPr>
          <p:spPr>
            <a:xfrm>
              <a:off x="4063412" y="6214872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円/楕円 82"/>
            <p:cNvSpPr/>
            <p:nvPr/>
          </p:nvSpPr>
          <p:spPr>
            <a:xfrm>
              <a:off x="4368212" y="60960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4901612" y="60960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右中かっこ 84"/>
            <p:cNvSpPr/>
            <p:nvPr/>
          </p:nvSpPr>
          <p:spPr>
            <a:xfrm>
              <a:off x="5587412" y="5681472"/>
              <a:ext cx="304800" cy="643128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直線コネクタ 85"/>
            <p:cNvCxnSpPr/>
            <p:nvPr/>
          </p:nvCxnSpPr>
          <p:spPr>
            <a:xfrm>
              <a:off x="4063412" y="5535108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4063412" y="5839908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4063412" y="5077908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>
              <a:off x="4063412" y="4849308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円/楕円 89"/>
            <p:cNvSpPr/>
            <p:nvPr/>
          </p:nvSpPr>
          <p:spPr>
            <a:xfrm>
              <a:off x="4368212" y="44196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4901612" y="57150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右中かっこ 91"/>
            <p:cNvSpPr/>
            <p:nvPr/>
          </p:nvSpPr>
          <p:spPr>
            <a:xfrm>
              <a:off x="5587412" y="4544509"/>
              <a:ext cx="304800" cy="1066799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5892212" y="48006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テキスト ボックス 102"/>
              <p:cNvSpPr txBox="1"/>
              <p:nvPr/>
            </p:nvSpPr>
            <p:spPr>
              <a:xfrm>
                <a:off x="5897040" y="4953000"/>
                <a:ext cx="1951560" cy="5509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Arial" panose="020B0604020202020204" pitchFamily="34" charset="0"/>
                        </a:rPr>
                        <m:t>= 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𝑝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†</m:t>
                          </m:r>
                        </m:sup>
                      </m:sSubSup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h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Arial" panose="020B0604020202020204" pitchFamily="34" charset="0"/>
                        </a:rPr>
                        <m:t>|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𝐻𝐹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  <a:cs typeface="Arial" panose="020B0604020202020204" pitchFamily="34" charset="0"/>
                            </a:rPr>
                            <m:t>+</m:t>
                          </m:r>
                        </m:sup>
                      </m:sSubSup>
                      <m:r>
                        <a:rPr lang="en-US" sz="2400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〉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3" name="テキスト ボックス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040" y="4953000"/>
                <a:ext cx="1951560" cy="5509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テキスト ボックス 105"/>
          <p:cNvSpPr txBox="1"/>
          <p:nvPr/>
        </p:nvSpPr>
        <p:spPr>
          <a:xfrm>
            <a:off x="692989" y="3729335"/>
            <a:ext cx="7777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One of the second-order components of wave function: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4800" y="304800"/>
            <a:ext cx="113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anose="020F0704030504030204" pitchFamily="34" charset="0"/>
              </a:rPr>
              <a:t>Status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5085" y="685800"/>
            <a:ext cx="81517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Iwata has already obtained the NME for </a:t>
            </a:r>
            <a:r>
              <a:rPr lang="en-US" sz="2400" baseline="30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2400" dirty="0" smtClean="0">
                <a:solidFill>
                  <a:srgbClr val="0000CC"/>
                </a:solidFill>
                <a:latin typeface="Cambria Math"/>
                <a:ea typeface="Cambria Math"/>
                <a:cs typeface="Arial" panose="020B0604020202020204" pitchFamily="34" charset="0"/>
              </a:rPr>
              <a:t>→ </a:t>
            </a:r>
            <a:r>
              <a:rPr lang="en-US" sz="2400" baseline="30000" dirty="0" smtClean="0">
                <a:solidFill>
                  <a:srgbClr val="0000CC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48</a:t>
            </a: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Ti</a:t>
            </a:r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 smtClean="0">
                <a:solidFill>
                  <a:srgbClr val="4E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Hinohara</a:t>
            </a:r>
            <a:r>
              <a:rPr lang="en-US" sz="2400" dirty="0" smtClean="0">
                <a:solidFill>
                  <a:srgbClr val="4E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4E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performing test calculations for Ca and </a:t>
            </a:r>
            <a:r>
              <a:rPr lang="en-US" sz="2400" dirty="0" err="1">
                <a:solidFill>
                  <a:srgbClr val="4E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2400" dirty="0">
                <a:solidFill>
                  <a:srgbClr val="4E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smaller model space. </a:t>
            </a:r>
            <a:endParaRPr lang="en-US" sz="2400" dirty="0" smtClean="0">
              <a:solidFill>
                <a:srgbClr val="4E0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Terasaki has started the HF(B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calculation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baseline="3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and </a:t>
            </a:r>
            <a:r>
              <a:rPr lang="en-US" sz="2400" baseline="3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Ti.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1000" y="2438400"/>
            <a:ext cx="3780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anose="020F0704030504030204" pitchFamily="34" charset="0"/>
              </a:rPr>
              <a:t>Computational resource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3383" y="5227260"/>
            <a:ext cx="89130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Terasaki, FY2015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Grant-in-aid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</a:rPr>
              <a:t>⇨ ≅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2.5M core hours in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Oakleaf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-FX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(Univ. of Tokyo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)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1000" y="2865060"/>
            <a:ext cx="8305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Iwata, FY2015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1.35M core hours in total in K computer (RIKEN), HA-PACS (Univ. of Tsukuba) and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(Argonne Nat’l Lab.)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1000" y="4396263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Hinohara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FY2015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0.82M core hours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Coma (Univ. of Tsukuba).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3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57200" y="304800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Summary</a:t>
            </a:r>
            <a:endParaRPr lang="en-US" sz="2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762000" y="838200"/>
                <a:ext cx="800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ultimate goal is to determine the effective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ν</m:t>
                    </m:r>
                  </m:oMath>
                </a14:m>
                <a:r>
                  <a:rPr lang="en-US" sz="2400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mass. </a:t>
                </a: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838200"/>
                <a:ext cx="800100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142" t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上矢印 6"/>
          <p:cNvSpPr/>
          <p:nvPr/>
        </p:nvSpPr>
        <p:spPr>
          <a:xfrm>
            <a:off x="4191000" y="1295400"/>
            <a:ext cx="228600" cy="228600"/>
          </a:xfrm>
          <a:prstGeom prst="upArrow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33531" y="1447800"/>
            <a:ext cx="4305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Reliable NMEs are necessary.</a:t>
            </a:r>
          </a:p>
        </p:txBody>
      </p:sp>
      <p:sp>
        <p:nvSpPr>
          <p:cNvPr id="9" name="上矢印 8"/>
          <p:cNvSpPr/>
          <p:nvPr/>
        </p:nvSpPr>
        <p:spPr>
          <a:xfrm>
            <a:off x="4191000" y="1905000"/>
            <a:ext cx="228600" cy="228600"/>
          </a:xfrm>
          <a:prstGeom prst="upArrow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90600" y="2057400"/>
            <a:ext cx="7167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discrepancy problem of NME has to be solved.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上矢印 10"/>
          <p:cNvSpPr/>
          <p:nvPr/>
        </p:nvSpPr>
        <p:spPr>
          <a:xfrm>
            <a:off x="4191000" y="2514600"/>
            <a:ext cx="228600" cy="228600"/>
          </a:xfrm>
          <a:prstGeom prst="upArrow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7400" y="2667000"/>
            <a:ext cx="454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Clarify the origin of the problem.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9600" y="3276600"/>
            <a:ext cx="7620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discrepancy problem of NME was introduced.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results of the NME calculations that the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have ever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obtained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shown.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clarifying the origin of 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discrepancy problem of NME were discussed.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status was shown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85800" y="766465"/>
            <a:ext cx="7620000" cy="2362200"/>
          </a:xfrm>
          <a:prstGeom prst="roundRect">
            <a:avLst/>
          </a:prstGeom>
          <a:noFill/>
          <a:ln w="12700">
            <a:solidFill>
              <a:srgbClr val="CFE1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371600" y="2572574"/>
                <a:ext cx="5485604" cy="995144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9900CC"/>
                          </a:solidFill>
                          <a:latin typeface="Cambria Math"/>
                          <a:ea typeface="Cambria Math"/>
                        </a:rPr>
                        <m:t>1/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  <m:t>𝜈</m:t>
                          </m:r>
                        </m:sub>
                      </m:sSub>
                      <m:r>
                        <a:rPr lang="en-US" sz="2400" i="1">
                          <a:solidFill>
                            <a:srgbClr val="9900CC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</a:rPr>
                            <m:t>+</m:t>
                          </m:r>
                        </m:sup>
                      </m:sSup>
                      <m:r>
                        <a:rPr lang="en-US" sz="2400" i="1">
                          <a:solidFill>
                            <a:srgbClr val="9900CC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  <m:r>
                        <a:rPr lang="en-US" sz="2400" i="1" smtClean="0">
                          <a:solidFill>
                            <a:srgbClr val="9900CC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2400" b="0" i="1" smtClean="0">
                          <a:solidFill>
                            <a:srgbClr val="9900CC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solidFill>
                                    <a:srgbClr val="9900CC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9900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9900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𝑀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n-US" sz="2400" b="0" i="1" smtClean="0">
                                          <a:solidFill>
                                            <a:srgbClr val="99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99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99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𝜈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  <m:t>01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9900CC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9900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2400" b="0" i="1" smtClean="0">
                                          <a:solidFill>
                                            <a:srgbClr val="99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solidFill>
                                                <a:srgbClr val="9900CC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rgbClr val="9900CC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solidFill>
                                                <a:srgbClr val="9900CC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𝜈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rgbClr val="99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99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rgbClr val="99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𝑒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9900CC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72574"/>
                <a:ext cx="5485604" cy="9951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/>
          <p:cNvCxnSpPr/>
          <p:nvPr/>
        </p:nvCxnSpPr>
        <p:spPr>
          <a:xfrm flipV="1">
            <a:off x="2496887" y="3334574"/>
            <a:ext cx="93913" cy="4376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81975" y="3733800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Half-life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4305300" y="3334576"/>
            <a:ext cx="114300" cy="4376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352800" y="36576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 matrix element </a:t>
            </a:r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5310648" y="3410775"/>
            <a:ext cx="23352" cy="457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739148" y="38862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Phase-space factor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 flipV="1">
            <a:off x="6400800" y="2953574"/>
            <a:ext cx="762000" cy="152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162800" y="3105974"/>
            <a:ext cx="0" cy="6662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172200" y="3715574"/>
            <a:ext cx="242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</a:t>
            </a:r>
            <a:r>
              <a:rPr lang="en-US" sz="2400" dirty="0" smtClean="0"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𝜈 mass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7200" y="685800"/>
            <a:ext cx="7064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Rounded MT Bold" panose="020F0704030504030204" pitchFamily="34" charset="0"/>
              </a:rPr>
              <a:t>P</a:t>
            </a:r>
            <a:r>
              <a:rPr lang="en-US" sz="2400" dirty="0" smtClean="0">
                <a:latin typeface="Arial Rounded MT Bold" panose="020F0704030504030204" pitchFamily="34" charset="0"/>
              </a:rPr>
              <a:t>rinciple to determine effective neutrino mass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2293424" y="1311976"/>
                <a:ext cx="3040576" cy="10502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=1,2,3</m:t>
                              </m:r>
                            </m:sub>
                            <m:sup/>
                            <m:e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𝑒𝑖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424" y="1311976"/>
                <a:ext cx="3040576" cy="10502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右中かっこ 24"/>
          <p:cNvSpPr/>
          <p:nvPr/>
        </p:nvSpPr>
        <p:spPr>
          <a:xfrm rot="5400000">
            <a:off x="4324350" y="3938885"/>
            <a:ext cx="419100" cy="236220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76600" y="5329535"/>
            <a:ext cx="3251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Theoretical calculation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2438400" y="4198203"/>
            <a:ext cx="0" cy="33246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1143000" y="4503003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measurement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8601" y="152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0008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Nuclear matrix element (NME) of </a:t>
            </a:r>
            <a:r>
              <a:rPr lang="en-US" sz="2400" b="1" dirty="0" err="1" smtClean="0">
                <a:solidFill>
                  <a:srgbClr val="80008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neutrinoless</a:t>
            </a:r>
            <a:r>
              <a:rPr lang="en-US" sz="2400" b="1" dirty="0" smtClean="0">
                <a:solidFill>
                  <a:srgbClr val="80008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double-</a:t>
            </a:r>
            <a:r>
              <a:rPr lang="el-GR" sz="2400" b="1" dirty="0" smtClean="0">
                <a:solidFill>
                  <a:srgbClr val="80008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β</a:t>
            </a:r>
            <a:r>
              <a:rPr lang="en-US" sz="2400" b="1" dirty="0" smtClean="0">
                <a:solidFill>
                  <a:srgbClr val="80008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decay</a:t>
            </a:r>
            <a:endParaRPr lang="en-US" sz="2400" b="1" dirty="0">
              <a:solidFill>
                <a:srgbClr val="800080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981200" y="5562600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A. Feassler,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Jour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. Phys.: Conf. Ser.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337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012065 (2012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72675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228600" y="152400"/>
            <a:ext cx="7080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Discrepancy problem of 0</a:t>
            </a:r>
            <a:r>
              <a:rPr lang="en-US" sz="2400" b="1" i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l-GR" sz="2400" b="1" i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ββ</a:t>
            </a:r>
            <a:r>
              <a:rPr lang="en-US" sz="2400" b="1" i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NME by methods</a:t>
            </a:r>
            <a:endParaRPr lang="en-US" sz="2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5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11"/>
    </mc:Choice>
    <mc:Fallback xmlns="">
      <p:transition spd="slow" advTm="2521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56820" y="762000"/>
            <a:ext cx="9069633" cy="585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ja-JP" altLang="en-US" sz="2200" b="1" dirty="0">
                <a:effectLst>
                  <a:outerShdw dist="17961" dir="2700000">
                    <a:scrgbClr r="0" g="0" b="0"/>
                  </a:outerShdw>
                </a:effectLst>
                <a:latin typeface="Hiragino Kaku Gothic Pro" pitchFamily="34"/>
                <a:ea typeface="Hiragino Kaku Gothic Pro" pitchFamily="34"/>
                <a:cs typeface="Arial Unicode MS" pitchFamily="2"/>
              </a:rPr>
              <a:t>大規模殻模型計算によるニュートリノレス二重</a:t>
            </a:r>
            <a:r>
              <a:rPr lang="en-US" sz="2200" b="1" i="1" dirty="0">
                <a:effectLst>
                  <a:outerShdw dist="17961" dir="2700000">
                    <a:scrgbClr r="0" g="0" b="0"/>
                  </a:outerShdw>
                </a:effectLst>
                <a:latin typeface="Hiragino Kaku Gothic Pro" pitchFamily="34"/>
                <a:ea typeface="Hiragino Kaku Gothic Pro" pitchFamily="34"/>
                <a:cs typeface="Arial Unicode MS" pitchFamily="2"/>
              </a:rPr>
              <a:t>β</a:t>
            </a:r>
            <a:r>
              <a:rPr lang="ja-JP" altLang="en-US" sz="2200" b="1" dirty="0">
                <a:effectLst>
                  <a:outerShdw dist="17961" dir="2700000">
                    <a:scrgbClr r="0" g="0" b="0"/>
                  </a:outerShdw>
                </a:effectLst>
                <a:latin typeface="Hiragino Kaku Gothic Pro" pitchFamily="34"/>
                <a:ea typeface="Hiragino Kaku Gothic Pro" pitchFamily="34"/>
                <a:cs typeface="Arial Unicode MS" pitchFamily="2"/>
              </a:rPr>
              <a:t>崩壊の</a:t>
            </a:r>
            <a:r>
              <a:rPr lang="ja-JP" altLang="en-US" sz="2200" b="1" u="sng" dirty="0">
                <a:effectLst>
                  <a:outerShdw dist="17961" dir="2700000">
                    <a:scrgbClr r="0" g="0" b="0"/>
                  </a:outerShdw>
                </a:effectLst>
                <a:latin typeface="Hiragino Kaku Gothic Pro" pitchFamily="34"/>
                <a:ea typeface="Hiragino Kaku Gothic Pro" pitchFamily="34"/>
                <a:cs typeface="Arial Unicode MS" pitchFamily="2"/>
              </a:rPr>
              <a:t>核行列要素</a:t>
            </a:r>
          </a:p>
          <a:p>
            <a:pPr algn="ctr" hangingPunct="0">
              <a:buNone/>
            </a:pPr>
            <a:endParaRPr lang="en-US" sz="2200" dirty="0">
              <a:latin typeface="Liberation Sans" pitchFamily="18"/>
              <a:ea typeface="Hiragino Mincho ProN" pitchFamily="2"/>
              <a:cs typeface="Arial Unicode MS" pitchFamily="2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586" y="2918696"/>
            <a:ext cx="3265512" cy="212607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620446" y="5044766"/>
            <a:ext cx="3037153" cy="492806"/>
          </a:xfrm>
          <a:prstGeom prst="rect">
            <a:avLst/>
          </a:prstGeom>
          <a:noFill/>
          <a:ln>
            <a:noFill/>
          </a:ln>
        </p:spPr>
        <p:txBody>
          <a:bodyPr vert="horz" wrap="square" lIns="81639" tIns="40820" rIns="81639" bIns="40820" anchorCtr="0" compatLnSpc="0">
            <a:spAutoFit/>
          </a:bodyPr>
          <a:lstStyle/>
          <a:p>
            <a:pPr hangingPunct="0"/>
            <a:r>
              <a:rPr lang="en-US" sz="1600" dirty="0" err="1">
                <a:latin typeface="Liberation Sans" pitchFamily="18"/>
                <a:ea typeface="Hiragino Mincho ProN" pitchFamily="2"/>
                <a:cs typeface="Arial Unicode MS" pitchFamily="2"/>
              </a:rPr>
              <a:t>Faessler</a:t>
            </a:r>
            <a:r>
              <a:rPr lang="en-US" sz="1600" dirty="0">
                <a:latin typeface="Liberation Sans" pitchFamily="18"/>
                <a:ea typeface="Hiragino Mincho ProN" pitchFamily="2"/>
                <a:cs typeface="Arial Unicode MS" pitchFamily="2"/>
              </a:rPr>
              <a:t>, </a:t>
            </a:r>
            <a:r>
              <a:rPr lang="en-US" sz="1600" dirty="0">
                <a:latin typeface="Liberation Sans"/>
              </a:rPr>
              <a:t>Jour. Phys.: Conf. Ser. </a:t>
            </a:r>
            <a:r>
              <a:rPr lang="en-US" sz="1600" b="1" dirty="0">
                <a:latin typeface="Liberation Sans"/>
              </a:rPr>
              <a:t>337</a:t>
            </a:r>
            <a:r>
              <a:rPr lang="en-US" sz="1600" dirty="0">
                <a:latin typeface="Liberation Sans"/>
              </a:rPr>
              <a:t>, 012065 (2012</a:t>
            </a:r>
            <a:r>
              <a:rPr lang="en-US" sz="1600" dirty="0" smtClean="0">
                <a:latin typeface="Liberation Sans"/>
              </a:rPr>
              <a:t>)</a:t>
            </a:r>
            <a:endParaRPr lang="en-US" sz="1600" dirty="0">
              <a:latin typeface="Liberation Sans"/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195931" y="2628034"/>
            <a:ext cx="587792" cy="2482050"/>
          </a:xfrm>
          <a:custGeom>
            <a:avLst/>
            <a:gdLst>
              <a:gd name="x1" fmla="*/ ss 27777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x1"/>
                </a:moveTo>
                <a:arcTo wR="x1" hR="x1" stAng="cd2" swAng="cd4"/>
                <a:lnTo>
                  <a:pt x="x2" y="t"/>
                </a:lnTo>
                <a:arcTo wR="x1" hR="x1" stAng="3cd4" swAng="cd4"/>
                <a:lnTo>
                  <a:pt x="r" y="y2"/>
                </a:lnTo>
                <a:arcTo wR="x1" hR="x1" stAng="0" swAng="cd4"/>
                <a:lnTo>
                  <a:pt x="x1" y="b"/>
                </a:lnTo>
                <a:arcTo wR="x1" hR="x1" stAng="cd4" swAng="cd4"/>
                <a:close/>
              </a:path>
            </a:pathLst>
          </a:custGeom>
          <a:noFill/>
          <a:ln w="18000">
            <a:solidFill>
              <a:srgbClr val="FF3366"/>
            </a:solidFill>
            <a:custDash>
              <a:ds d="0" sp="0"/>
            </a:custDash>
          </a:ln>
        </p:spPr>
        <p:txBody>
          <a:bodyPr vert="horz" wrap="none" lIns="89803" tIns="48983" rIns="89803" bIns="48983" anchor="ctr" anchorCtr="0" compatLnSpc="0"/>
          <a:lstStyle/>
          <a:p>
            <a:pPr hangingPunct="0"/>
            <a:endParaRPr lang="en-US" sz="1600">
              <a:latin typeface="Liberation Sans" pitchFamily="18"/>
              <a:ea typeface="Hiragino Mincho ProN" pitchFamily="2"/>
              <a:cs typeface="Arial Unicode MS" pitchFamily="2"/>
            </a:endParaRPr>
          </a:p>
        </p:txBody>
      </p:sp>
      <p:sp>
        <p:nvSpPr>
          <p:cNvPr id="22" name="直線コネクタ 21"/>
          <p:cNvSpPr/>
          <p:nvPr/>
        </p:nvSpPr>
        <p:spPr>
          <a:xfrm flipH="1" flipV="1">
            <a:off x="702085" y="4489572"/>
            <a:ext cx="4392113" cy="489878"/>
          </a:xfrm>
          <a:prstGeom prst="line">
            <a:avLst/>
          </a:prstGeom>
          <a:noFill/>
          <a:ln w="21600">
            <a:solidFill>
              <a:srgbClr val="FF0000"/>
            </a:solidFill>
            <a:custDash>
              <a:ds d="423333" sp="100000"/>
              <a:ds d="423333" sp="100000"/>
              <a:ds d="338333" sp="100000"/>
            </a:custDash>
            <a:tailEnd type="arrow"/>
          </a:ln>
        </p:spPr>
        <p:txBody>
          <a:bodyPr vert="horz" wrap="none" lIns="91436" tIns="50616" rIns="91436" bIns="50616" anchor="ctr" anchorCtr="0" compatLnSpc="0"/>
          <a:lstStyle/>
          <a:p>
            <a:pPr hangingPunct="0"/>
            <a:endParaRPr lang="en-US" sz="1600">
              <a:latin typeface="Liberation Sans" pitchFamily="18"/>
              <a:ea typeface="Hiragino Mincho ProN" pitchFamily="2"/>
              <a:cs typeface="Arial Unicode MS" pitchFamily="2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8317" y="2712293"/>
            <a:ext cx="2998982" cy="332506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種々の理論による核行列要素の計算値</a:t>
            </a:r>
          </a:p>
        </p:txBody>
      </p:sp>
      <p:sp>
        <p:nvSpPr>
          <p:cNvPr id="27" name="フリーフォーム 26"/>
          <p:cNvSpPr/>
          <p:nvPr/>
        </p:nvSpPr>
        <p:spPr>
          <a:xfrm>
            <a:off x="604120" y="4397824"/>
            <a:ext cx="97965" cy="9797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FF0000"/>
          </a:solidFill>
          <a:ln w="18000">
            <a:solidFill>
              <a:srgbClr val="000000"/>
            </a:solidFill>
            <a:prstDash val="solid"/>
          </a:ln>
        </p:spPr>
        <p:txBody>
          <a:bodyPr vert="horz" wrap="none" lIns="89803" tIns="48983" rIns="89803" bIns="48983" anchor="ctr" anchorCtr="0" compatLnSpc="0"/>
          <a:lstStyle/>
          <a:p>
            <a:pPr hangingPunct="0"/>
            <a:endParaRPr lang="en-US" sz="1600">
              <a:latin typeface="Liberation Sans" pitchFamily="18"/>
              <a:ea typeface="Hiragino Mincho ProN" pitchFamily="2"/>
              <a:cs typeface="Arial Unicode MS" pitchFamily="2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55565" y="4527598"/>
            <a:ext cx="878748" cy="31188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/>
          <a:lstStyle/>
          <a:p>
            <a:pPr hangingPunct="0"/>
            <a:r>
              <a:rPr lang="en-US" sz="1100">
                <a:solidFill>
                  <a:srgbClr val="FF0000"/>
                </a:solidFill>
                <a:effectLst>
                  <a:outerShdw dist="17961" dir="2700000">
                    <a:scrgbClr r="0" g="0" b="0"/>
                  </a:outerShdw>
                </a:effectLst>
                <a:latin typeface="Liberation Sans" pitchFamily="18"/>
                <a:ea typeface="Hiragino Mincho ProN" pitchFamily="2"/>
                <a:cs typeface="Arial Unicode MS" pitchFamily="2"/>
              </a:rPr>
              <a:t>This work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02487" y="1143000"/>
            <a:ext cx="5613031" cy="332506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東京大学原子核科学研究センター理論グループ （岩田順敬 特任助教ら）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5662" y="5488647"/>
            <a:ext cx="9200253" cy="912153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/>
          <a:lstStyle/>
          <a:p>
            <a:pPr hangingPunct="0">
              <a:defRPr sz="100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" pitchFamily="16"/>
              </a:defRPr>
            </a:pPr>
            <a:r>
              <a:rPr lang="ja-JP" altLang="en-US" sz="16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異なる殻をまたいだ励起の効果で、核行列要素の計算値が</a:t>
            </a:r>
            <a:r>
              <a:rPr lang="en-US" sz="16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7</a:t>
            </a:r>
            <a:r>
              <a:rPr lang="ja-JP" altLang="en-US" sz="16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０％ほど増加。</a:t>
            </a:r>
          </a:p>
          <a:p>
            <a:pPr hangingPunct="0">
              <a:defRPr sz="100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" pitchFamily="16"/>
              </a:defRPr>
            </a:pPr>
            <a:r>
              <a:rPr lang="ja-JP" altLang="en-US" sz="900" dirty="0">
                <a:solidFill>
                  <a:srgbClr val="0000FF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　</a:t>
            </a:r>
          </a:p>
          <a:p>
            <a:pPr hangingPunct="0">
              <a:defRPr sz="100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" pitchFamily="16"/>
              </a:defRPr>
            </a:pPr>
            <a:r>
              <a:rPr lang="en-US" sz="1600" dirty="0">
                <a:solidFill>
                  <a:srgbClr val="0000FF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⇨ </a:t>
            </a:r>
            <a:r>
              <a:rPr lang="ja-JP" altLang="en-US" sz="1600" dirty="0">
                <a:solidFill>
                  <a:srgbClr val="0000FF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半減期の予言値を“ </a:t>
            </a:r>
            <a:r>
              <a:rPr lang="en-US" sz="1600" dirty="0">
                <a:solidFill>
                  <a:srgbClr val="0000FF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0.34</a:t>
            </a:r>
            <a:r>
              <a:rPr lang="ja-JP" altLang="en-US" sz="1600" dirty="0">
                <a:solidFill>
                  <a:srgbClr val="0000FF"/>
                </a:solidFill>
                <a:latin typeface="Hiragino Kaku Gothic Pro" pitchFamily="34"/>
                <a:ea typeface="Hiragino Kaku Gothic Pro" pitchFamily="34"/>
                <a:cs typeface="Arial Unicode MS" pitchFamily="18"/>
              </a:rPr>
              <a:t>倍”する効果がある。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842343" y="1720125"/>
            <a:ext cx="3091857" cy="571198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/>
          <a:lstStyle/>
          <a:p>
            <a:pPr hangingPunct="0"/>
            <a:r>
              <a:rPr lang="ja-JP" altLang="en-US" sz="13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隣接する</a:t>
            </a:r>
            <a:r>
              <a:rPr lang="en-US" sz="1300" i="1" dirty="0" err="1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sd</a:t>
            </a:r>
            <a:r>
              <a:rPr lang="en-US" sz="13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-shell</a:t>
            </a:r>
            <a:r>
              <a:rPr lang="ja-JP" altLang="en-US" sz="13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も考慮する</a:t>
            </a:r>
            <a:r>
              <a:rPr lang="en-US" sz="13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(10</a:t>
            </a:r>
            <a:r>
              <a:rPr lang="en-US" sz="1300" baseline="300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10</a:t>
            </a:r>
            <a:r>
              <a:rPr lang="ja-JP" altLang="en-US" sz="13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次元対角化</a:t>
            </a:r>
            <a:r>
              <a:rPr lang="ja-JP" altLang="en-US" sz="1300" dirty="0" smtClean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）</a:t>
            </a:r>
            <a:endParaRPr lang="en-US" altLang="ja-JP" sz="1300" dirty="0" smtClean="0">
              <a:solidFill>
                <a:srgbClr val="000000"/>
              </a:solidFill>
              <a:latin typeface="Hiragino Kaku Gothic Pro" pitchFamily="34"/>
              <a:ea typeface="Hiragino Kaku Gothic Pro" pitchFamily="34"/>
              <a:cs typeface="Arial Unicode MS" pitchFamily="2"/>
            </a:endParaRPr>
          </a:p>
          <a:p>
            <a:pPr hangingPunct="0"/>
            <a:r>
              <a:rPr lang="ja-JP" altLang="en-US" sz="1300" dirty="0" smtClean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ことでこれ</a:t>
            </a:r>
            <a:r>
              <a:rPr lang="ja-JP" altLang="en-US" sz="1300" dirty="0">
                <a:solidFill>
                  <a:srgbClr val="000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まで取り込むことができなかった</a:t>
            </a:r>
          </a:p>
          <a:p>
            <a:pPr hangingPunct="0"/>
            <a:r>
              <a:rPr lang="ja-JP" altLang="en-US" sz="1300" dirty="0">
                <a:solidFill>
                  <a:srgbClr val="008000"/>
                </a:solidFill>
                <a:latin typeface="Hiragino Kaku Gothic Pro" pitchFamily="34"/>
                <a:ea typeface="Hiragino Kaku Gothic Pro" pitchFamily="34"/>
                <a:cs typeface="Arial Unicode MS" pitchFamily="2"/>
              </a:rPr>
              <a:t>より低い状態からの励起</a:t>
            </a:r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による効果を取り込む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1905000" y="1453780"/>
            <a:ext cx="1905121" cy="1060820"/>
            <a:chOff x="7163999" y="2592000"/>
            <a:chExt cx="2100264" cy="1169357"/>
          </a:xfrm>
        </p:grpSpPr>
        <p:sp>
          <p:nvSpPr>
            <p:cNvPr id="33" name="フリーフォーム 32"/>
            <p:cNvSpPr/>
            <p:nvPr/>
          </p:nvSpPr>
          <p:spPr>
            <a:xfrm rot="3970800">
              <a:off x="7263741" y="2712318"/>
              <a:ext cx="1023119" cy="1074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43" h="2987">
                  <a:moveTo>
                    <a:pt x="0" y="2927"/>
                  </a:moveTo>
                  <a:cubicBezTo>
                    <a:pt x="6078" y="3479"/>
                    <a:pt x="520" y="0"/>
                    <a:pt x="520" y="0"/>
                  </a:cubicBezTo>
                </a:path>
              </a:pathLst>
            </a:custGeom>
            <a:noFill/>
            <a:ln w="18000">
              <a:solidFill>
                <a:srgbClr val="808080"/>
              </a:solidFill>
              <a:prstDash val="solid"/>
            </a:ln>
          </p:spPr>
          <p:txBody>
            <a:bodyPr vert="horz" wrap="none" lIns="99000" tIns="54000" rIns="99000" bIns="54000" anchor="ctr" anchorCtr="0" compatLnSpc="0"/>
            <a:lstStyle/>
            <a:p>
              <a:pPr hangingPunct="0"/>
              <a:endParaRPr lang="en-US" sz="1600">
                <a:latin typeface="Liberation Sans" pitchFamily="18"/>
                <a:ea typeface="Hiragino Mincho ProN" pitchFamily="2"/>
                <a:cs typeface="Arial Unicode MS" pitchFamily="2"/>
              </a:endParaRPr>
            </a:p>
          </p:txBody>
        </p:sp>
        <p:sp>
          <p:nvSpPr>
            <p:cNvPr id="34" name="直線コネクタ 33"/>
            <p:cNvSpPr/>
            <p:nvPr/>
          </p:nvSpPr>
          <p:spPr>
            <a:xfrm>
              <a:off x="7163999" y="2988000"/>
              <a:ext cx="792001" cy="0"/>
            </a:xfrm>
            <a:prstGeom prst="line">
              <a:avLst/>
            </a:prstGeom>
            <a:noFill/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/>
            <a:lstStyle/>
            <a:p>
              <a:pPr hangingPunct="0"/>
              <a:endParaRPr lang="en-US" sz="1600">
                <a:latin typeface="Liberation Sans" pitchFamily="18"/>
                <a:ea typeface="Hiragino Mincho ProN" pitchFamily="2"/>
                <a:cs typeface="Arial Unicode MS" pitchFamily="2"/>
              </a:endParaRPr>
            </a:p>
          </p:txBody>
        </p:sp>
        <p:sp>
          <p:nvSpPr>
            <p:cNvPr id="35" name="直線コネクタ 34"/>
            <p:cNvSpPr/>
            <p:nvPr/>
          </p:nvSpPr>
          <p:spPr>
            <a:xfrm>
              <a:off x="7236000" y="3168000"/>
              <a:ext cx="647999" cy="0"/>
            </a:xfrm>
            <a:prstGeom prst="line">
              <a:avLst/>
            </a:prstGeom>
            <a:noFill/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/>
            <a:lstStyle/>
            <a:p>
              <a:pPr hangingPunct="0"/>
              <a:endParaRPr lang="en-US" sz="1600">
                <a:latin typeface="Liberation Sans" pitchFamily="18"/>
                <a:ea typeface="Hiragino Mincho ProN" pitchFamily="2"/>
                <a:cs typeface="Arial Unicode MS" pitchFamily="2"/>
              </a:endParaRPr>
            </a:p>
          </p:txBody>
        </p:sp>
        <p:sp>
          <p:nvSpPr>
            <p:cNvPr id="36" name="直線コネクタ 35"/>
            <p:cNvSpPr/>
            <p:nvPr/>
          </p:nvSpPr>
          <p:spPr>
            <a:xfrm>
              <a:off x="7343999" y="3348000"/>
              <a:ext cx="432001" cy="0"/>
            </a:xfrm>
            <a:prstGeom prst="line">
              <a:avLst/>
            </a:prstGeom>
            <a:noFill/>
            <a:ln w="18000">
              <a:solidFill>
                <a:srgbClr val="000000"/>
              </a:solidFill>
              <a:prstDash val="solid"/>
            </a:ln>
          </p:spPr>
          <p:txBody>
            <a:bodyPr vert="horz" wrap="none" lIns="99000" tIns="54000" rIns="99000" bIns="54000" anchor="ctr" anchorCtr="0" compatLnSpc="0"/>
            <a:lstStyle/>
            <a:p>
              <a:pPr hangingPunct="0"/>
              <a:endParaRPr lang="en-US" sz="1600">
                <a:latin typeface="Liberation Sans" pitchFamily="18"/>
                <a:ea typeface="Hiragino Mincho ProN" pitchFamily="2"/>
                <a:cs typeface="Arial Unicode MS" pitchFamily="2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434383" y="2592000"/>
              <a:ext cx="426577" cy="1034928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none" lIns="90000" tIns="45000" rIns="90000" bIns="45000" anchor="t" compatLnSpc="0">
              <a:spAutoFit/>
            </a:bodyPr>
            <a:lstStyle/>
            <a:p>
              <a:pPr hangingPunct="0"/>
              <a:r>
                <a:rPr lang="en-US" sz="1600">
                  <a:latin typeface="Liberation Sans" pitchFamily="18"/>
                  <a:ea typeface="Hiragino Mincho ProN" pitchFamily="2"/>
                  <a:cs typeface="Arial Unicode MS" pitchFamily="2"/>
                </a:rPr>
                <a:t>…       …</a:t>
              </a:r>
            </a:p>
          </p:txBody>
        </p:sp>
        <p:sp>
          <p:nvSpPr>
            <p:cNvPr id="38" name="フリーフォーム 37"/>
            <p:cNvSpPr/>
            <p:nvPr/>
          </p:nvSpPr>
          <p:spPr>
            <a:xfrm>
              <a:off x="8280360" y="3240000"/>
              <a:ext cx="144000" cy="216360"/>
            </a:xfrm>
            <a:custGeom>
              <a:avLst>
                <a:gd name="f0" fmla="val 18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0"/>
                <a:gd name="f7" fmla="val 21600"/>
                <a:gd name="f8" fmla="val -2147483647"/>
                <a:gd name="f9" fmla="val 2147483647"/>
                <a:gd name="f10" fmla="val 10800"/>
                <a:gd name="f11" fmla="+- 0 0 0"/>
                <a:gd name="f12" fmla="*/ f4 1 21600"/>
                <a:gd name="f13" fmla="*/ f5 1 21600"/>
                <a:gd name="f14" fmla="pin 0 f0 10800"/>
                <a:gd name="f15" fmla="*/ f11 f1 1"/>
                <a:gd name="f16" fmla="*/ f14 1 2"/>
                <a:gd name="f17" fmla="+- f6 f14 0"/>
                <a:gd name="f18" fmla="+- f7 0 f14"/>
                <a:gd name="f19" fmla="*/ f7 f12 1"/>
                <a:gd name="f20" fmla="*/ f14 f13 1"/>
                <a:gd name="f21" fmla="*/ 0 f12 1"/>
                <a:gd name="f22" fmla="*/ 15150 f12 1"/>
                <a:gd name="f23" fmla="*/ 0 f13 1"/>
                <a:gd name="f24" fmla="*/ f15 1 f3"/>
                <a:gd name="f25" fmla="*/ 21600 f13 1"/>
                <a:gd name="f26" fmla="*/ 21600 f12 1"/>
                <a:gd name="f27" fmla="*/ 10800 f13 1"/>
                <a:gd name="f28" fmla="+- f6 f16 0"/>
                <a:gd name="f29" fmla="+- f7 0 f16"/>
                <a:gd name="f30" fmla="+- f24 0 f2"/>
                <a:gd name="f31" fmla="*/ f29 f13 1"/>
                <a:gd name="f32" fmla="*/ f28 f13 1"/>
              </a:gdLst>
              <a:ahLst>
                <a:ahXY gdRefY="f0" minY="f6" maxY="f10">
                  <a:pos x="f19" y="f20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21" y="f23"/>
                </a:cxn>
                <a:cxn ang="f30">
                  <a:pos x="f21" y="f25"/>
                </a:cxn>
                <a:cxn ang="f30">
                  <a:pos x="f26" y="f27"/>
                </a:cxn>
              </a:cxnLst>
              <a:rect l="f21" t="f32" r="f22" b="f31"/>
              <a:pathLst>
                <a:path w="21600" h="21600">
                  <a:moveTo>
                    <a:pt x="f6" y="f6"/>
                  </a:moveTo>
                  <a:cubicBezTo>
                    <a:pt x="f10" y="f6"/>
                    <a:pt x="f7" y="f28"/>
                    <a:pt x="f7" y="f17"/>
                  </a:cubicBezTo>
                  <a:lnTo>
                    <a:pt x="f7" y="f18"/>
                  </a:lnTo>
                  <a:cubicBezTo>
                    <a:pt x="f7" y="f29"/>
                    <a:pt x="f10" y="f7"/>
                    <a:pt x="f6" y="f7"/>
                  </a:cubicBezTo>
                </a:path>
              </a:pathLst>
            </a:custGeom>
            <a:noFill/>
            <a:ln w="36000">
              <a:solidFill>
                <a:srgbClr val="FF0000"/>
              </a:solidFill>
              <a:prstDash val="solid"/>
            </a:ln>
          </p:spPr>
          <p:txBody>
            <a:bodyPr vert="horz" wrap="none" lIns="108000" tIns="63000" rIns="108000" bIns="63000" anchor="ctr" anchorCtr="0" compatLnSpc="0"/>
            <a:lstStyle/>
            <a:p>
              <a:pPr hangingPunct="0"/>
              <a:endParaRPr lang="en-US" sz="1600">
                <a:latin typeface="Liberation Sans" pitchFamily="18"/>
                <a:ea typeface="Hiragino Mincho ProN" pitchFamily="2"/>
                <a:cs typeface="Arial Unicode MS" pitchFamily="2"/>
              </a:endParaRPr>
            </a:p>
          </p:txBody>
        </p:sp>
        <p:sp>
          <p:nvSpPr>
            <p:cNvPr id="39" name="フリーフォーム 38"/>
            <p:cNvSpPr/>
            <p:nvPr/>
          </p:nvSpPr>
          <p:spPr>
            <a:xfrm>
              <a:off x="8280360" y="2952359"/>
              <a:ext cx="144000" cy="216360"/>
            </a:xfrm>
            <a:custGeom>
              <a:avLst>
                <a:gd name="f0" fmla="val 18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0"/>
                <a:gd name="f7" fmla="val 21600"/>
                <a:gd name="f8" fmla="val -2147483647"/>
                <a:gd name="f9" fmla="val 2147483647"/>
                <a:gd name="f10" fmla="val 10800"/>
                <a:gd name="f11" fmla="+- 0 0 0"/>
                <a:gd name="f12" fmla="*/ f4 1 21600"/>
                <a:gd name="f13" fmla="*/ f5 1 21600"/>
                <a:gd name="f14" fmla="pin 0 f0 10800"/>
                <a:gd name="f15" fmla="*/ f11 f1 1"/>
                <a:gd name="f16" fmla="*/ f14 1 2"/>
                <a:gd name="f17" fmla="+- f6 f14 0"/>
                <a:gd name="f18" fmla="+- f7 0 f14"/>
                <a:gd name="f19" fmla="*/ f7 f12 1"/>
                <a:gd name="f20" fmla="*/ f14 f13 1"/>
                <a:gd name="f21" fmla="*/ 0 f12 1"/>
                <a:gd name="f22" fmla="*/ 15150 f12 1"/>
                <a:gd name="f23" fmla="*/ 0 f13 1"/>
                <a:gd name="f24" fmla="*/ f15 1 f3"/>
                <a:gd name="f25" fmla="*/ 21600 f13 1"/>
                <a:gd name="f26" fmla="*/ 21600 f12 1"/>
                <a:gd name="f27" fmla="*/ 10800 f13 1"/>
                <a:gd name="f28" fmla="+- f6 f16 0"/>
                <a:gd name="f29" fmla="+- f7 0 f16"/>
                <a:gd name="f30" fmla="+- f24 0 f2"/>
                <a:gd name="f31" fmla="*/ f29 f13 1"/>
                <a:gd name="f32" fmla="*/ f28 f13 1"/>
              </a:gdLst>
              <a:ahLst>
                <a:ahXY gdRefY="f0" minY="f6" maxY="f10">
                  <a:pos x="f19" y="f20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21" y="f23"/>
                </a:cxn>
                <a:cxn ang="f30">
                  <a:pos x="f21" y="f25"/>
                </a:cxn>
                <a:cxn ang="f30">
                  <a:pos x="f26" y="f27"/>
                </a:cxn>
              </a:cxnLst>
              <a:rect l="f21" t="f32" r="f22" b="f31"/>
              <a:pathLst>
                <a:path w="21600" h="21600">
                  <a:moveTo>
                    <a:pt x="f6" y="f6"/>
                  </a:moveTo>
                  <a:cubicBezTo>
                    <a:pt x="f10" y="f6"/>
                    <a:pt x="f7" y="f28"/>
                    <a:pt x="f7" y="f17"/>
                  </a:cubicBezTo>
                  <a:lnTo>
                    <a:pt x="f7" y="f18"/>
                  </a:lnTo>
                  <a:cubicBezTo>
                    <a:pt x="f7" y="f29"/>
                    <a:pt x="f10" y="f7"/>
                    <a:pt x="f6" y="f7"/>
                  </a:cubicBezTo>
                </a:path>
              </a:pathLst>
            </a:custGeom>
            <a:noFill/>
            <a:ln w="36000">
              <a:solidFill>
                <a:srgbClr val="3465A4"/>
              </a:solidFill>
              <a:prstDash val="solid"/>
            </a:ln>
          </p:spPr>
          <p:txBody>
            <a:bodyPr vert="horz" wrap="none" lIns="108000" tIns="63000" rIns="108000" bIns="63000" anchor="ctr" anchorCtr="0" compatLnSpc="0"/>
            <a:lstStyle/>
            <a:p>
              <a:pPr hangingPunct="0"/>
              <a:endParaRPr lang="en-US" sz="1600">
                <a:latin typeface="Liberation Sans" pitchFamily="18"/>
                <a:ea typeface="Hiragino Mincho ProN" pitchFamily="2"/>
                <a:cs typeface="Arial Unicode MS" pitchFamily="2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8460000" y="3168720"/>
              <a:ext cx="804263" cy="283946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hangingPunct="0">
                <a:defRPr sz="1400">
                  <a:solidFill>
                    <a:srgbClr val="FF0000"/>
                  </a:solidFill>
                </a:defRPr>
              </a:pPr>
              <a:r>
                <a:rPr lang="en-US" sz="1300" i="1">
                  <a:solidFill>
                    <a:srgbClr val="FF0000"/>
                  </a:solidFill>
                  <a:latin typeface="Liberation Sans" pitchFamily="18"/>
                  <a:ea typeface="Hiragino Mincho ProN" pitchFamily="2"/>
                  <a:cs typeface="Arial Unicode MS" pitchFamily="2"/>
                </a:rPr>
                <a:t>sd</a:t>
              </a:r>
              <a:r>
                <a:rPr lang="en-US" sz="1300">
                  <a:solidFill>
                    <a:srgbClr val="FF0000"/>
                  </a:solidFill>
                  <a:latin typeface="Liberation Sans" pitchFamily="18"/>
                  <a:ea typeface="Hiragino Mincho ProN" pitchFamily="2"/>
                  <a:cs typeface="Arial Unicode MS" pitchFamily="2"/>
                </a:rPr>
                <a:t>-shell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8460000" y="2880720"/>
              <a:ext cx="774786" cy="283946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hangingPunct="0">
                <a:defRPr sz="1400">
                  <a:solidFill>
                    <a:srgbClr val="0000FF"/>
                  </a:solidFill>
                </a:defRPr>
              </a:pPr>
              <a:r>
                <a:rPr lang="en-US" sz="1300" i="1">
                  <a:solidFill>
                    <a:srgbClr val="0000FF"/>
                  </a:solidFill>
                  <a:latin typeface="Liberation Sans" pitchFamily="18"/>
                  <a:ea typeface="Hiragino Mincho ProN" pitchFamily="2"/>
                  <a:cs typeface="Arial Unicode MS" pitchFamily="2"/>
                </a:rPr>
                <a:t>pf</a:t>
              </a:r>
              <a:r>
                <a:rPr lang="en-US" sz="1300">
                  <a:solidFill>
                    <a:srgbClr val="0000FF"/>
                  </a:solidFill>
                  <a:latin typeface="Liberation Sans" pitchFamily="18"/>
                  <a:ea typeface="Hiragino Mincho ProN" pitchFamily="2"/>
                  <a:cs typeface="Arial Unicode MS" pitchFamily="2"/>
                </a:rPr>
                <a:t>-shell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226383" y="2592000"/>
              <a:ext cx="426577" cy="1128579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none" lIns="90000" tIns="45000" rIns="90000" bIns="45000" anchor="t" compatLnSpc="0">
              <a:spAutoFit/>
            </a:bodyPr>
            <a:lstStyle/>
            <a:p>
              <a:pPr hangingPunct="0"/>
              <a:r>
                <a:rPr lang="en-US" sz="1600" dirty="0">
                  <a:latin typeface="Liberation Sans" pitchFamily="18"/>
                  <a:ea typeface="Hiragino Mincho ProN" pitchFamily="2"/>
                  <a:cs typeface="Arial Unicode MS" pitchFamily="2"/>
                </a:rPr>
                <a:t>… 　　   …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543" y="3440233"/>
            <a:ext cx="3041280" cy="20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4832958" y="2791327"/>
            <a:ext cx="4310879" cy="1390488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r>
              <a:rPr lang="ja-JP" altLang="en-US" sz="16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計算結果（投稿準備中</a:t>
            </a:r>
            <a:r>
              <a:rPr lang="ja-JP" altLang="en-US" sz="1600" dirty="0" smtClean="0">
                <a:latin typeface="Hiragino Kaku Gothic Pro" pitchFamily="34"/>
                <a:ea typeface="Hiragino Kaku Gothic Pro" pitchFamily="34"/>
                <a:cs typeface="Arial Unicode MS" pitchFamily="2"/>
              </a:rPr>
              <a:t>）</a:t>
            </a:r>
            <a:endParaRPr lang="en-US" sz="1100" dirty="0">
              <a:latin typeface="Hiragino Kaku Gothic Pro" pitchFamily="34"/>
              <a:ea typeface="Hiragino Kaku Gothic Pro" pitchFamily="34"/>
              <a:cs typeface="Arial Unicode MS" pitchFamily="2"/>
            </a:endParaRPr>
          </a:p>
          <a:p>
            <a:pPr hangingPunct="0"/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既存の計算</a:t>
            </a:r>
            <a:r>
              <a:rPr 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(</a:t>
            </a:r>
            <a:r>
              <a:rPr lang="en-US" sz="1300" i="1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pf</a:t>
            </a:r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殻</a:t>
            </a:r>
            <a:r>
              <a:rPr 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)</a:t>
            </a:r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と大規模計算（</a:t>
            </a:r>
            <a:r>
              <a:rPr lang="en-US" sz="1300" i="1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pf</a:t>
            </a:r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殻＋</a:t>
            </a:r>
            <a:r>
              <a:rPr lang="en-US" sz="1300" i="1" dirty="0" err="1">
                <a:latin typeface="Hiragino Kaku Gothic Pro" pitchFamily="34"/>
                <a:ea typeface="Hiragino Kaku Gothic Pro" pitchFamily="34"/>
                <a:cs typeface="Arial Unicode MS" pitchFamily="2"/>
              </a:rPr>
              <a:t>sd</a:t>
            </a:r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殻）との比較</a:t>
            </a:r>
          </a:p>
          <a:p>
            <a:pPr hangingPunct="0"/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　　　　　　　　　　　　　　　　　　　　　　　</a:t>
            </a:r>
          </a:p>
          <a:p>
            <a:pPr hangingPunct="0"/>
            <a:r>
              <a:rPr lang="ja-JP" alt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　　　　　　　　　　　　　　　　　　　</a:t>
            </a:r>
            <a:r>
              <a:rPr 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(</a:t>
            </a:r>
            <a:r>
              <a:rPr lang="en-US" sz="1300" i="1" dirty="0" err="1">
                <a:latin typeface="Hiragino Kaku Gothic Pro" pitchFamily="34"/>
                <a:ea typeface="Hiragino Kaku Gothic Pro" pitchFamily="34"/>
                <a:cs typeface="Arial Unicode MS" pitchFamily="2"/>
              </a:rPr>
              <a:t>g</a:t>
            </a:r>
            <a:r>
              <a:rPr lang="en-US" sz="1300" i="1" baseline="-25000" dirty="0" err="1">
                <a:latin typeface="Hiragino Kaku Gothic Pro" pitchFamily="34"/>
                <a:ea typeface="Hiragino Kaku Gothic Pro" pitchFamily="34"/>
                <a:cs typeface="Arial Unicode MS" pitchFamily="2"/>
              </a:rPr>
              <a:t>A</a:t>
            </a:r>
            <a:r>
              <a:rPr lang="en-US" sz="1300" dirty="0">
                <a:latin typeface="Hiragino Kaku Gothic Pro" pitchFamily="34"/>
                <a:ea typeface="Hiragino Kaku Gothic Pro" pitchFamily="34"/>
                <a:cs typeface="Arial Unicode MS" pitchFamily="2"/>
              </a:rPr>
              <a:t>=1.27)</a:t>
            </a:r>
          </a:p>
          <a:p>
            <a:pPr hangingPunct="0"/>
            <a:endParaRPr lang="en-US" sz="1300" dirty="0">
              <a:latin typeface="Hiragino Kaku Gothic Pro" pitchFamily="34"/>
              <a:ea typeface="Hiragino Kaku Gothic Pro" pitchFamily="34"/>
              <a:cs typeface="Arial Unicode MS" pitchFamily="2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28600" y="152400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What have been done</a:t>
            </a:r>
            <a:endParaRPr lang="en-US" sz="2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26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251616" y="5117068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A. Feassler,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Jour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. Phys.: Conf. Ser.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337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012065 (2012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743075" y="1688068"/>
            <a:ext cx="7096126" cy="3429000"/>
            <a:chOff x="1743075" y="914400"/>
            <a:chExt cx="7096126" cy="34290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3075" y="914400"/>
              <a:ext cx="5191125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Oval 2"/>
            <p:cNvSpPr/>
            <p:nvPr/>
          </p:nvSpPr>
          <p:spPr>
            <a:xfrm>
              <a:off x="6324600" y="2545080"/>
              <a:ext cx="121920" cy="12192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62800" y="2514600"/>
              <a:ext cx="1676401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My result</a:t>
              </a:r>
            </a:p>
            <a:p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Phys. Rev. C </a:t>
              </a:r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91</a:t>
              </a:r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034318 (2015)</a:t>
              </a:r>
              <a:endParaRPr lang="en-US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Curved Connector 6"/>
            <p:cNvCxnSpPr/>
            <p:nvPr/>
          </p:nvCxnSpPr>
          <p:spPr>
            <a:xfrm rot="10800000">
              <a:off x="6477000" y="2636520"/>
              <a:ext cx="762000" cy="106680"/>
            </a:xfrm>
            <a:prstGeom prst="curvedConnector3">
              <a:avLst>
                <a:gd name="adj1" fmla="val 50000"/>
              </a:avLst>
            </a:prstGeom>
            <a:ln w="38100">
              <a:headEnd w="lg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テキスト ボックス 8"/>
          <p:cNvSpPr txBox="1"/>
          <p:nvPr/>
        </p:nvSpPr>
        <p:spPr>
          <a:xfrm>
            <a:off x="228600" y="152400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What have been done</a:t>
            </a:r>
            <a:endParaRPr lang="en-US" sz="2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1" y="695716"/>
            <a:ext cx="6629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quasiparticle random-phase approximation (QRPA) approach by Terasaki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2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11"/>
    </mc:Choice>
    <mc:Fallback xmlns="">
      <p:transition spd="slow" advTm="2521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57200" y="304800"/>
            <a:ext cx="4076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What we are going to do</a:t>
            </a:r>
            <a:endParaRPr lang="en-US" sz="2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9600" y="92160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Investigation of wave functions for clarifying the origin of the difference in the NME depending on three methods: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6844" y="1923871"/>
            <a:ext cx="66383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Shell model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(SM, Iwata)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Generator coordinate method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(GCM,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Hinohara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(Q)RPA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(Terasaki)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9600" y="35052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Currently, we have two ideas about how to do this investigation.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8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7200" y="990600"/>
                <a:ext cx="9525000" cy="1471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(0</m:t>
                          </m:r>
                          <m:r>
                            <m:rPr>
                              <m:sty m:val="p"/>
                            </m:rPr>
                            <a:rPr lang="el-GR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ν</m:t>
                          </m:r>
                          <m: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≅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m:rPr>
                              <m:sty m:val="p"/>
                            </m:rPr>
                            <a:rPr lang="el-GR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ν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l-GR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𝜅𝜆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  <m:e/>
                                      </m:mr>
                                      <m:mr>
                                        <m:e/>
                                        <m:e/>
                                      </m:mr>
                                    </m:m>
                                  </m:e>
                                  <m:e/>
                                </m:mr>
                                <m:mr>
                                  <m:e/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  <m:e/>
                                      </m:mr>
                                      <m:mr>
                                        <m:e/>
                                        <m:e/>
                                      </m:mr>
                                    </m:m>
                                  </m:e>
                                </m:mr>
                              </m:m>
                            </m:e>
                          </m: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       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  <m:e/>
                                      </m:mr>
                                      <m:mr>
                                        <m:e/>
                                        <m:e/>
                                      </m:mr>
                                    </m:m>
                                  </m:e>
                                  <m:e/>
                                </m:mr>
                                <m:mr>
                                  <m:e/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4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  <m:e/>
                                      </m:mr>
                                      <m:mr>
                                        <m:e/>
                                        <m:e/>
                                      </m:mr>
                                    </m:m>
                                  </m:e>
                                </m:mr>
                              </m:m>
                            </m:e>
                          </m:d>
                        </m:e>
                      </m:nary>
                    </m:oMath>
                  </m:oMathPara>
                </a14:m>
                <a:endParaRPr lang="en-US" sz="2400" i="1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90600"/>
                <a:ext cx="9525000" cy="14719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2514600" y="1161871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Matrix of the two-body transition operator inducing the 0</a:t>
            </a:r>
            <a:r>
              <a:rPr lang="en-US" dirty="0" smtClean="0">
                <a:solidFill>
                  <a:srgbClr val="0000CC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𝜈𝛽𝛽 decay</a:t>
            </a:r>
            <a:endParaRPr lang="en-US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91200" y="1563377"/>
            <a:ext cx="173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matrix</a:t>
            </a:r>
            <a:endParaRPr lang="en-US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4800" y="301752"/>
            <a:ext cx="5702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anose="020F0704030504030204" pitchFamily="34" charset="0"/>
              </a:rPr>
              <a:t>Investigation of origin of difference 1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696200" y="2056592"/>
                <a:ext cx="8106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𝜅𝜆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m:rPr>
                          <m:brk m:alnAt="7"/>
                        </m:rP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2056592"/>
                <a:ext cx="810607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4523393" y="2145268"/>
                <a:ext cx="8106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brk m:alnAt="7"/>
                        </m:rP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ν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𝜅𝜆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393" y="2145268"/>
                <a:ext cx="81060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381000" y="2514600"/>
                <a:ext cx="8125807" cy="12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8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Step 1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Investigate the distributions of the components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(0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ν</m:t>
                        </m:r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and compare them between the different methods.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514600"/>
                <a:ext cx="8125807" cy="1215654"/>
              </a:xfrm>
              <a:prstGeom prst="rect">
                <a:avLst/>
              </a:prstGeom>
              <a:blipFill rotWithShape="1">
                <a:blip r:embed="rId5"/>
                <a:stretch>
                  <a:fillRect l="-1201" t="-3518" b="-10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384048" y="38100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the amplitudes of components of the nuclear wave functions relevant to those important matrix elements between the different methods.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7199" y="5562600"/>
            <a:ext cx="8153401" cy="830997"/>
          </a:xfrm>
          <a:prstGeom prst="rect">
            <a:avLst/>
          </a:prstGeom>
          <a:noFill/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-457200"/>
            <a:r>
              <a:rPr lang="en-US" sz="2400" dirty="0" smtClean="0">
                <a:latin typeface="Cambria Math"/>
                <a:ea typeface="Cambria Math"/>
              </a:rPr>
              <a:t>⇨ 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Origin of the difference in the NME between the different methods will be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clarified in terms of the wave functions 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5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09601" y="933271"/>
            <a:ext cx="82296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Make that comparison in the following two cases: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SM, GCM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and (Q)RPA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calculations with their favorite interaction and single-particle space.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Three calculations with unified interaction and single-particle space.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5801" y="4057471"/>
            <a:ext cx="7848600" cy="1200329"/>
          </a:xfrm>
          <a:prstGeom prst="rect">
            <a:avLst/>
          </a:prstGeom>
          <a:noFill/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 Math"/>
                <a:ea typeface="Cambria Math"/>
              </a:rPr>
              <a:t>⇨ 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For example, if comparison 2 shows no difference but comparison 1 does, then the origin of the difference is the interaction and/or single-particle space.</a:t>
            </a:r>
            <a:endParaRPr 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3447" y="5562600"/>
            <a:ext cx="4991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first sample will be </a:t>
            </a:r>
            <a:r>
              <a:rPr lang="en-US" sz="2400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</a:rPr>
              <a:t>→ </a:t>
            </a:r>
            <a:r>
              <a:rPr lang="en-US" sz="2400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48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Ti</a:t>
            </a:r>
            <a:r>
              <a:rPr lang="en-US" sz="2400" dirty="0" smtClean="0"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.</a:t>
            </a:r>
            <a:endParaRPr 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800" y="301752"/>
            <a:ext cx="5702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anose="020F0704030504030204" pitchFamily="34" charset="0"/>
              </a:rPr>
              <a:t>Investigation of origin of difference 1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57200" y="3805535"/>
                <a:ext cx="6844118" cy="1116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RPA ground state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~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exp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[</m:t>
                        </m:r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†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h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†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]</m:t>
                        </m:r>
                      </m:e>
                    </m:func>
                    <m:d>
                      <m:dPr>
                        <m:begChr m:val="|"/>
                        <m:endChr m:val="〉"/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𝐻𝐹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+</m:t>
                            </m:r>
                          </m:sup>
                        </m:sSubSup>
                      </m:e>
                    </m:d>
                  </m:oMath>
                </a14:m>
                <a:endParaRPr lang="en-US" sz="2400" b="0" dirty="0" smtClean="0"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begChr m:val="|"/>
                        <m:endChr m:val="〉"/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𝐻𝐹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+</m:t>
                            </m:r>
                          </m:sup>
                        </m:sSubSup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</m:t>
                    </m:r>
                    <m:sSubSup>
                      <m:sSubSup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𝑝</m:t>
                        </m:r>
                      </m:sub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†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  <m:sSubSup>
                      <m:sSubSup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</m:sub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†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d>
                      <m:dPr>
                        <m:begChr m:val="|"/>
                        <m:endChr m:val="〉"/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𝐻𝐹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+</m:t>
                            </m:r>
                          </m:sup>
                        </m:sSubSup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+⋯,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5535"/>
                <a:ext cx="6844118" cy="1116588"/>
              </a:xfrm>
              <a:prstGeom prst="rect">
                <a:avLst/>
              </a:prstGeom>
              <a:blipFill rotWithShape="1">
                <a:blip r:embed="rId2"/>
                <a:stretch>
                  <a:fillRect l="-1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381000" y="762000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Prepare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57200" y="1219200"/>
                <a:ext cx="85215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|</m:t>
                    </m:r>
                    <m:sSubSup>
                      <m:sSub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𝐻𝐹</m:t>
                        </m:r>
                      </m:sub>
                      <m:sup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</m:sup>
                    </m:sSubSup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〉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Hartree-Fock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(HF) ground state, solution of the HF eq.</a:t>
                </a:r>
                <a:endParaRPr 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19200"/>
                <a:ext cx="852150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72" t="-11842" r="-143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グループ化 9"/>
          <p:cNvGrpSpPr/>
          <p:nvPr/>
        </p:nvGrpSpPr>
        <p:grpSpPr>
          <a:xfrm>
            <a:off x="3149012" y="1795272"/>
            <a:ext cx="2108788" cy="1633728"/>
            <a:chOff x="3505200" y="2362200"/>
            <a:chExt cx="2108788" cy="1633728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3505200" y="3200400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3505200" y="3505200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3505200" y="3886200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3505200" y="2743200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3505200" y="2514600"/>
              <a:ext cx="1371600" cy="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5"/>
            <p:cNvSpPr/>
            <p:nvPr/>
          </p:nvSpPr>
          <p:spPr>
            <a:xfrm>
              <a:off x="3810000" y="33909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343400" y="3390900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3810000" y="3767328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4343400" y="3767328"/>
              <a:ext cx="228600" cy="228600"/>
            </a:xfrm>
            <a:prstGeom prst="ellipse">
              <a:avLst/>
            </a:prstGeom>
            <a:solidFill>
              <a:schemeClr val="tx1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右中かっこ 19"/>
            <p:cNvSpPr/>
            <p:nvPr/>
          </p:nvSpPr>
          <p:spPr>
            <a:xfrm>
              <a:off x="4953000" y="2362200"/>
              <a:ext cx="304800" cy="914400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257800" y="25863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右中かっこ 21"/>
            <p:cNvSpPr/>
            <p:nvPr/>
          </p:nvSpPr>
          <p:spPr>
            <a:xfrm>
              <a:off x="4953000" y="3352800"/>
              <a:ext cx="304800" cy="643128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57800" y="34245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457200" y="5029200"/>
                <a:ext cx="8180573" cy="604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SM ground state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~</m:t>
                    </m:r>
                    <m:d>
                      <m:dPr>
                        <m:begChr m:val="|"/>
                        <m:endChr m:val="〉"/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𝐻𝐹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+</m:t>
                            </m:r>
                          </m:sup>
                        </m:sSubSup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</m:t>
                    </m:r>
                    <m:sSubSup>
                      <m:sSubSup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𝑝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†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  <m:d>
                      <m:dPr>
                        <m:begChr m:val="|"/>
                        <m:endChr m:val="〉"/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𝐻𝐹</m:t>
                            </m:r>
                          </m:sub>
                          <m:sup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+</m:t>
                            </m:r>
                          </m:sup>
                        </m:sSubSup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</m:t>
                    </m:r>
                    <m:sSubSup>
                      <m:sSubSup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𝑝</m:t>
                        </m:r>
                      </m:sub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†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  <m:sSubSup>
                      <m:sSubSup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</m:sub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†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d>
                      <m:dPr>
                        <m:begChr m:val="|"/>
                        <m:endChr m:val="〉"/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𝐻𝐹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+</m:t>
                            </m:r>
                          </m:sup>
                        </m:sSubSup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+⋯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29200"/>
                <a:ext cx="8180573" cy="604461"/>
              </a:xfrm>
              <a:prstGeom prst="rect">
                <a:avLst/>
              </a:prstGeom>
              <a:blipFill rotWithShape="1">
                <a:blip r:embed="rId4"/>
                <a:stretch>
                  <a:fillRect l="-1118" b="-8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/>
          <p:cNvSpPr txBox="1"/>
          <p:nvPr/>
        </p:nvSpPr>
        <p:spPr>
          <a:xfrm>
            <a:off x="304800" y="304800"/>
            <a:ext cx="5702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anose="020F0704030504030204" pitchFamily="34" charset="0"/>
              </a:rPr>
              <a:t>Investigation of origin of difference 2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4495800" y="5557461"/>
            <a:ext cx="0" cy="38613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914548" y="5862935"/>
            <a:ext cx="7010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 the role of this component to the NME.</a:t>
            </a:r>
            <a:endParaRPr lang="en-US" sz="2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963</Words>
  <Application>Microsoft Office PowerPoint</Application>
  <PresentationFormat>画面に合わせる (4:3)</PresentationFormat>
  <Paragraphs>113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terasaki</dc:creator>
  <cp:lastModifiedBy>terasaki</cp:lastModifiedBy>
  <cp:revision>221</cp:revision>
  <dcterms:created xsi:type="dcterms:W3CDTF">2015-05-11T04:28:22Z</dcterms:created>
  <dcterms:modified xsi:type="dcterms:W3CDTF">2015-05-14T01:20:57Z</dcterms:modified>
</cp:coreProperties>
</file>