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0" r:id="rId4"/>
    <p:sldId id="261" r:id="rId5"/>
    <p:sldId id="262" r:id="rId6"/>
    <p:sldId id="263" r:id="rId7"/>
    <p:sldId id="264" r:id="rId8"/>
    <p:sldId id="265" r:id="rId9"/>
    <p:sldId id="266" r:id="rId10"/>
    <p:sldId id="267" r:id="rId11"/>
    <p:sldId id="258" r:id="rId12"/>
    <p:sldId id="269"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岸本康宏" initials="岸本康宏" lastIdx="1" clrIdx="0">
    <p:extLst>
      <p:ext uri="{19B8F6BF-5375-455C-9EA6-DF929625EA0E}">
        <p15:presenceInfo xmlns:p15="http://schemas.microsoft.com/office/powerpoint/2012/main" userId="74edd5505b8f29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1" autoAdjust="0"/>
    <p:restoredTop sz="94660"/>
  </p:normalViewPr>
  <p:slideViewPr>
    <p:cSldViewPr snapToGrid="0" showGuides="1">
      <p:cViewPr varScale="1">
        <p:scale>
          <a:sx n="62" d="100"/>
          <a:sy n="62" d="100"/>
        </p:scale>
        <p:origin x="21" y="9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5-13T19:27:07.025" idx="1">
    <p:pos x="6015" y="46"/>
    <p:text/>
    <p:extLst>
      <p:ext uri="{C676402C-5697-4E1C-873F-D02D1690AC5C}">
        <p15:threadingInfo xmlns:p15="http://schemas.microsoft.com/office/powerpoint/2012/main" timeZoneBias="-5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lgn="l">
              <a:defRPr/>
            </a:lvl1pPr>
          </a:lstStyle>
          <a:p>
            <a:fld id="{B24C9CA0-9E6E-4780-B74A-C5FBF1164A20}" type="datetimeFigureOut">
              <a:rPr kumimoji="1" lang="ja-JP" altLang="en-US" smtClean="0"/>
              <a:t>2015/5/16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3A7E0D-DE2D-4A47-A2F0-05C9E22D5B46}" type="slidenum">
              <a:rPr kumimoji="1" lang="ja-JP" altLang="en-US" smtClean="0"/>
              <a:t>‹#›</a:t>
            </a:fld>
            <a:endParaRPr kumimoji="1" lang="ja-JP" alt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558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4C9CA0-9E6E-4780-B74A-C5FBF1164A20}" type="datetimeFigureOut">
              <a:rPr kumimoji="1" lang="ja-JP" altLang="en-US" smtClean="0"/>
              <a:t>2015/5/16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3A7E0D-DE2D-4A47-A2F0-05C9E22D5B46}" type="slidenum">
              <a:rPr kumimoji="1" lang="ja-JP" altLang="en-US" smtClean="0"/>
              <a:t>‹#›</a:t>
            </a:fld>
            <a:endParaRPr kumimoji="1" lang="ja-JP" altLang="en-US"/>
          </a:p>
        </p:txBody>
      </p:sp>
    </p:spTree>
    <p:extLst>
      <p:ext uri="{BB962C8B-B14F-4D97-AF65-F5344CB8AC3E}">
        <p14:creationId xmlns:p14="http://schemas.microsoft.com/office/powerpoint/2010/main" val="90887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4C9CA0-9E6E-4780-B74A-C5FBF1164A20}" type="datetimeFigureOut">
              <a:rPr kumimoji="1" lang="ja-JP" altLang="en-US" smtClean="0"/>
              <a:t>2015/5/16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3A7E0D-DE2D-4A47-A2F0-05C9E22D5B46}" type="slidenum">
              <a:rPr kumimoji="1" lang="ja-JP" altLang="en-US" smtClean="0"/>
              <a:t>‹#›</a:t>
            </a:fld>
            <a:endParaRPr kumimoji="1" lang="ja-JP" alt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05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4C9CA0-9E6E-4780-B74A-C5FBF1164A20}" type="datetimeFigureOut">
              <a:rPr kumimoji="1" lang="ja-JP" altLang="en-US" smtClean="0"/>
              <a:t>2015/5/16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3A7E0D-DE2D-4A47-A2F0-05C9E22D5B46}" type="slidenum">
              <a:rPr kumimoji="1" lang="ja-JP" altLang="en-US" smtClean="0"/>
              <a:t>‹#›</a:t>
            </a:fld>
            <a:endParaRPr kumimoji="1" lang="ja-JP" altLang="en-US"/>
          </a:p>
        </p:txBody>
      </p:sp>
    </p:spTree>
    <p:extLst>
      <p:ext uri="{BB962C8B-B14F-4D97-AF65-F5344CB8AC3E}">
        <p14:creationId xmlns:p14="http://schemas.microsoft.com/office/powerpoint/2010/main" val="426028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24C9CA0-9E6E-4780-B74A-C5FBF1164A20}" type="datetimeFigureOut">
              <a:rPr kumimoji="1" lang="ja-JP" altLang="en-US" smtClean="0"/>
              <a:t>2015/5/16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3A7E0D-DE2D-4A47-A2F0-05C9E22D5B46}" type="slidenum">
              <a:rPr kumimoji="1" lang="ja-JP" altLang="en-US" smtClean="0"/>
              <a:t>‹#›</a:t>
            </a:fld>
            <a:endParaRPr kumimoji="1" lang="ja-JP" alt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21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24C9CA0-9E6E-4780-B74A-C5FBF1164A20}" type="datetimeFigureOut">
              <a:rPr kumimoji="1" lang="ja-JP" altLang="en-US" smtClean="0"/>
              <a:t>2015/5/16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3A7E0D-DE2D-4A47-A2F0-05C9E22D5B46}" type="slidenum">
              <a:rPr kumimoji="1" lang="ja-JP" altLang="en-US" smtClean="0"/>
              <a:t>‹#›</a:t>
            </a:fld>
            <a:endParaRPr kumimoji="1" lang="ja-JP" altLang="en-US"/>
          </a:p>
        </p:txBody>
      </p:sp>
    </p:spTree>
    <p:extLst>
      <p:ext uri="{BB962C8B-B14F-4D97-AF65-F5344CB8AC3E}">
        <p14:creationId xmlns:p14="http://schemas.microsoft.com/office/powerpoint/2010/main" val="103154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ja-JP" altLang="en-US" smtClean="0"/>
              <a:t>マスター テキストの書式設定</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24C9CA0-9E6E-4780-B74A-C5FBF1164A20}" type="datetimeFigureOut">
              <a:rPr kumimoji="1" lang="ja-JP" altLang="en-US" smtClean="0"/>
              <a:t>2015/5/16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3A7E0D-DE2D-4A47-A2F0-05C9E22D5B46}" type="slidenum">
              <a:rPr kumimoji="1" lang="ja-JP" altLang="en-US" smtClean="0"/>
              <a:t>‹#›</a:t>
            </a:fld>
            <a:endParaRPr kumimoji="1" lang="ja-JP" altLang="en-US"/>
          </a:p>
        </p:txBody>
      </p:sp>
    </p:spTree>
    <p:extLst>
      <p:ext uri="{BB962C8B-B14F-4D97-AF65-F5344CB8AC3E}">
        <p14:creationId xmlns:p14="http://schemas.microsoft.com/office/powerpoint/2010/main" val="226810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24C9CA0-9E6E-4780-B74A-C5FBF1164A20}" type="datetimeFigureOut">
              <a:rPr kumimoji="1" lang="ja-JP" altLang="en-US" smtClean="0"/>
              <a:t>2015/5/16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3A7E0D-DE2D-4A47-A2F0-05C9E22D5B46}" type="slidenum">
              <a:rPr kumimoji="1" lang="ja-JP" altLang="en-US" smtClean="0"/>
              <a:t>‹#›</a:t>
            </a:fld>
            <a:endParaRPr kumimoji="1" lang="ja-JP" altLang="en-US"/>
          </a:p>
        </p:txBody>
      </p:sp>
    </p:spTree>
    <p:extLst>
      <p:ext uri="{BB962C8B-B14F-4D97-AF65-F5344CB8AC3E}">
        <p14:creationId xmlns:p14="http://schemas.microsoft.com/office/powerpoint/2010/main" val="305654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C9CA0-9E6E-4780-B74A-C5FBF1164A20}" type="datetimeFigureOut">
              <a:rPr kumimoji="1" lang="ja-JP" altLang="en-US" smtClean="0"/>
              <a:t>2015/5/16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3A7E0D-DE2D-4A47-A2F0-05C9E22D5B46}" type="slidenum">
              <a:rPr kumimoji="1" lang="ja-JP" altLang="en-US" smtClean="0"/>
              <a:t>‹#›</a:t>
            </a:fld>
            <a:endParaRPr kumimoji="1" lang="ja-JP" altLang="en-US"/>
          </a:p>
        </p:txBody>
      </p:sp>
    </p:spTree>
    <p:extLst>
      <p:ext uri="{BB962C8B-B14F-4D97-AF65-F5344CB8AC3E}">
        <p14:creationId xmlns:p14="http://schemas.microsoft.com/office/powerpoint/2010/main" val="377611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24C9CA0-9E6E-4780-B74A-C5FBF1164A20}" type="datetimeFigureOut">
              <a:rPr kumimoji="1" lang="ja-JP" altLang="en-US" smtClean="0"/>
              <a:t>2015/5/16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3A7E0D-DE2D-4A47-A2F0-05C9E22D5B46}" type="slidenum">
              <a:rPr kumimoji="1" lang="ja-JP" altLang="en-US" smtClean="0"/>
              <a:t>‹#›</a:t>
            </a:fld>
            <a:endParaRPr kumimoji="1" lang="ja-JP" altLang="en-US"/>
          </a:p>
        </p:txBody>
      </p:sp>
    </p:spTree>
    <p:extLst>
      <p:ext uri="{BB962C8B-B14F-4D97-AF65-F5344CB8AC3E}">
        <p14:creationId xmlns:p14="http://schemas.microsoft.com/office/powerpoint/2010/main" val="1181217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24C9CA0-9E6E-4780-B74A-C5FBF1164A20}" type="datetimeFigureOut">
              <a:rPr kumimoji="1" lang="ja-JP" altLang="en-US" smtClean="0"/>
              <a:t>2015/5/16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3A7E0D-DE2D-4A47-A2F0-05C9E22D5B46}" type="slidenum">
              <a:rPr kumimoji="1" lang="ja-JP" altLang="en-US" smtClean="0"/>
              <a:t>‹#›</a:t>
            </a:fld>
            <a:endParaRPr kumimoji="1" lang="ja-JP" alt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18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24C9CA0-9E6E-4780-B74A-C5FBF1164A20}" type="datetimeFigureOut">
              <a:rPr kumimoji="1" lang="ja-JP" altLang="en-US" smtClean="0"/>
              <a:t>2015/5/16</a:t>
            </a:fld>
            <a:endParaRPr kumimoji="1" lang="ja-JP" alt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kumimoji="1" lang="ja-JP" alt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A3A7E0D-DE2D-4A47-A2F0-05C9E22D5B46}" type="slidenum">
              <a:rPr kumimoji="1" lang="ja-JP" altLang="en-US" smtClean="0"/>
              <a:t>‹#›</a:t>
            </a:fld>
            <a:endParaRPr kumimoji="1" lang="ja-JP" alt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4393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0000"/>
        </a:lnSpc>
        <a:spcBef>
          <a:spcPct val="0"/>
        </a:spcBef>
        <a:buNone/>
        <a:defRPr kumimoji="1"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kumimoji="1"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hyperlink" Target="http://www.lowbg.org/ugnd/?page_id=849"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hyperlink" Target="http://www.lowbg.org/ugnd/?page_id=849"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owbg.org/ugnd/?page_id=849"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owbg.org/ugnd/?page_id=849"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10271760" cy="2387600"/>
          </a:xfrm>
        </p:spPr>
        <p:txBody>
          <a:bodyPr>
            <a:normAutofit/>
          </a:bodyPr>
          <a:lstStyle/>
          <a:p>
            <a:pPr algn="ctr"/>
            <a:r>
              <a:rPr lang="en-US" altLang="ja-JP" dirty="0" smtClean="0"/>
              <a:t>B01,</a:t>
            </a:r>
            <a:r>
              <a:rPr lang="ja-JP" altLang="en-US" dirty="0" smtClean="0"/>
              <a:t> </a:t>
            </a:r>
            <a:r>
              <a:rPr lang="en-US" altLang="ja-JP" dirty="0" smtClean="0"/>
              <a:t>B02</a:t>
            </a:r>
            <a:r>
              <a:rPr lang="ja-JP" altLang="en-US" dirty="0" smtClean="0"/>
              <a:t>班</a:t>
            </a:r>
            <a:r>
              <a:rPr lang="en-US" altLang="ja-JP" dirty="0" smtClean="0"/>
              <a:t/>
            </a:r>
            <a:br>
              <a:rPr lang="en-US" altLang="ja-JP" dirty="0" smtClean="0"/>
            </a:br>
            <a:r>
              <a:rPr lang="en-US" altLang="ja-JP" dirty="0" smtClean="0"/>
              <a:t>2014</a:t>
            </a:r>
            <a:r>
              <a:rPr lang="ja-JP" altLang="en-US" dirty="0"/>
              <a:t>年度</a:t>
            </a:r>
            <a:r>
              <a:rPr lang="ja-JP" altLang="en-US" dirty="0" smtClean="0"/>
              <a:t>研究進捗</a:t>
            </a:r>
            <a:r>
              <a:rPr lang="ja-JP" altLang="en-US" dirty="0"/>
              <a:t>・研究計画報告</a:t>
            </a:r>
            <a:endParaRPr kumimoji="1" lang="ja-JP" altLang="en-US" dirty="0"/>
          </a:p>
        </p:txBody>
      </p:sp>
      <p:sp>
        <p:nvSpPr>
          <p:cNvPr id="3" name="サブタイトル 2"/>
          <p:cNvSpPr>
            <a:spLocks noGrp="1"/>
          </p:cNvSpPr>
          <p:nvPr>
            <p:ph type="subTitle" idx="1"/>
          </p:nvPr>
        </p:nvSpPr>
        <p:spPr>
          <a:xfrm>
            <a:off x="744583" y="4320496"/>
            <a:ext cx="11051177" cy="2694259"/>
          </a:xfrm>
        </p:spPr>
        <p:txBody>
          <a:bodyPr>
            <a:normAutofit/>
          </a:bodyPr>
          <a:lstStyle/>
          <a:p>
            <a:pPr algn="ctr"/>
            <a:r>
              <a:rPr kumimoji="1" lang="ja-JP" altLang="en-US" sz="2800" dirty="0" smtClean="0"/>
              <a:t>新学術「宇宙の歴史をつむぐ地下素粒子原子核研究」</a:t>
            </a:r>
            <a:endParaRPr kumimoji="1" lang="en-US" altLang="ja-JP" sz="2800" dirty="0" smtClean="0"/>
          </a:p>
          <a:p>
            <a:pPr algn="ctr"/>
            <a:r>
              <a:rPr kumimoji="1" lang="en-US" altLang="ja-JP" sz="2800" dirty="0" smtClean="0"/>
              <a:t>2015</a:t>
            </a:r>
            <a:r>
              <a:rPr lang="ja-JP" altLang="en-US" sz="2800" dirty="0" smtClean="0"/>
              <a:t>年度領域研究会＠</a:t>
            </a:r>
            <a:r>
              <a:rPr kumimoji="1" lang="ja-JP" altLang="en-US" sz="2800" dirty="0" smtClean="0"/>
              <a:t>神戸大学</a:t>
            </a:r>
            <a:r>
              <a:rPr lang="ja-JP" altLang="en-US" sz="2800" dirty="0"/>
              <a:t> </a:t>
            </a:r>
            <a:endParaRPr lang="en-US" altLang="ja-JP" sz="2800" dirty="0" smtClean="0"/>
          </a:p>
          <a:p>
            <a:pPr algn="ctr"/>
            <a:r>
              <a:rPr kumimoji="1" lang="en-US" altLang="ja-JP" sz="2800" dirty="0" smtClean="0"/>
              <a:t>2015</a:t>
            </a:r>
            <a:r>
              <a:rPr kumimoji="1" lang="ja-JP" altLang="en-US" sz="2800" dirty="0" smtClean="0"/>
              <a:t>年</a:t>
            </a:r>
            <a:r>
              <a:rPr kumimoji="1" lang="en-US" altLang="ja-JP" sz="2800" dirty="0" smtClean="0"/>
              <a:t>5</a:t>
            </a:r>
            <a:r>
              <a:rPr kumimoji="1" lang="ja-JP" altLang="en-US" sz="2800" dirty="0" smtClean="0"/>
              <a:t>月</a:t>
            </a:r>
            <a:r>
              <a:rPr kumimoji="1" lang="en-US" altLang="ja-JP" sz="2800" dirty="0" smtClean="0"/>
              <a:t>16</a:t>
            </a:r>
            <a:r>
              <a:rPr lang="ja-JP" altLang="en-US" sz="2800" dirty="0" smtClean="0"/>
              <a:t>日</a:t>
            </a:r>
            <a:endParaRPr lang="en-US" altLang="ja-JP" sz="2800" dirty="0" smtClean="0"/>
          </a:p>
          <a:p>
            <a:pPr algn="ctr"/>
            <a:r>
              <a:rPr kumimoji="1" lang="ja-JP" altLang="en-US" sz="2800" dirty="0" smtClean="0"/>
              <a:t>岸本</a:t>
            </a:r>
            <a:r>
              <a:rPr kumimoji="1" lang="ja-JP" altLang="en-US" sz="2800" dirty="0"/>
              <a:t>康宏</a:t>
            </a:r>
          </a:p>
        </p:txBody>
      </p:sp>
    </p:spTree>
    <p:extLst>
      <p:ext uri="{BB962C8B-B14F-4D97-AF65-F5344CB8AC3E}">
        <p14:creationId xmlns:p14="http://schemas.microsoft.com/office/powerpoint/2010/main" val="2176198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53" y="-100608"/>
            <a:ext cx="11284592" cy="6004153"/>
          </a:xfrm>
          <a:ln w="28575">
            <a:solidFill>
              <a:srgbClr val="002060"/>
            </a:solidFill>
          </a:ln>
        </p:spPr>
      </p:pic>
      <p:sp>
        <p:nvSpPr>
          <p:cNvPr id="11" name="円/楕円 10"/>
          <p:cNvSpPr/>
          <p:nvPr/>
        </p:nvSpPr>
        <p:spPr>
          <a:xfrm>
            <a:off x="9696262" y="2560939"/>
            <a:ext cx="1358020" cy="2788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4042609" y="3501184"/>
            <a:ext cx="2418348" cy="878306"/>
          </a:xfrm>
          <a:prstGeom prst="roundRect">
            <a:avLst>
              <a:gd name="adj" fmla="val 9786"/>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851315" y="5908457"/>
            <a:ext cx="3570208" cy="830997"/>
          </a:xfrm>
          <a:prstGeom prst="rect">
            <a:avLst/>
          </a:prstGeom>
          <a:solidFill>
            <a:srgbClr val="FFFF00"/>
          </a:solidFill>
          <a:ln>
            <a:solidFill>
              <a:srgbClr val="FF0000"/>
            </a:solidFill>
          </a:ln>
        </p:spPr>
        <p:txBody>
          <a:bodyPr wrap="none" rtlCol="0">
            <a:spAutoFit/>
          </a:bodyPr>
          <a:lstStyle/>
          <a:p>
            <a:r>
              <a:rPr kumimoji="1" lang="en-US" altLang="ja-JP" sz="2400" b="1" dirty="0" smtClean="0"/>
              <a:t>B01, 02</a:t>
            </a:r>
            <a:r>
              <a:rPr kumimoji="1" lang="ja-JP" altLang="en-US" sz="2400" b="1" dirty="0" smtClean="0"/>
              <a:t>班ともに</a:t>
            </a:r>
            <a:endParaRPr kumimoji="1" lang="en-US" altLang="ja-JP" sz="2400" b="1" dirty="0" smtClean="0"/>
          </a:p>
          <a:p>
            <a:r>
              <a:rPr lang="ja-JP" altLang="en-US" sz="2400" b="1" dirty="0"/>
              <a:t>着実</a:t>
            </a:r>
            <a:r>
              <a:rPr lang="ja-JP" altLang="en-US" sz="2400" b="1" dirty="0" smtClean="0"/>
              <a:t>な成果を上げてきた</a:t>
            </a:r>
            <a:endParaRPr kumimoji="1" lang="ja-JP" altLang="en-US" sz="2400" b="1" dirty="0"/>
          </a:p>
        </p:txBody>
      </p:sp>
      <p:cxnSp>
        <p:nvCxnSpPr>
          <p:cNvPr id="5" name="直線矢印コネクタ 4"/>
          <p:cNvCxnSpPr/>
          <p:nvPr/>
        </p:nvCxnSpPr>
        <p:spPr>
          <a:xfrm>
            <a:off x="5221705" y="4427618"/>
            <a:ext cx="336884" cy="147524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4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Ｂ班に関連した</a:t>
            </a:r>
            <a:r>
              <a:rPr kumimoji="1" lang="ja-JP" altLang="en-US" dirty="0" smtClean="0"/>
              <a:t>公募研究</a:t>
            </a:r>
            <a:endParaRPr kumimoji="1"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041513" y="4858753"/>
            <a:ext cx="1823169" cy="1961534"/>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3098" y="2110640"/>
            <a:ext cx="2571137" cy="2571137"/>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2543" y="1049889"/>
            <a:ext cx="1881647" cy="1881647"/>
          </a:xfrm>
          <a:prstGeom prst="rect">
            <a:avLst/>
          </a:prstGeom>
        </p:spPr>
      </p:pic>
      <p:sp>
        <p:nvSpPr>
          <p:cNvPr id="3" name="コンテンツ プレースホルダー 2"/>
          <p:cNvSpPr>
            <a:spLocks noGrp="1"/>
          </p:cNvSpPr>
          <p:nvPr>
            <p:ph idx="1"/>
          </p:nvPr>
        </p:nvSpPr>
        <p:spPr>
          <a:xfrm>
            <a:off x="483327" y="2084832"/>
            <a:ext cx="10001336" cy="4641432"/>
          </a:xfrm>
        </p:spPr>
        <p:txBody>
          <a:bodyPr>
            <a:normAutofit/>
          </a:bodyPr>
          <a:lstStyle/>
          <a:p>
            <a:pPr>
              <a:buFont typeface="Wingdings" panose="05000000000000000000" pitchFamily="2" charset="2"/>
              <a:buChar char="l"/>
            </a:pPr>
            <a:r>
              <a:rPr lang="ja-JP" altLang="en-US" sz="2400" dirty="0" smtClean="0"/>
              <a:t> 気液２層型Ａｒ光検出器の開発と高度化</a:t>
            </a:r>
            <a:endParaRPr lang="en-US" altLang="ja-JP" sz="2400" dirty="0" smtClean="0"/>
          </a:p>
          <a:p>
            <a:pPr lvl="1">
              <a:buFont typeface="Wingdings" panose="05000000000000000000" pitchFamily="2" charset="2"/>
              <a:buChar char="Ø"/>
            </a:pPr>
            <a:r>
              <a:rPr lang="ja-JP" altLang="en-US" sz="2000" dirty="0" smtClean="0"/>
              <a:t> 大型の暗黒物質検出器へ</a:t>
            </a:r>
            <a:endParaRPr lang="en-US" altLang="ja-JP" sz="2000" dirty="0" smtClean="0"/>
          </a:p>
          <a:p>
            <a:pPr>
              <a:buFont typeface="Wingdings" panose="05000000000000000000" pitchFamily="2" charset="2"/>
              <a:buChar char="l"/>
            </a:pPr>
            <a:r>
              <a:rPr kumimoji="1" lang="ja-JP" altLang="en-US" sz="2400" dirty="0"/>
              <a:t> </a:t>
            </a:r>
            <a:r>
              <a:rPr kumimoji="1" lang="ja-JP" altLang="en-US" sz="2400" dirty="0" smtClean="0"/>
              <a:t>暗黒物質探索</a:t>
            </a:r>
            <a:r>
              <a:rPr lang="ja-JP" altLang="en-US" sz="2400" dirty="0" smtClean="0"/>
              <a:t>のための方向感度を持つ高圧キセノンガス検出器の開発</a:t>
            </a:r>
            <a:endParaRPr lang="en-US" altLang="ja-JP" sz="2400" dirty="0" smtClean="0"/>
          </a:p>
          <a:p>
            <a:pPr lvl="1">
              <a:buFont typeface="Wingdings" panose="05000000000000000000" pitchFamily="2" charset="2"/>
              <a:buChar char="Ø"/>
            </a:pPr>
            <a:r>
              <a:rPr lang="ja-JP" altLang="en-US" sz="2000" dirty="0" smtClean="0"/>
              <a:t> 方向に感度を持った検出器の開発へ</a:t>
            </a:r>
            <a:endParaRPr lang="en-US" altLang="ja-JP" sz="2000" dirty="0" smtClean="0"/>
          </a:p>
          <a:p>
            <a:pPr>
              <a:buFont typeface="Wingdings" panose="05000000000000000000" pitchFamily="2" charset="2"/>
              <a:buChar char="l"/>
            </a:pPr>
            <a:r>
              <a:rPr kumimoji="1" lang="ja-JP" altLang="en-US" sz="2400" dirty="0" smtClean="0"/>
              <a:t>「京」コンピュータによる暗黒物質の位相空間分布に関する研究</a:t>
            </a:r>
            <a:endParaRPr kumimoji="1" lang="en-US" altLang="ja-JP" sz="2400" dirty="0" smtClean="0"/>
          </a:p>
          <a:p>
            <a:pPr lvl="1">
              <a:buFont typeface="Wingdings" panose="05000000000000000000" pitchFamily="2" charset="2"/>
              <a:buChar char="Ø"/>
            </a:pPr>
            <a:r>
              <a:rPr lang="ja-JP" altLang="en-US" sz="2000" dirty="0" smtClean="0"/>
              <a:t> 大型計算機を用いた，暗黒物質に関する理論的研究</a:t>
            </a:r>
            <a:endParaRPr lang="en-US" altLang="ja-JP" sz="2000" dirty="0" smtClean="0"/>
          </a:p>
          <a:p>
            <a:pPr lvl="2">
              <a:buFont typeface="Wingdings" panose="05000000000000000000" pitchFamily="2" charset="2"/>
              <a:buChar char="Ø"/>
            </a:pPr>
            <a:r>
              <a:rPr lang="ja-JP" altLang="en-US" sz="1800" smtClean="0">
                <a:solidFill>
                  <a:srgbClr val="FF0000"/>
                </a:solidFill>
              </a:rPr>
              <a:t> </a:t>
            </a:r>
            <a:r>
              <a:rPr lang="ja-JP" altLang="en-US" sz="1600" smtClean="0"/>
              <a:t> </a:t>
            </a:r>
            <a:endParaRPr lang="en-US" altLang="ja-JP" sz="1600" dirty="0" smtClean="0"/>
          </a:p>
          <a:p>
            <a:pPr lvl="1">
              <a:buFont typeface="Wingdings" panose="05000000000000000000" pitchFamily="2" charset="2"/>
              <a:buChar char="Ø"/>
            </a:pPr>
            <a:endParaRPr kumimoji="1" lang="en-US" altLang="ja-JP" sz="2000" dirty="0" smtClean="0"/>
          </a:p>
        </p:txBody>
      </p:sp>
    </p:spTree>
    <p:extLst>
      <p:ext uri="{BB962C8B-B14F-4D97-AF65-F5344CB8AC3E}">
        <p14:creationId xmlns:p14="http://schemas.microsoft.com/office/powerpoint/2010/main" val="224464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ppt_y"/>
                                          </p:val>
                                        </p:tav>
                                        <p:tav tm="100000">
                                          <p:val>
                                            <p:strVal val="#ppt_y"/>
                                          </p:val>
                                        </p:tav>
                                      </p:tavLst>
                                    </p:anim>
                                  </p:childTnLst>
                                </p:cTn>
                              </p:par>
                              <p:par>
                                <p:cTn id="43" presetID="16" presetClass="entr" presetSubtype="21"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barn(inVertical)">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790" y="206256"/>
            <a:ext cx="9319118" cy="6370940"/>
          </a:xfrm>
        </p:spPr>
      </p:pic>
    </p:spTree>
    <p:extLst>
      <p:ext uri="{BB962C8B-B14F-4D97-AF65-F5344CB8AC3E}">
        <p14:creationId xmlns:p14="http://schemas.microsoft.com/office/powerpoint/2010/main" val="2360665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5205" y="4011016"/>
            <a:ext cx="2597176" cy="2597176"/>
          </a:xfrm>
          <a:prstGeom prst="rect">
            <a:avLst/>
          </a:prstGeom>
        </p:spPr>
      </p:pic>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421" y="56333"/>
            <a:ext cx="7676500" cy="5247977"/>
          </a:xfrm>
          <a:ln w="34925">
            <a:solidFill>
              <a:srgbClr val="002060"/>
            </a:solidFill>
          </a:ln>
        </p:spPr>
      </p:pic>
      <p:sp>
        <p:nvSpPr>
          <p:cNvPr id="2" name="テキスト ボックス 1"/>
          <p:cNvSpPr txBox="1"/>
          <p:nvPr/>
        </p:nvSpPr>
        <p:spPr>
          <a:xfrm>
            <a:off x="6797262" y="77553"/>
            <a:ext cx="5378395" cy="707886"/>
          </a:xfrm>
          <a:prstGeom prst="rect">
            <a:avLst/>
          </a:prstGeom>
          <a:solidFill>
            <a:schemeClr val="bg1"/>
          </a:solidFill>
        </p:spPr>
        <p:txBody>
          <a:bodyPr wrap="none" rtlCol="0">
            <a:spAutoFit/>
          </a:bodyPr>
          <a:lstStyle/>
          <a:p>
            <a:r>
              <a:rPr lang="en-US" altLang="ja-JP" sz="2000" dirty="0" smtClean="0">
                <a:latin typeface="+mn-ea"/>
              </a:rPr>
              <a:t>B01</a:t>
            </a:r>
            <a:r>
              <a:rPr kumimoji="1" lang="en-US" altLang="ja-JP" sz="2000" dirty="0" smtClean="0">
                <a:latin typeface="+mn-ea"/>
              </a:rPr>
              <a:t> </a:t>
            </a:r>
            <a:r>
              <a:rPr kumimoji="1" lang="ja-JP" altLang="en-US" sz="2000" dirty="0" smtClean="0">
                <a:latin typeface="+mn-ea"/>
              </a:rPr>
              <a:t>大型</a:t>
            </a:r>
            <a:r>
              <a:rPr lang="ja-JP" altLang="en-US" sz="2000" dirty="0" smtClean="0">
                <a:latin typeface="+mn-ea"/>
              </a:rPr>
              <a:t>実験</a:t>
            </a:r>
            <a:r>
              <a:rPr lang="ja-JP" altLang="en-US" sz="2000" dirty="0">
                <a:latin typeface="+mn-ea"/>
              </a:rPr>
              <a:t>装置</a:t>
            </a:r>
            <a:r>
              <a:rPr kumimoji="1" lang="ja-JP" altLang="en-US" sz="2000" dirty="0" smtClean="0">
                <a:latin typeface="+mn-ea"/>
              </a:rPr>
              <a:t>による暗黒物質の直接探索</a:t>
            </a:r>
            <a:endParaRPr kumimoji="1" lang="en-US" altLang="ja-JP" sz="2000" dirty="0" smtClean="0">
              <a:latin typeface="+mn-ea"/>
            </a:endParaRPr>
          </a:p>
          <a:p>
            <a:r>
              <a:rPr kumimoji="1" lang="en-US" altLang="ja-JP" sz="2000" dirty="0">
                <a:latin typeface="+mn-ea"/>
              </a:rPr>
              <a:t>	</a:t>
            </a:r>
            <a:r>
              <a:rPr kumimoji="1" lang="ja-JP" altLang="en-US" sz="2000" dirty="0" smtClean="0">
                <a:latin typeface="+mn-ea"/>
              </a:rPr>
              <a:t>大型液体</a:t>
            </a:r>
            <a:r>
              <a:rPr kumimoji="1" lang="en-US" altLang="ja-JP" sz="2000" dirty="0" err="1" smtClean="0">
                <a:latin typeface="+mn-ea"/>
              </a:rPr>
              <a:t>Xe</a:t>
            </a:r>
            <a:r>
              <a:rPr kumimoji="1" lang="ja-JP" altLang="en-US" sz="2000" dirty="0" smtClean="0">
                <a:latin typeface="+mn-ea"/>
              </a:rPr>
              <a:t>検出器 </a:t>
            </a:r>
            <a:r>
              <a:rPr kumimoji="1" lang="en-US" altLang="ja-JP" sz="2000" dirty="0" smtClean="0">
                <a:latin typeface="+mn-ea"/>
              </a:rPr>
              <a:t>XMASS</a:t>
            </a:r>
          </a:p>
        </p:txBody>
      </p:sp>
      <p:sp>
        <p:nvSpPr>
          <p:cNvPr id="7" name="正方形/長方形 6"/>
          <p:cNvSpPr/>
          <p:nvPr/>
        </p:nvSpPr>
        <p:spPr>
          <a:xfrm>
            <a:off x="3430719" y="63189"/>
            <a:ext cx="1952553" cy="5247978"/>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0563" y="801770"/>
            <a:ext cx="3250374" cy="2177751"/>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5110" y="2029441"/>
            <a:ext cx="1692846" cy="1692846"/>
          </a:xfrm>
          <a:prstGeom prst="rect">
            <a:avLst/>
          </a:prstGeom>
        </p:spPr>
      </p:pic>
      <p:grpSp>
        <p:nvGrpSpPr>
          <p:cNvPr id="16" name="グループ化 15"/>
          <p:cNvGrpSpPr/>
          <p:nvPr/>
        </p:nvGrpSpPr>
        <p:grpSpPr>
          <a:xfrm>
            <a:off x="7744291" y="2779286"/>
            <a:ext cx="3474262" cy="3286594"/>
            <a:chOff x="8639214" y="3096398"/>
            <a:chExt cx="3500617" cy="3311526"/>
          </a:xfrm>
        </p:grpSpPr>
        <p:pic>
          <p:nvPicPr>
            <p:cNvPr id="9" name="Picture 2" descr="Htra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636039" y="3099573"/>
              <a:ext cx="3311526" cy="3305175"/>
            </a:xfrm>
            <a:prstGeom prst="rect">
              <a:avLst/>
            </a:prstGeom>
            <a:noFill/>
            <a:ln>
              <a:noFill/>
            </a:ln>
            <a:extLst/>
          </p:spPr>
        </p:pic>
        <p:grpSp>
          <p:nvGrpSpPr>
            <p:cNvPr id="15" name="グループ化 14"/>
            <p:cNvGrpSpPr/>
            <p:nvPr/>
          </p:nvGrpSpPr>
          <p:grpSpPr>
            <a:xfrm>
              <a:off x="10901876" y="3932580"/>
              <a:ext cx="1237955" cy="977106"/>
              <a:chOff x="10901876" y="3932580"/>
              <a:chExt cx="1237955" cy="977106"/>
            </a:xfrm>
          </p:grpSpPr>
          <p:grpSp>
            <p:nvGrpSpPr>
              <p:cNvPr id="13" name="グループ化 12"/>
              <p:cNvGrpSpPr/>
              <p:nvPr/>
            </p:nvGrpSpPr>
            <p:grpSpPr>
              <a:xfrm>
                <a:off x="10901876" y="3932580"/>
                <a:ext cx="1237955" cy="977106"/>
                <a:chOff x="8087020" y="1125538"/>
                <a:chExt cx="1237955" cy="977106"/>
              </a:xfrm>
            </p:grpSpPr>
            <p:sp>
              <p:nvSpPr>
                <p:cNvPr id="10" name="AutoShape 24"/>
                <p:cNvSpPr>
                  <a:spLocks noChangeArrowheads="1"/>
                </p:cNvSpPr>
                <p:nvPr/>
              </p:nvSpPr>
              <p:spPr bwMode="auto">
                <a:xfrm>
                  <a:off x="8858250" y="1773238"/>
                  <a:ext cx="225425" cy="227012"/>
                </a:xfrm>
                <a:prstGeom prst="can">
                  <a:avLst>
                    <a:gd name="adj" fmla="val 90074"/>
                  </a:avLst>
                </a:prstGeom>
                <a:solidFill>
                  <a:srgbClr val="CCFFFF"/>
                </a:solidFill>
                <a:ln w="9525">
                  <a:solidFill>
                    <a:srgbClr val="003300"/>
                  </a:solidFill>
                  <a:round/>
                  <a:headEnd/>
                  <a:tailEnd/>
                </a:ln>
              </p:spPr>
              <p:txBody>
                <a:bodyPr lIns="90000" tIns="46800" rIns="90000" bIns="46800" anchor="ctr">
                  <a:spAutoFit/>
                </a:bodyPr>
                <a:lstStyle>
                  <a:lvl1pPr eaLnBrk="0" hangingPunct="0">
                    <a:defRPr sz="24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sz="24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sz="24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sz="24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sz="2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ea typeface="ＭＳ Ｐゴシック" panose="020B0600070205080204" pitchFamily="50" charset="-128"/>
                  </a:endParaRPr>
                </a:p>
              </p:txBody>
            </p:sp>
            <p:sp>
              <p:nvSpPr>
                <p:cNvPr id="11" name="Line 25"/>
                <p:cNvSpPr>
                  <a:spLocks noChangeShapeType="1"/>
                </p:cNvSpPr>
                <p:nvPr/>
              </p:nvSpPr>
              <p:spPr bwMode="auto">
                <a:xfrm flipH="1">
                  <a:off x="8087020" y="1886744"/>
                  <a:ext cx="863600" cy="215900"/>
                </a:xfrm>
                <a:prstGeom prst="line">
                  <a:avLst/>
                </a:prstGeom>
                <a:noFill/>
                <a:ln w="31750">
                  <a:solidFill>
                    <a:srgbClr val="A5002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ja-JP" altLang="en-US"/>
                </a:p>
              </p:txBody>
            </p:sp>
            <p:sp>
              <p:nvSpPr>
                <p:cNvPr id="12" name="Text Box 28"/>
                <p:cNvSpPr txBox="1">
                  <a:spLocks noChangeArrowheads="1"/>
                </p:cNvSpPr>
                <p:nvPr/>
              </p:nvSpPr>
              <p:spPr bwMode="auto">
                <a:xfrm>
                  <a:off x="8461375" y="1125538"/>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sz="24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sz="24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sz="24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sz="24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50000"/>
                    </a:spcBef>
                  </a:pPr>
                  <a:r>
                    <a:rPr lang="en-US" altLang="ja-JP" sz="1800" baseline="30000">
                      <a:solidFill>
                        <a:srgbClr val="000066"/>
                      </a:solidFill>
                      <a:ea typeface="ＭＳ Ｐゴシック" panose="020B0600070205080204" pitchFamily="50" charset="-128"/>
                    </a:rPr>
                    <a:t>252</a:t>
                  </a:r>
                  <a:r>
                    <a:rPr lang="en-US" altLang="ja-JP" sz="1800">
                      <a:solidFill>
                        <a:srgbClr val="000066"/>
                      </a:solidFill>
                      <a:ea typeface="ＭＳ Ｐゴシック" panose="020B0600070205080204" pitchFamily="50" charset="-128"/>
                    </a:rPr>
                    <a:t>Cf</a:t>
                  </a:r>
                  <a:endParaRPr lang="ja-JP" altLang="en-US" sz="1800">
                    <a:solidFill>
                      <a:srgbClr val="000066"/>
                    </a:solidFill>
                    <a:ea typeface="ＭＳ Ｐゴシック" panose="020B0600070205080204" pitchFamily="50" charset="-128"/>
                  </a:endParaRPr>
                </a:p>
              </p:txBody>
            </p:sp>
          </p:grpSp>
          <p:sp>
            <p:nvSpPr>
              <p:cNvPr id="14" name="Line 25"/>
              <p:cNvSpPr>
                <a:spLocks noChangeShapeType="1"/>
              </p:cNvSpPr>
              <p:nvPr/>
            </p:nvSpPr>
            <p:spPr bwMode="auto">
              <a:xfrm flipH="1" flipV="1">
                <a:off x="11024336" y="4278502"/>
                <a:ext cx="741139" cy="415284"/>
              </a:xfrm>
              <a:prstGeom prst="line">
                <a:avLst/>
              </a:prstGeom>
              <a:noFill/>
              <a:ln w="31750">
                <a:solidFill>
                  <a:srgbClr val="A50021"/>
                </a:solidFill>
                <a:round/>
                <a:headEnd/>
                <a:tailEnd type="triangle"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ja-JP" altLang="en-US"/>
              </a:p>
            </p:txBody>
          </p:sp>
        </p:grpSp>
      </p:grpSp>
      <p:sp>
        <p:nvSpPr>
          <p:cNvPr id="19" name="テキスト ボックス 18"/>
          <p:cNvSpPr txBox="1"/>
          <p:nvPr/>
        </p:nvSpPr>
        <p:spPr>
          <a:xfrm>
            <a:off x="2596120" y="6367981"/>
            <a:ext cx="9579867" cy="400110"/>
          </a:xfrm>
          <a:prstGeom prst="rect">
            <a:avLst/>
          </a:prstGeom>
          <a:noFill/>
        </p:spPr>
        <p:txBody>
          <a:bodyPr wrap="none" rtlCol="0">
            <a:spAutoFit/>
          </a:bodyPr>
          <a:lstStyle/>
          <a:p>
            <a:r>
              <a:rPr lang="en-US" altLang="ja-JP" sz="2000" dirty="0" smtClean="0">
                <a:latin typeface="+mn-ea"/>
              </a:rPr>
              <a:t>B02</a:t>
            </a:r>
            <a:r>
              <a:rPr kumimoji="1" lang="en-US" altLang="ja-JP" sz="2000" dirty="0" smtClean="0">
                <a:latin typeface="+mn-ea"/>
              </a:rPr>
              <a:t> </a:t>
            </a:r>
            <a:r>
              <a:rPr lang="ja-JP" altLang="en-US" sz="2000" dirty="0" smtClean="0">
                <a:latin typeface="+mn-ea"/>
              </a:rPr>
              <a:t>低バックグラウンド技術を応用した方向感度を持つ暗黒物質探索の基礎</a:t>
            </a:r>
            <a:r>
              <a:rPr lang="ja-JP" altLang="en-US" sz="2000" dirty="0">
                <a:latin typeface="+mn-ea"/>
              </a:rPr>
              <a:t>研究</a:t>
            </a:r>
            <a:endParaRPr lang="en-US" altLang="ja-JP" sz="2000" dirty="0" smtClean="0">
              <a:latin typeface="+mn-ea"/>
            </a:endParaRPr>
          </a:p>
        </p:txBody>
      </p:sp>
      <p:sp>
        <p:nvSpPr>
          <p:cNvPr id="21" name="テキスト ボックス 20"/>
          <p:cNvSpPr txBox="1"/>
          <p:nvPr/>
        </p:nvSpPr>
        <p:spPr>
          <a:xfrm>
            <a:off x="5190766" y="5871412"/>
            <a:ext cx="4173771" cy="400110"/>
          </a:xfrm>
          <a:prstGeom prst="rect">
            <a:avLst/>
          </a:prstGeom>
          <a:noFill/>
        </p:spPr>
        <p:txBody>
          <a:bodyPr wrap="none" rtlCol="0">
            <a:spAutoFit/>
          </a:bodyPr>
          <a:lstStyle/>
          <a:p>
            <a:r>
              <a:rPr lang="en-US" altLang="ja-JP" sz="2000" dirty="0" smtClean="0">
                <a:latin typeface="+mn-ea"/>
              </a:rPr>
              <a:t>NEWAGE, </a:t>
            </a:r>
            <a:r>
              <a:rPr lang="en-US" altLang="ja-JP" sz="2000" dirty="0" err="1" smtClean="0">
                <a:latin typeface="+mn-ea"/>
              </a:rPr>
              <a:t>Ar</a:t>
            </a:r>
            <a:r>
              <a:rPr lang="ja-JP" altLang="en-US" sz="2000" dirty="0" smtClean="0">
                <a:latin typeface="+mn-ea"/>
              </a:rPr>
              <a:t>グループ，</a:t>
            </a:r>
            <a:r>
              <a:rPr lang="en-US" altLang="ja-JP" sz="2000" dirty="0" smtClean="0">
                <a:latin typeface="+mn-ea"/>
              </a:rPr>
              <a:t>Emulsion</a:t>
            </a:r>
            <a:endParaRPr kumimoji="1" lang="ja-JP" altLang="en-US" sz="2000" dirty="0">
              <a:latin typeface="+mn-ea"/>
            </a:endParaRPr>
          </a:p>
        </p:txBody>
      </p:sp>
    </p:spTree>
    <p:extLst>
      <p:ext uri="{BB962C8B-B14F-4D97-AF65-F5344CB8AC3E}">
        <p14:creationId xmlns:p14="http://schemas.microsoft.com/office/powerpoint/2010/main" val="70567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804" y="73469"/>
            <a:ext cx="9181652" cy="6543641"/>
          </a:xfrm>
        </p:spPr>
      </p:pic>
      <p:sp>
        <p:nvSpPr>
          <p:cNvPr id="2" name="タイトル 1"/>
          <p:cNvSpPr>
            <a:spLocks noGrp="1"/>
          </p:cNvSpPr>
          <p:nvPr>
            <p:ph type="title"/>
          </p:nvPr>
        </p:nvSpPr>
        <p:spPr>
          <a:xfrm>
            <a:off x="2599420" y="1692993"/>
            <a:ext cx="5249921" cy="769536"/>
          </a:xfrm>
          <a:solidFill>
            <a:schemeClr val="bg1"/>
          </a:solidFill>
        </p:spPr>
        <p:txBody>
          <a:bodyPr>
            <a:normAutofit/>
          </a:bodyPr>
          <a:lstStyle/>
          <a:p>
            <a:r>
              <a:rPr kumimoji="1" lang="ja-JP" altLang="en-US" dirty="0" smtClean="0">
                <a:solidFill>
                  <a:srgbClr val="FF0000"/>
                </a:solidFill>
              </a:rPr>
              <a:t>Ｂ０１班の成果</a:t>
            </a:r>
            <a:endParaRPr kumimoji="1" lang="ja-JP" altLang="en-US" dirty="0">
              <a:solidFill>
                <a:srgbClr val="FF0000"/>
              </a:solidFill>
            </a:endParaRPr>
          </a:p>
        </p:txBody>
      </p:sp>
      <p:sp>
        <p:nvSpPr>
          <p:cNvPr id="5" name="テキスト ボックス 4"/>
          <p:cNvSpPr txBox="1"/>
          <p:nvPr/>
        </p:nvSpPr>
        <p:spPr>
          <a:xfrm>
            <a:off x="4090219" y="3124199"/>
            <a:ext cx="3517310" cy="461665"/>
          </a:xfrm>
          <a:prstGeom prst="rect">
            <a:avLst/>
          </a:prstGeom>
          <a:noFill/>
        </p:spPr>
        <p:txBody>
          <a:bodyPr wrap="none" rtlCol="0">
            <a:spAutoFit/>
          </a:bodyPr>
          <a:lstStyle/>
          <a:p>
            <a:r>
              <a:rPr kumimoji="1" lang="ja-JP" altLang="en-US" sz="2400" dirty="0" smtClean="0">
                <a:solidFill>
                  <a:srgbClr val="FF0000"/>
                </a:solidFill>
              </a:rPr>
              <a:t>論文</a:t>
            </a:r>
            <a:r>
              <a:rPr kumimoji="1" lang="en-US" altLang="ja-JP" sz="2400" dirty="0" smtClean="0">
                <a:solidFill>
                  <a:srgbClr val="FF0000"/>
                </a:solidFill>
              </a:rPr>
              <a:t>8</a:t>
            </a:r>
            <a:r>
              <a:rPr kumimoji="1" lang="ja-JP" altLang="en-US" sz="2400" dirty="0" smtClean="0">
                <a:solidFill>
                  <a:srgbClr val="FF0000"/>
                </a:solidFill>
              </a:rPr>
              <a:t>編 （査読付き４）</a:t>
            </a:r>
            <a:endParaRPr kumimoji="1" lang="ja-JP" altLang="en-US" sz="2400" dirty="0">
              <a:solidFill>
                <a:srgbClr val="FF0000"/>
              </a:solidFill>
            </a:endParaRPr>
          </a:p>
        </p:txBody>
      </p:sp>
      <p:sp>
        <p:nvSpPr>
          <p:cNvPr id="6" name="正方形/長方形 5"/>
          <p:cNvSpPr/>
          <p:nvPr/>
        </p:nvSpPr>
        <p:spPr>
          <a:xfrm>
            <a:off x="2969342" y="4788311"/>
            <a:ext cx="6272981" cy="5604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9532385" y="4033684"/>
            <a:ext cx="2411750" cy="461665"/>
          </a:xfrm>
          <a:prstGeom prst="rect">
            <a:avLst/>
          </a:prstGeom>
          <a:noFill/>
        </p:spPr>
        <p:txBody>
          <a:bodyPr wrap="none" rtlCol="0">
            <a:spAutoFit/>
          </a:bodyPr>
          <a:lstStyle/>
          <a:p>
            <a:r>
              <a:rPr kumimoji="1" lang="en-US" altLang="ja-JP" sz="2400" dirty="0" smtClean="0">
                <a:solidFill>
                  <a:srgbClr val="FF0000"/>
                </a:solidFill>
              </a:rPr>
              <a:t>Editor’s suggestion</a:t>
            </a:r>
            <a:endParaRPr kumimoji="1" lang="ja-JP" altLang="en-US" sz="2400" dirty="0">
              <a:solidFill>
                <a:srgbClr val="FF0000"/>
              </a:solidFill>
            </a:endParaRPr>
          </a:p>
        </p:txBody>
      </p:sp>
      <p:cxnSp>
        <p:nvCxnSpPr>
          <p:cNvPr id="9" name="直線矢印コネクタ 8"/>
          <p:cNvCxnSpPr/>
          <p:nvPr/>
        </p:nvCxnSpPr>
        <p:spPr>
          <a:xfrm flipH="1">
            <a:off x="6174658" y="4267200"/>
            <a:ext cx="3374798" cy="521111"/>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443050" y="445479"/>
            <a:ext cx="7748950" cy="584775"/>
          </a:xfrm>
          <a:prstGeom prst="rect">
            <a:avLst/>
          </a:prstGeom>
          <a:solidFill>
            <a:schemeClr val="tx1"/>
          </a:solidFill>
        </p:spPr>
        <p:txBody>
          <a:bodyPr wrap="square" rtlCol="0">
            <a:spAutoFit/>
          </a:bodyPr>
          <a:lstStyle/>
          <a:p>
            <a:pPr marL="0" lvl="2"/>
            <a:r>
              <a:rPr lang="en-US" altLang="ja-JP" sz="3200" dirty="0">
                <a:solidFill>
                  <a:srgbClr val="FFFF00"/>
                </a:solidFill>
                <a:hlinkClick r:id="rId3"/>
              </a:rPr>
              <a:t>http://www.lowbg.org/ugnd/?</a:t>
            </a:r>
            <a:r>
              <a:rPr lang="en-US" altLang="ja-JP" sz="3200" dirty="0" smtClean="0">
                <a:solidFill>
                  <a:srgbClr val="FFFF00"/>
                </a:solidFill>
                <a:hlinkClick r:id="rId3"/>
              </a:rPr>
              <a:t>page_id=849</a:t>
            </a:r>
            <a:endParaRPr lang="en-US" altLang="ja-JP" sz="3200" dirty="0">
              <a:solidFill>
                <a:srgbClr val="FFFF00"/>
              </a:solidFill>
            </a:endParaRPr>
          </a:p>
        </p:txBody>
      </p:sp>
    </p:spTree>
    <p:extLst>
      <p:ext uri="{BB962C8B-B14F-4D97-AF65-F5344CB8AC3E}">
        <p14:creationId xmlns:p14="http://schemas.microsoft.com/office/powerpoint/2010/main" val="278057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972" y="0"/>
            <a:ext cx="7108171" cy="7073328"/>
          </a:xfrm>
        </p:spPr>
      </p:pic>
      <p:sp>
        <p:nvSpPr>
          <p:cNvPr id="5" name="テキスト ボックス 4"/>
          <p:cNvSpPr txBox="1"/>
          <p:nvPr/>
        </p:nvSpPr>
        <p:spPr>
          <a:xfrm>
            <a:off x="7849354" y="585216"/>
            <a:ext cx="3156633" cy="954107"/>
          </a:xfrm>
          <a:prstGeom prst="rect">
            <a:avLst/>
          </a:prstGeom>
          <a:noFill/>
        </p:spPr>
        <p:txBody>
          <a:bodyPr wrap="none" rtlCol="0">
            <a:spAutoFit/>
          </a:bodyPr>
          <a:lstStyle/>
          <a:p>
            <a:r>
              <a:rPr lang="ja-JP" altLang="en-US" sz="2800" dirty="0" smtClean="0">
                <a:solidFill>
                  <a:srgbClr val="FF0000"/>
                </a:solidFill>
              </a:rPr>
              <a:t>国際会議発表７</a:t>
            </a:r>
            <a:endParaRPr lang="en-US" altLang="ja-JP" sz="2800" dirty="0" smtClean="0">
              <a:solidFill>
                <a:srgbClr val="FF0000"/>
              </a:solidFill>
            </a:endParaRPr>
          </a:p>
          <a:p>
            <a:r>
              <a:rPr kumimoji="1" lang="ja-JP" altLang="en-US" sz="2800" dirty="0" smtClean="0">
                <a:solidFill>
                  <a:srgbClr val="FF0000"/>
                </a:solidFill>
              </a:rPr>
              <a:t>国内会議発表 １２</a:t>
            </a:r>
            <a:endParaRPr kumimoji="1" lang="ja-JP" altLang="en-US" sz="2800" dirty="0">
              <a:solidFill>
                <a:srgbClr val="FF0000"/>
              </a:solidFill>
            </a:endParaRPr>
          </a:p>
        </p:txBody>
      </p:sp>
      <p:sp>
        <p:nvSpPr>
          <p:cNvPr id="6" name="テキスト ボックス 5"/>
          <p:cNvSpPr txBox="1"/>
          <p:nvPr/>
        </p:nvSpPr>
        <p:spPr>
          <a:xfrm>
            <a:off x="7122876" y="3659459"/>
            <a:ext cx="4945394" cy="1077218"/>
          </a:xfrm>
          <a:prstGeom prst="rect">
            <a:avLst/>
          </a:prstGeom>
          <a:solidFill>
            <a:schemeClr val="bg1"/>
          </a:solidFill>
        </p:spPr>
        <p:txBody>
          <a:bodyPr wrap="square" rtlCol="0">
            <a:spAutoFit/>
          </a:bodyPr>
          <a:lstStyle/>
          <a:p>
            <a:pPr marL="0" lvl="2"/>
            <a:r>
              <a:rPr lang="en-US" altLang="ja-JP" sz="3200" dirty="0">
                <a:solidFill>
                  <a:srgbClr val="FFFF00"/>
                </a:solidFill>
                <a:hlinkClick r:id="rId3"/>
              </a:rPr>
              <a:t>http://www.lowbg.org/ugnd/?</a:t>
            </a:r>
            <a:r>
              <a:rPr lang="en-US" altLang="ja-JP" sz="3200" dirty="0" smtClean="0">
                <a:solidFill>
                  <a:srgbClr val="FFFF00"/>
                </a:solidFill>
                <a:hlinkClick r:id="rId3"/>
              </a:rPr>
              <a:t>page_id=849</a:t>
            </a:r>
            <a:endParaRPr lang="en-US" altLang="ja-JP" sz="3200" dirty="0">
              <a:solidFill>
                <a:srgbClr val="FFFF00"/>
              </a:solidFill>
            </a:endParaRPr>
          </a:p>
        </p:txBody>
      </p:sp>
    </p:spTree>
    <p:extLst>
      <p:ext uri="{BB962C8B-B14F-4D97-AF65-F5344CB8AC3E}">
        <p14:creationId xmlns:p14="http://schemas.microsoft.com/office/powerpoint/2010/main" val="1321666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55" y="168774"/>
            <a:ext cx="11226205" cy="5640959"/>
          </a:xfrm>
        </p:spPr>
      </p:pic>
      <p:sp>
        <p:nvSpPr>
          <p:cNvPr id="5" name="テキスト ボックス 4"/>
          <p:cNvSpPr txBox="1"/>
          <p:nvPr/>
        </p:nvSpPr>
        <p:spPr>
          <a:xfrm>
            <a:off x="3802454" y="6094848"/>
            <a:ext cx="8302028" cy="584775"/>
          </a:xfrm>
          <a:prstGeom prst="rect">
            <a:avLst/>
          </a:prstGeom>
          <a:solidFill>
            <a:schemeClr val="bg1"/>
          </a:solidFill>
        </p:spPr>
        <p:txBody>
          <a:bodyPr wrap="square" rtlCol="0">
            <a:spAutoFit/>
          </a:bodyPr>
          <a:lstStyle/>
          <a:p>
            <a:pPr marL="0" lvl="2"/>
            <a:r>
              <a:rPr lang="en-US" altLang="ja-JP" sz="3200" dirty="0">
                <a:solidFill>
                  <a:srgbClr val="FFFF00"/>
                </a:solidFill>
                <a:hlinkClick r:id="rId3"/>
              </a:rPr>
              <a:t>http://www.lowbg.org/ugnd/?</a:t>
            </a:r>
            <a:r>
              <a:rPr lang="en-US" altLang="ja-JP" sz="3200" dirty="0" smtClean="0">
                <a:solidFill>
                  <a:srgbClr val="FFFF00"/>
                </a:solidFill>
                <a:hlinkClick r:id="rId3"/>
              </a:rPr>
              <a:t>page_id=849</a:t>
            </a:r>
            <a:endParaRPr lang="en-US" altLang="ja-JP" sz="3200" dirty="0">
              <a:solidFill>
                <a:srgbClr val="FFFF00"/>
              </a:solidFill>
            </a:endParaRPr>
          </a:p>
        </p:txBody>
      </p:sp>
      <p:sp>
        <p:nvSpPr>
          <p:cNvPr id="6" name="テキスト ボックス 5"/>
          <p:cNvSpPr txBox="1"/>
          <p:nvPr/>
        </p:nvSpPr>
        <p:spPr>
          <a:xfrm>
            <a:off x="7159338" y="308576"/>
            <a:ext cx="3432350" cy="461665"/>
          </a:xfrm>
          <a:prstGeom prst="rect">
            <a:avLst/>
          </a:prstGeom>
          <a:noFill/>
        </p:spPr>
        <p:txBody>
          <a:bodyPr wrap="none" rtlCol="0">
            <a:spAutoFit/>
          </a:bodyPr>
          <a:lstStyle/>
          <a:p>
            <a:r>
              <a:rPr lang="ja-JP" altLang="en-US" sz="2400" dirty="0" smtClean="0">
                <a:solidFill>
                  <a:srgbClr val="FF0000"/>
                </a:solidFill>
              </a:rPr>
              <a:t>アウトリーチ活動 </a:t>
            </a:r>
            <a:r>
              <a:rPr lang="ja-JP" altLang="en-US" sz="2400" dirty="0">
                <a:solidFill>
                  <a:srgbClr val="FF0000"/>
                </a:solidFill>
              </a:rPr>
              <a:t> </a:t>
            </a:r>
            <a:r>
              <a:rPr lang="ja-JP" altLang="en-US" sz="2400" dirty="0" smtClean="0">
                <a:solidFill>
                  <a:srgbClr val="FF0000"/>
                </a:solidFill>
              </a:rPr>
              <a:t>８件</a:t>
            </a:r>
            <a:endParaRPr kumimoji="1" lang="ja-JP" altLang="en-US" sz="2400" dirty="0">
              <a:solidFill>
                <a:srgbClr val="FF0000"/>
              </a:solidFill>
            </a:endParaRPr>
          </a:p>
        </p:txBody>
      </p:sp>
    </p:spTree>
    <p:extLst>
      <p:ext uri="{BB962C8B-B14F-4D97-AF65-F5344CB8AC3E}">
        <p14:creationId xmlns:p14="http://schemas.microsoft.com/office/powerpoint/2010/main" val="1080950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54" y="250250"/>
            <a:ext cx="12433907" cy="4427224"/>
          </a:xfrm>
        </p:spPr>
      </p:pic>
      <p:sp>
        <p:nvSpPr>
          <p:cNvPr id="5" name="テキスト ボックス 4"/>
          <p:cNvSpPr txBox="1"/>
          <p:nvPr/>
        </p:nvSpPr>
        <p:spPr>
          <a:xfrm>
            <a:off x="4010685" y="5895657"/>
            <a:ext cx="8057585" cy="584775"/>
          </a:xfrm>
          <a:prstGeom prst="rect">
            <a:avLst/>
          </a:prstGeom>
          <a:solidFill>
            <a:schemeClr val="bg1"/>
          </a:solidFill>
        </p:spPr>
        <p:txBody>
          <a:bodyPr wrap="square" rtlCol="0">
            <a:spAutoFit/>
          </a:bodyPr>
          <a:lstStyle/>
          <a:p>
            <a:pPr marL="0" lvl="2"/>
            <a:r>
              <a:rPr lang="en-US" altLang="ja-JP" sz="3200" dirty="0">
                <a:solidFill>
                  <a:srgbClr val="FFFF00"/>
                </a:solidFill>
                <a:hlinkClick r:id="rId3"/>
              </a:rPr>
              <a:t>http://www.lowbg.org/ugnd/?</a:t>
            </a:r>
            <a:r>
              <a:rPr lang="en-US" altLang="ja-JP" sz="3200" dirty="0" smtClean="0">
                <a:solidFill>
                  <a:srgbClr val="FFFF00"/>
                </a:solidFill>
                <a:hlinkClick r:id="rId3"/>
              </a:rPr>
              <a:t>page_id=849</a:t>
            </a:r>
            <a:endParaRPr lang="en-US" altLang="ja-JP" sz="3200" dirty="0">
              <a:solidFill>
                <a:srgbClr val="FFFF00"/>
              </a:solidFill>
            </a:endParaRPr>
          </a:p>
        </p:txBody>
      </p:sp>
      <p:sp>
        <p:nvSpPr>
          <p:cNvPr id="6" name="テキスト ボックス 5"/>
          <p:cNvSpPr txBox="1"/>
          <p:nvPr/>
        </p:nvSpPr>
        <p:spPr>
          <a:xfrm>
            <a:off x="4852684" y="304561"/>
            <a:ext cx="4134465" cy="523220"/>
          </a:xfrm>
          <a:prstGeom prst="rect">
            <a:avLst/>
          </a:prstGeom>
          <a:noFill/>
        </p:spPr>
        <p:txBody>
          <a:bodyPr wrap="none" rtlCol="0">
            <a:spAutoFit/>
          </a:bodyPr>
          <a:lstStyle/>
          <a:p>
            <a:r>
              <a:rPr kumimoji="1" lang="ja-JP" altLang="en-US" sz="2800" dirty="0" smtClean="0">
                <a:solidFill>
                  <a:srgbClr val="FF0000"/>
                </a:solidFill>
              </a:rPr>
              <a:t>３名が修士の学位を取得</a:t>
            </a:r>
            <a:endParaRPr kumimoji="1" lang="ja-JP" altLang="en-US" sz="2800" dirty="0">
              <a:solidFill>
                <a:srgbClr val="FF0000"/>
              </a:solidFill>
            </a:endParaRPr>
          </a:p>
        </p:txBody>
      </p:sp>
      <p:sp>
        <p:nvSpPr>
          <p:cNvPr id="7" name="テキスト ボックス 6"/>
          <p:cNvSpPr txBox="1"/>
          <p:nvPr/>
        </p:nvSpPr>
        <p:spPr>
          <a:xfrm>
            <a:off x="3693815" y="4594392"/>
            <a:ext cx="11471604" cy="954107"/>
          </a:xfrm>
          <a:prstGeom prst="rect">
            <a:avLst/>
          </a:prstGeom>
          <a:noFill/>
        </p:spPr>
        <p:txBody>
          <a:bodyPr wrap="square" rtlCol="0">
            <a:spAutoFit/>
          </a:bodyPr>
          <a:lstStyle/>
          <a:p>
            <a:r>
              <a:rPr kumimoji="1" lang="ja-JP" altLang="en-US" sz="2800" dirty="0" smtClean="0">
                <a:solidFill>
                  <a:srgbClr val="FF0000"/>
                </a:solidFill>
              </a:rPr>
              <a:t>欧州における地下実験拠点</a:t>
            </a:r>
            <a:r>
              <a:rPr kumimoji="1" lang="en-US" altLang="ja-JP" sz="2800" dirty="0" smtClean="0">
                <a:solidFill>
                  <a:srgbClr val="FF0000"/>
                </a:solidFill>
              </a:rPr>
              <a:t>Gran </a:t>
            </a:r>
            <a:r>
              <a:rPr kumimoji="1" lang="en-US" altLang="ja-JP" sz="2800" dirty="0" err="1" smtClean="0">
                <a:solidFill>
                  <a:srgbClr val="FF0000"/>
                </a:solidFill>
              </a:rPr>
              <a:t>Sasso</a:t>
            </a:r>
            <a:r>
              <a:rPr kumimoji="1" lang="ja-JP" altLang="en-US" sz="2800" dirty="0" smtClean="0">
                <a:solidFill>
                  <a:srgbClr val="FF0000"/>
                </a:solidFill>
              </a:rPr>
              <a:t> の</a:t>
            </a:r>
            <a:endParaRPr kumimoji="1" lang="en-US" altLang="ja-JP" sz="2800" dirty="0" smtClean="0">
              <a:solidFill>
                <a:srgbClr val="FF0000"/>
              </a:solidFill>
            </a:endParaRPr>
          </a:p>
          <a:p>
            <a:r>
              <a:rPr kumimoji="1" lang="ja-JP" altLang="en-US" sz="2800" dirty="0" smtClean="0">
                <a:solidFill>
                  <a:srgbClr val="FF0000"/>
                </a:solidFill>
              </a:rPr>
              <a:t>サマースクールに博士課程学生を派遣</a:t>
            </a:r>
            <a:endParaRPr kumimoji="1" lang="ja-JP" altLang="en-US" sz="2800" dirty="0">
              <a:solidFill>
                <a:srgbClr val="FF0000"/>
              </a:solidFill>
            </a:endParaRPr>
          </a:p>
        </p:txBody>
      </p:sp>
    </p:spTree>
    <p:extLst>
      <p:ext uri="{BB962C8B-B14F-4D97-AF65-F5344CB8AC3E}">
        <p14:creationId xmlns:p14="http://schemas.microsoft.com/office/powerpoint/2010/main" val="254441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598" y="0"/>
            <a:ext cx="8445415" cy="6672403"/>
          </a:xfrm>
        </p:spPr>
      </p:pic>
      <p:sp>
        <p:nvSpPr>
          <p:cNvPr id="2" name="タイトル 1"/>
          <p:cNvSpPr>
            <a:spLocks noGrp="1"/>
          </p:cNvSpPr>
          <p:nvPr>
            <p:ph type="title"/>
          </p:nvPr>
        </p:nvSpPr>
        <p:spPr>
          <a:xfrm>
            <a:off x="3622467" y="1584348"/>
            <a:ext cx="4833464" cy="1068309"/>
          </a:xfrm>
          <a:noFill/>
        </p:spPr>
        <p:txBody>
          <a:bodyPr/>
          <a:lstStyle/>
          <a:p>
            <a:r>
              <a:rPr kumimoji="1" lang="ja-JP" altLang="en-US" dirty="0" smtClean="0">
                <a:solidFill>
                  <a:srgbClr val="FF0000"/>
                </a:solidFill>
              </a:rPr>
              <a:t>Ｂ０２班の成果</a:t>
            </a:r>
            <a:endParaRPr kumimoji="1" lang="ja-JP" altLang="en-US" dirty="0">
              <a:solidFill>
                <a:srgbClr val="FF0000"/>
              </a:solidFill>
            </a:endParaRPr>
          </a:p>
        </p:txBody>
      </p:sp>
      <p:sp>
        <p:nvSpPr>
          <p:cNvPr id="5" name="テキスト ボックス 4"/>
          <p:cNvSpPr txBox="1"/>
          <p:nvPr/>
        </p:nvSpPr>
        <p:spPr>
          <a:xfrm>
            <a:off x="3165546" y="2988400"/>
            <a:ext cx="5743880" cy="461665"/>
          </a:xfrm>
          <a:prstGeom prst="rect">
            <a:avLst/>
          </a:prstGeom>
          <a:noFill/>
        </p:spPr>
        <p:txBody>
          <a:bodyPr wrap="none" rtlCol="0">
            <a:spAutoFit/>
          </a:bodyPr>
          <a:lstStyle/>
          <a:p>
            <a:r>
              <a:rPr kumimoji="1" lang="ja-JP" altLang="en-US" sz="2400" dirty="0" smtClean="0">
                <a:solidFill>
                  <a:srgbClr val="FF0000"/>
                </a:solidFill>
              </a:rPr>
              <a:t>論文</a:t>
            </a:r>
            <a:r>
              <a:rPr lang="ja-JP" altLang="en-US" sz="2400" dirty="0">
                <a:solidFill>
                  <a:srgbClr val="FF0000"/>
                </a:solidFill>
              </a:rPr>
              <a:t>１</a:t>
            </a:r>
            <a:r>
              <a:rPr kumimoji="1" lang="ja-JP" altLang="en-US" sz="2400" dirty="0" smtClean="0">
                <a:solidFill>
                  <a:srgbClr val="FF0000"/>
                </a:solidFill>
              </a:rPr>
              <a:t>編 （査読付き１）</a:t>
            </a:r>
            <a:r>
              <a:rPr kumimoji="1" lang="ja-JP" altLang="en-US" dirty="0" smtClean="0"/>
              <a:t>（</a:t>
            </a:r>
            <a:r>
              <a:rPr kumimoji="1" lang="en-US" altLang="ja-JP" dirty="0" smtClean="0"/>
              <a:t>Published in April)</a:t>
            </a:r>
            <a:endParaRPr kumimoji="1" lang="ja-JP" altLang="en-US" dirty="0"/>
          </a:p>
        </p:txBody>
      </p:sp>
      <p:sp>
        <p:nvSpPr>
          <p:cNvPr id="6" name="テキスト ボックス 5"/>
          <p:cNvSpPr txBox="1"/>
          <p:nvPr/>
        </p:nvSpPr>
        <p:spPr>
          <a:xfrm>
            <a:off x="3961964" y="4381113"/>
            <a:ext cx="2731838" cy="461665"/>
          </a:xfrm>
          <a:prstGeom prst="rect">
            <a:avLst/>
          </a:prstGeom>
          <a:noFill/>
        </p:spPr>
        <p:txBody>
          <a:bodyPr wrap="none" rtlCol="0">
            <a:spAutoFit/>
          </a:bodyPr>
          <a:lstStyle/>
          <a:p>
            <a:r>
              <a:rPr lang="ja-JP" altLang="en-US" sz="2400" dirty="0" smtClean="0">
                <a:solidFill>
                  <a:srgbClr val="FF0000"/>
                </a:solidFill>
              </a:rPr>
              <a:t>国際会議発表４件</a:t>
            </a:r>
            <a:endParaRPr kumimoji="1" lang="ja-JP" altLang="en-US" sz="2400" dirty="0">
              <a:solidFill>
                <a:srgbClr val="FF0000"/>
              </a:solidFill>
            </a:endParaRPr>
          </a:p>
        </p:txBody>
      </p:sp>
      <p:sp>
        <p:nvSpPr>
          <p:cNvPr id="8" name="テキスト ボックス 7"/>
          <p:cNvSpPr txBox="1"/>
          <p:nvPr/>
        </p:nvSpPr>
        <p:spPr>
          <a:xfrm>
            <a:off x="4762124" y="6239714"/>
            <a:ext cx="7586796" cy="584775"/>
          </a:xfrm>
          <a:prstGeom prst="rect">
            <a:avLst/>
          </a:prstGeom>
          <a:solidFill>
            <a:schemeClr val="bg1"/>
          </a:solidFill>
        </p:spPr>
        <p:txBody>
          <a:bodyPr wrap="square" rtlCol="0">
            <a:spAutoFit/>
          </a:bodyPr>
          <a:lstStyle/>
          <a:p>
            <a:pPr marL="0" lvl="2"/>
            <a:r>
              <a:rPr lang="en-US" altLang="ja-JP" sz="3200" dirty="0">
                <a:solidFill>
                  <a:srgbClr val="FF0000"/>
                </a:solidFill>
              </a:rPr>
              <a:t>http://www.lowbg.org/ugnd/?</a:t>
            </a:r>
            <a:r>
              <a:rPr lang="en-US" altLang="ja-JP" sz="3200" dirty="0" smtClean="0">
                <a:solidFill>
                  <a:srgbClr val="FF0000"/>
                </a:solidFill>
              </a:rPr>
              <a:t>page_id=851</a:t>
            </a:r>
            <a:endParaRPr lang="en-US" altLang="ja-JP" sz="3200" dirty="0">
              <a:solidFill>
                <a:srgbClr val="FF0000"/>
              </a:solidFill>
            </a:endParaRPr>
          </a:p>
        </p:txBody>
      </p:sp>
    </p:spTree>
    <p:extLst>
      <p:ext uri="{BB962C8B-B14F-4D97-AF65-F5344CB8AC3E}">
        <p14:creationId xmlns:p14="http://schemas.microsoft.com/office/powerpoint/2010/main" val="32548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916" y="1811007"/>
            <a:ext cx="7562850" cy="3705225"/>
          </a:xfrm>
          <a:prstGeom prst="rect">
            <a:avLst/>
          </a:prstGeom>
        </p:spPr>
      </p:pic>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588" y="31774"/>
            <a:ext cx="6636385" cy="6918784"/>
          </a:xfrm>
        </p:spPr>
      </p:pic>
      <p:sp>
        <p:nvSpPr>
          <p:cNvPr id="5" name="テキスト ボックス 4"/>
          <p:cNvSpPr txBox="1"/>
          <p:nvPr/>
        </p:nvSpPr>
        <p:spPr>
          <a:xfrm>
            <a:off x="7728205" y="71665"/>
            <a:ext cx="2954655" cy="461665"/>
          </a:xfrm>
          <a:prstGeom prst="rect">
            <a:avLst/>
          </a:prstGeom>
          <a:noFill/>
        </p:spPr>
        <p:txBody>
          <a:bodyPr wrap="none" rtlCol="0">
            <a:spAutoFit/>
          </a:bodyPr>
          <a:lstStyle/>
          <a:p>
            <a:r>
              <a:rPr lang="ja-JP" altLang="en-US" sz="2400" dirty="0">
                <a:solidFill>
                  <a:srgbClr val="FF0000"/>
                </a:solidFill>
              </a:rPr>
              <a:t>国内</a:t>
            </a:r>
            <a:r>
              <a:rPr lang="ja-JP" altLang="en-US" sz="2400" dirty="0" smtClean="0">
                <a:solidFill>
                  <a:srgbClr val="FF0000"/>
                </a:solidFill>
              </a:rPr>
              <a:t>会議</a:t>
            </a:r>
            <a:r>
              <a:rPr lang="ja-JP" altLang="en-US" sz="2400" smtClean="0">
                <a:solidFill>
                  <a:srgbClr val="FF0000"/>
                </a:solidFill>
              </a:rPr>
              <a:t>発表３８件</a:t>
            </a:r>
            <a:endParaRPr kumimoji="1" lang="ja-JP" altLang="en-US" sz="2400" dirty="0">
              <a:solidFill>
                <a:srgbClr val="FF0000"/>
              </a:solidFill>
            </a:endParaRPr>
          </a:p>
        </p:txBody>
      </p:sp>
      <p:sp>
        <p:nvSpPr>
          <p:cNvPr id="7" name="テキスト ボックス 6"/>
          <p:cNvSpPr txBox="1"/>
          <p:nvPr/>
        </p:nvSpPr>
        <p:spPr>
          <a:xfrm>
            <a:off x="4762124" y="6239714"/>
            <a:ext cx="7586796" cy="584775"/>
          </a:xfrm>
          <a:prstGeom prst="rect">
            <a:avLst/>
          </a:prstGeom>
          <a:solidFill>
            <a:schemeClr val="bg1"/>
          </a:solidFill>
        </p:spPr>
        <p:txBody>
          <a:bodyPr wrap="square" rtlCol="0">
            <a:spAutoFit/>
          </a:bodyPr>
          <a:lstStyle/>
          <a:p>
            <a:pPr marL="0" lvl="2"/>
            <a:r>
              <a:rPr lang="en-US" altLang="ja-JP" sz="3200" dirty="0">
                <a:solidFill>
                  <a:srgbClr val="FF0000"/>
                </a:solidFill>
              </a:rPr>
              <a:t>http://www.lowbg.org/ugnd/?</a:t>
            </a:r>
            <a:r>
              <a:rPr lang="en-US" altLang="ja-JP" sz="3200" dirty="0" smtClean="0">
                <a:solidFill>
                  <a:srgbClr val="FF0000"/>
                </a:solidFill>
              </a:rPr>
              <a:t>page_id=851</a:t>
            </a:r>
            <a:endParaRPr lang="en-US" altLang="ja-JP" sz="3200" dirty="0">
              <a:solidFill>
                <a:srgbClr val="FF0000"/>
              </a:solidFill>
            </a:endParaRPr>
          </a:p>
        </p:txBody>
      </p:sp>
    </p:spTree>
    <p:extLst>
      <p:ext uri="{BB962C8B-B14F-4D97-AF65-F5344CB8AC3E}">
        <p14:creationId xmlns:p14="http://schemas.microsoft.com/office/powerpoint/2010/main" val="772067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37" y="0"/>
            <a:ext cx="7508380" cy="6708617"/>
          </a:xfrm>
        </p:spPr>
      </p:pic>
      <p:sp>
        <p:nvSpPr>
          <p:cNvPr id="6" name="テキスト ボックス 5"/>
          <p:cNvSpPr txBox="1"/>
          <p:nvPr/>
        </p:nvSpPr>
        <p:spPr>
          <a:xfrm>
            <a:off x="3818620" y="9813"/>
            <a:ext cx="3432350" cy="461665"/>
          </a:xfrm>
          <a:prstGeom prst="rect">
            <a:avLst/>
          </a:prstGeom>
          <a:solidFill>
            <a:schemeClr val="bg1"/>
          </a:solidFill>
        </p:spPr>
        <p:txBody>
          <a:bodyPr wrap="none" rtlCol="0">
            <a:spAutoFit/>
          </a:bodyPr>
          <a:lstStyle/>
          <a:p>
            <a:r>
              <a:rPr lang="ja-JP" altLang="en-US" sz="2400" dirty="0" smtClean="0">
                <a:solidFill>
                  <a:srgbClr val="FF0000"/>
                </a:solidFill>
              </a:rPr>
              <a:t>アウトリーチ活動 </a:t>
            </a:r>
            <a:r>
              <a:rPr lang="ja-JP" altLang="en-US" sz="2400" dirty="0">
                <a:solidFill>
                  <a:srgbClr val="FF0000"/>
                </a:solidFill>
              </a:rPr>
              <a:t> ４</a:t>
            </a:r>
            <a:r>
              <a:rPr lang="ja-JP" altLang="en-US" sz="2400" dirty="0" smtClean="0">
                <a:solidFill>
                  <a:srgbClr val="FF0000"/>
                </a:solidFill>
              </a:rPr>
              <a:t>件</a:t>
            </a:r>
            <a:endParaRPr kumimoji="1" lang="ja-JP" altLang="en-US" sz="2400" dirty="0">
              <a:solidFill>
                <a:srgbClr val="FF0000"/>
              </a:solidFill>
            </a:endParaRPr>
          </a:p>
        </p:txBody>
      </p:sp>
      <p:sp>
        <p:nvSpPr>
          <p:cNvPr id="8" name="爆発 1 7"/>
          <p:cNvSpPr/>
          <p:nvPr/>
        </p:nvSpPr>
        <p:spPr>
          <a:xfrm>
            <a:off x="4653481" y="2084832"/>
            <a:ext cx="3113936" cy="167236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FF0000"/>
                </a:solidFill>
              </a:rPr>
              <a:t>若手の受賞３件</a:t>
            </a:r>
            <a:endParaRPr kumimoji="1" lang="ja-JP" altLang="en-US" sz="2400" dirty="0">
              <a:solidFill>
                <a:srgbClr val="FF0000"/>
              </a:solidFill>
            </a:endParaRPr>
          </a:p>
        </p:txBody>
      </p:sp>
      <p:sp>
        <p:nvSpPr>
          <p:cNvPr id="9" name="テキスト ボックス 8"/>
          <p:cNvSpPr txBox="1"/>
          <p:nvPr/>
        </p:nvSpPr>
        <p:spPr>
          <a:xfrm>
            <a:off x="3971020" y="5096335"/>
            <a:ext cx="3570208" cy="461665"/>
          </a:xfrm>
          <a:prstGeom prst="rect">
            <a:avLst/>
          </a:prstGeom>
          <a:solidFill>
            <a:schemeClr val="bg1"/>
          </a:solidFill>
        </p:spPr>
        <p:txBody>
          <a:bodyPr wrap="none" rtlCol="0">
            <a:spAutoFit/>
          </a:bodyPr>
          <a:lstStyle/>
          <a:p>
            <a:r>
              <a:rPr lang="ja-JP" altLang="en-US" sz="2400" dirty="0">
                <a:solidFill>
                  <a:srgbClr val="FF0000"/>
                </a:solidFill>
              </a:rPr>
              <a:t>２</a:t>
            </a:r>
            <a:r>
              <a:rPr kumimoji="1" lang="ja-JP" altLang="en-US" sz="2400" smtClean="0">
                <a:solidFill>
                  <a:srgbClr val="FF0000"/>
                </a:solidFill>
              </a:rPr>
              <a:t>名</a:t>
            </a:r>
            <a:r>
              <a:rPr kumimoji="1" lang="ja-JP" altLang="en-US" sz="2400" dirty="0" smtClean="0">
                <a:solidFill>
                  <a:srgbClr val="FF0000"/>
                </a:solidFill>
              </a:rPr>
              <a:t>が修士の学位を取得</a:t>
            </a:r>
            <a:endParaRPr kumimoji="1" lang="ja-JP" altLang="en-US" sz="2400" dirty="0">
              <a:solidFill>
                <a:srgbClr val="FF0000"/>
              </a:solidFill>
            </a:endParaRPr>
          </a:p>
        </p:txBody>
      </p:sp>
      <p:sp>
        <p:nvSpPr>
          <p:cNvPr id="10" name="テキスト ボックス 9"/>
          <p:cNvSpPr txBox="1"/>
          <p:nvPr/>
        </p:nvSpPr>
        <p:spPr>
          <a:xfrm>
            <a:off x="4762124" y="6239714"/>
            <a:ext cx="7586796" cy="584775"/>
          </a:xfrm>
          <a:prstGeom prst="rect">
            <a:avLst/>
          </a:prstGeom>
          <a:solidFill>
            <a:schemeClr val="bg1"/>
          </a:solidFill>
        </p:spPr>
        <p:txBody>
          <a:bodyPr wrap="square" rtlCol="0">
            <a:spAutoFit/>
          </a:bodyPr>
          <a:lstStyle/>
          <a:p>
            <a:pPr marL="0" lvl="2"/>
            <a:r>
              <a:rPr lang="en-US" altLang="ja-JP" sz="3200" dirty="0">
                <a:solidFill>
                  <a:srgbClr val="FF0000"/>
                </a:solidFill>
              </a:rPr>
              <a:t>http://www.lowbg.org/ugnd/?</a:t>
            </a:r>
            <a:r>
              <a:rPr lang="en-US" altLang="ja-JP" sz="3200" dirty="0" smtClean="0">
                <a:solidFill>
                  <a:srgbClr val="FF0000"/>
                </a:solidFill>
              </a:rPr>
              <a:t>page_id=851</a:t>
            </a:r>
            <a:endParaRPr lang="en-US" altLang="ja-JP" sz="3200" dirty="0">
              <a:solidFill>
                <a:srgbClr val="FF0000"/>
              </a:solidFill>
            </a:endParaRPr>
          </a:p>
        </p:txBody>
      </p:sp>
      <p:sp>
        <p:nvSpPr>
          <p:cNvPr id="11" name="テキスト ボックス 10"/>
          <p:cNvSpPr txBox="1"/>
          <p:nvPr/>
        </p:nvSpPr>
        <p:spPr>
          <a:xfrm>
            <a:off x="8316658" y="2253548"/>
            <a:ext cx="3076483" cy="1631216"/>
          </a:xfrm>
          <a:prstGeom prst="rect">
            <a:avLst/>
          </a:prstGeom>
          <a:solidFill>
            <a:schemeClr val="bg1"/>
          </a:solidFill>
        </p:spPr>
        <p:txBody>
          <a:bodyPr wrap="none" rtlCol="0">
            <a:spAutoFit/>
          </a:bodyPr>
          <a:lstStyle/>
          <a:p>
            <a:r>
              <a:rPr lang="ja-JP" altLang="en-US" sz="2400" b="1" u="sng" dirty="0" smtClean="0">
                <a:solidFill>
                  <a:srgbClr val="FF0000"/>
                </a:solidFill>
              </a:rPr>
              <a:t>若手研究会が盛ん</a:t>
            </a:r>
            <a:endParaRPr lang="en-US" altLang="ja-JP" sz="2400" b="1" u="sng" dirty="0" smtClean="0">
              <a:solidFill>
                <a:srgbClr val="FF0000"/>
              </a:solidFill>
            </a:endParaRPr>
          </a:p>
          <a:p>
            <a:r>
              <a:rPr kumimoji="1" lang="ja-JP" altLang="en-US" dirty="0" smtClean="0">
                <a:solidFill>
                  <a:srgbClr val="7030A0"/>
                </a:solidFill>
              </a:rPr>
              <a:t> ２０１４年度 ２回実施</a:t>
            </a:r>
            <a:endParaRPr kumimoji="1" lang="en-US" altLang="ja-JP" dirty="0" smtClean="0">
              <a:solidFill>
                <a:srgbClr val="7030A0"/>
              </a:solidFill>
            </a:endParaRPr>
          </a:p>
          <a:p>
            <a:r>
              <a:rPr lang="ja-JP" altLang="en-US" dirty="0" smtClean="0">
                <a:solidFill>
                  <a:srgbClr val="7030A0"/>
                </a:solidFill>
              </a:rPr>
              <a:t> ２０１５年度は ３回を予定</a:t>
            </a:r>
            <a:endParaRPr lang="en-US" altLang="ja-JP" dirty="0" smtClean="0">
              <a:solidFill>
                <a:srgbClr val="7030A0"/>
              </a:solidFill>
            </a:endParaRPr>
          </a:p>
          <a:p>
            <a:r>
              <a:rPr kumimoji="1" lang="ja-JP" altLang="en-US" sz="2000" dirty="0">
                <a:solidFill>
                  <a:srgbClr val="7030A0"/>
                </a:solidFill>
              </a:rPr>
              <a:t> </a:t>
            </a:r>
            <a:r>
              <a:rPr kumimoji="1" lang="ja-JP" altLang="en-US" sz="2000" dirty="0" smtClean="0">
                <a:solidFill>
                  <a:srgbClr val="00B0F0"/>
                </a:solidFill>
              </a:rPr>
              <a:t>学生による企画・運営</a:t>
            </a:r>
            <a:endParaRPr kumimoji="1" lang="en-US" altLang="ja-JP" sz="2000" dirty="0" smtClean="0">
              <a:solidFill>
                <a:srgbClr val="00B0F0"/>
              </a:solidFill>
            </a:endParaRPr>
          </a:p>
          <a:p>
            <a:r>
              <a:rPr kumimoji="1" lang="ja-JP" altLang="en-US" sz="2000" dirty="0" smtClean="0">
                <a:solidFill>
                  <a:srgbClr val="00B0F0"/>
                </a:solidFill>
              </a:rPr>
              <a:t> 異なった専門同士の交流</a:t>
            </a:r>
            <a:endParaRPr kumimoji="1" lang="ja-JP" altLang="en-US" sz="2000" dirty="0">
              <a:solidFill>
                <a:srgbClr val="00B0F0"/>
              </a:solidFill>
            </a:endParaRPr>
          </a:p>
        </p:txBody>
      </p:sp>
    </p:spTree>
    <p:extLst>
      <p:ext uri="{BB962C8B-B14F-4D97-AF65-F5344CB8AC3E}">
        <p14:creationId xmlns:p14="http://schemas.microsoft.com/office/powerpoint/2010/main" val="122173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インテグラル">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インテグラル">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インテグラル">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1148</TotalTime>
  <Words>302</Words>
  <Application>Microsoft Office PowerPoint</Application>
  <PresentationFormat>ワイド画面</PresentationFormat>
  <Paragraphs>48</Paragraphs>
  <Slides>12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ＭＳ Ｐゴシック</vt:lpstr>
      <vt:lpstr>メイリオ</vt:lpstr>
      <vt:lpstr>Arial</vt:lpstr>
      <vt:lpstr>Tw Cen MT</vt:lpstr>
      <vt:lpstr>Tw Cen MT Condensed</vt:lpstr>
      <vt:lpstr>Wingdings</vt:lpstr>
      <vt:lpstr>Wingdings 3</vt:lpstr>
      <vt:lpstr>インテグラル</vt:lpstr>
      <vt:lpstr>B01, B02班 2014年度研究進捗・研究計画報告</vt:lpstr>
      <vt:lpstr>PowerPoint プレゼンテーション</vt:lpstr>
      <vt:lpstr>Ｂ０１班の成果</vt:lpstr>
      <vt:lpstr>PowerPoint プレゼンテーション</vt:lpstr>
      <vt:lpstr>PowerPoint プレゼンテーション</vt:lpstr>
      <vt:lpstr>PowerPoint プレゼンテーション</vt:lpstr>
      <vt:lpstr>Ｂ０２班の成果</vt:lpstr>
      <vt:lpstr>PowerPoint プレゼンテーション</vt:lpstr>
      <vt:lpstr>PowerPoint プレゼンテーション</vt:lpstr>
      <vt:lpstr>PowerPoint プレゼンテーション</vt:lpstr>
      <vt:lpstr>Ｂ班に関連した公募研究</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B01, B02班 2014年度研究進捗・研究計画報告</dc:title>
  <dc:creator>岸本康宏</dc:creator>
  <cp:lastModifiedBy>岸本康宏</cp:lastModifiedBy>
  <cp:revision>95</cp:revision>
  <dcterms:created xsi:type="dcterms:W3CDTF">2015-05-11T12:11:32Z</dcterms:created>
  <dcterms:modified xsi:type="dcterms:W3CDTF">2015-05-16T06:18:26Z</dcterms:modified>
</cp:coreProperties>
</file>