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32"/>
  </p:notesMasterIdLst>
  <p:sldIdLst>
    <p:sldId id="256" r:id="rId4"/>
    <p:sldId id="312" r:id="rId5"/>
    <p:sldId id="257" r:id="rId6"/>
    <p:sldId id="310" r:id="rId7"/>
    <p:sldId id="274" r:id="rId8"/>
    <p:sldId id="275" r:id="rId9"/>
    <p:sldId id="259" r:id="rId10"/>
    <p:sldId id="313" r:id="rId11"/>
    <p:sldId id="314" r:id="rId12"/>
    <p:sldId id="315" r:id="rId13"/>
    <p:sldId id="316" r:id="rId14"/>
    <p:sldId id="317" r:id="rId15"/>
    <p:sldId id="318" r:id="rId16"/>
    <p:sldId id="260" r:id="rId17"/>
    <p:sldId id="268" r:id="rId18"/>
    <p:sldId id="267" r:id="rId19"/>
    <p:sldId id="269" r:id="rId20"/>
    <p:sldId id="270" r:id="rId21"/>
    <p:sldId id="271" r:id="rId22"/>
    <p:sldId id="303" r:id="rId23"/>
    <p:sldId id="304" r:id="rId24"/>
    <p:sldId id="305" r:id="rId25"/>
    <p:sldId id="311" r:id="rId26"/>
    <p:sldId id="306" r:id="rId27"/>
    <p:sldId id="307" r:id="rId28"/>
    <p:sldId id="308" r:id="rId29"/>
    <p:sldId id="309" r:id="rId30"/>
    <p:sldId id="319" r:id="rId31"/>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FF00"/>
    <a:srgbClr val="FFFF99"/>
    <a:srgbClr val="000000"/>
    <a:srgbClr val="D7E4BD"/>
  </p:clrMru>
  <p:extLst>
    <p:ext uri="{E76CE94A-603C-4142-B9EB-6D1370010A27}">
      <p14:discardImageEditData xmlns="" xmlns:p14="http://schemas.microsoft.com/office/powerpoint/2010/main" val="1"/>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sada\Documents\Visual%20Studio%202013\Projects\Emulsion\data\SRIMtest\EMdata\ver2015-03-11_NIT\&#12414;&#12392;&#12417;forLNGSmeeting\simu&#27604;&#366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dd\asada\NIT\documents\JPS\simu&#27604;&#3661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sada\Documents\Visual%20Studio%202013\Projects\Emulsion\data\SRIMtest\EMdata\ver2015-03-11_NIT\&#12414;&#12392;&#12417;forLNGSmeeting\simu&#27604;&#3661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sada\Documents\Visual%20Studio%202013\Projects\Emulsion\data\SRIMtest\EMdata\ver2015-03-11_NIT\&#12414;&#12392;&#12417;forLNGSmeeting\simu&#27604;&#36611;.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scatterChart>
        <c:scatterStyle val="lineMarker"/>
        <c:ser>
          <c:idx val="1"/>
          <c:order val="0"/>
          <c:tx>
            <c:strRef>
              <c:f>'90deg (2)'!$A$31</c:f>
              <c:strCache>
                <c:ptCount val="1"/>
                <c:pt idx="0">
                  <c:v>track</c:v>
                </c:pt>
              </c:strCache>
            </c:strRef>
          </c:tx>
          <c:spPr>
            <a:ln w="50800" cmpd="dbl">
              <a:prstDash val="sysDash"/>
            </a:ln>
          </c:spPr>
          <c:marker>
            <c:symbol val="none"/>
          </c:marker>
          <c:errBars>
            <c:errDir val="y"/>
            <c:errBarType val="both"/>
            <c:errValType val="cust"/>
            <c:plus>
              <c:numRef>
                <c:f>'90deg (2)'!$D$32:$D$41</c:f>
                <c:numCache>
                  <c:formatCode>General</c:formatCode>
                  <c:ptCount val="10"/>
                  <c:pt idx="0">
                    <c:v>4.4557800000000125E-3</c:v>
                  </c:pt>
                  <c:pt idx="1">
                    <c:v>6.8644000000000014E-3</c:v>
                  </c:pt>
                  <c:pt idx="2">
                    <c:v>8.1234200000000027E-3</c:v>
                  </c:pt>
                  <c:pt idx="3">
                    <c:v>8.8244000000000569E-3</c:v>
                  </c:pt>
                  <c:pt idx="4">
                    <c:v>9.2682300000000006E-3</c:v>
                  </c:pt>
                  <c:pt idx="5">
                    <c:v>9.5331000000000027E-3</c:v>
                  </c:pt>
                  <c:pt idx="6">
                    <c:v>9.6871000000000266E-3</c:v>
                  </c:pt>
                  <c:pt idx="7">
                    <c:v>9.7958800000000484E-3</c:v>
                  </c:pt>
                  <c:pt idx="8">
                    <c:v>9.8463200000000004E-3</c:v>
                  </c:pt>
                  <c:pt idx="9">
                    <c:v>9.8747200000000486E-3</c:v>
                  </c:pt>
                </c:numCache>
              </c:numRef>
            </c:plus>
            <c:minus>
              <c:numRef>
                <c:f>'90deg (2)'!$D$32:$D$41</c:f>
                <c:numCache>
                  <c:formatCode>General</c:formatCode>
                  <c:ptCount val="10"/>
                  <c:pt idx="0">
                    <c:v>4.4557800000000125E-3</c:v>
                  </c:pt>
                  <c:pt idx="1">
                    <c:v>6.8644000000000014E-3</c:v>
                  </c:pt>
                  <c:pt idx="2">
                    <c:v>8.1234200000000027E-3</c:v>
                  </c:pt>
                  <c:pt idx="3">
                    <c:v>8.8244000000000569E-3</c:v>
                  </c:pt>
                  <c:pt idx="4">
                    <c:v>9.2682300000000006E-3</c:v>
                  </c:pt>
                  <c:pt idx="5">
                    <c:v>9.5331000000000027E-3</c:v>
                  </c:pt>
                  <c:pt idx="6">
                    <c:v>9.6871000000000266E-3</c:v>
                  </c:pt>
                  <c:pt idx="7">
                    <c:v>9.7958800000000484E-3</c:v>
                  </c:pt>
                  <c:pt idx="8">
                    <c:v>9.8463200000000004E-3</c:v>
                  </c:pt>
                  <c:pt idx="9">
                    <c:v>9.8747200000000486E-3</c:v>
                  </c:pt>
                </c:numCache>
              </c:numRef>
            </c:minus>
          </c:errBars>
          <c:xVal>
            <c:numRef>
              <c:f>'90deg (2)'!$A$32:$A$41</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'90deg (2)'!$C$32:$C$41</c:f>
              <c:numCache>
                <c:formatCode>General</c:formatCode>
                <c:ptCount val="10"/>
                <c:pt idx="0">
                  <c:v>0.19852000000000039</c:v>
                </c:pt>
                <c:pt idx="1">
                  <c:v>0.47120000000000001</c:v>
                </c:pt>
                <c:pt idx="2">
                  <c:v>0.65990000000000326</c:v>
                </c:pt>
                <c:pt idx="3">
                  <c:v>0.77870000000000172</c:v>
                </c:pt>
                <c:pt idx="4">
                  <c:v>0.85900000000000065</c:v>
                </c:pt>
                <c:pt idx="5">
                  <c:v>0.90880000000000005</c:v>
                </c:pt>
                <c:pt idx="6">
                  <c:v>0.93840000000000001</c:v>
                </c:pt>
                <c:pt idx="7">
                  <c:v>0.95949600000000002</c:v>
                </c:pt>
                <c:pt idx="8">
                  <c:v>0.96950000000000003</c:v>
                </c:pt>
                <c:pt idx="9">
                  <c:v>0.97510000000000052</c:v>
                </c:pt>
              </c:numCache>
            </c:numRef>
          </c:yVal>
        </c:ser>
        <c:axId val="170184704"/>
        <c:axId val="170186624"/>
      </c:scatterChart>
      <c:valAx>
        <c:axId val="170184704"/>
        <c:scaling>
          <c:orientation val="minMax"/>
        </c:scaling>
        <c:axPos val="b"/>
        <c:majorGridlines/>
        <c:minorGridlines/>
        <c:title>
          <c:tx>
            <c:rich>
              <a:bodyPr/>
              <a:lstStyle/>
              <a:p>
                <a:pPr>
                  <a:defRPr sz="1600"/>
                </a:pPr>
                <a:r>
                  <a:rPr lang="en-US" altLang="ja-JP" sz="1600" dirty="0" smtClean="0"/>
                  <a:t>C </a:t>
                </a:r>
                <a:r>
                  <a:rPr lang="ja-JP" altLang="en-US" sz="1600" baseline="0" dirty="0" smtClean="0"/>
                  <a:t> </a:t>
                </a:r>
                <a:r>
                  <a:rPr lang="en-US" altLang="ja-JP" sz="1600" dirty="0" smtClean="0"/>
                  <a:t>recoil</a:t>
                </a:r>
                <a:r>
                  <a:rPr lang="ja-JP" altLang="en-US" sz="1600" baseline="0" dirty="0" smtClean="0"/>
                  <a:t> </a:t>
                </a:r>
                <a:r>
                  <a:rPr lang="en-US" sz="1600" dirty="0" smtClean="0"/>
                  <a:t>energy </a:t>
                </a:r>
                <a:r>
                  <a:rPr lang="en-US" sz="1600" dirty="0"/>
                  <a:t>[</a:t>
                </a:r>
                <a:r>
                  <a:rPr lang="en-US" sz="1600" dirty="0" err="1"/>
                  <a:t>keV</a:t>
                </a:r>
                <a:r>
                  <a:rPr lang="en-US" sz="1600" dirty="0"/>
                  <a:t>]</a:t>
                </a:r>
                <a:endParaRPr lang="ja-JP" sz="1600" dirty="0"/>
              </a:p>
            </c:rich>
          </c:tx>
          <c:layout/>
        </c:title>
        <c:numFmt formatCode="General" sourceLinked="1"/>
        <c:tickLblPos val="nextTo"/>
        <c:crossAx val="170186624"/>
        <c:crosses val="autoZero"/>
        <c:crossBetween val="midCat"/>
      </c:valAx>
      <c:valAx>
        <c:axId val="170186624"/>
        <c:scaling>
          <c:orientation val="minMax"/>
          <c:max val="1"/>
        </c:scaling>
        <c:axPos val="l"/>
        <c:majorGridlines/>
        <c:minorGridlines/>
        <c:title>
          <c:tx>
            <c:rich>
              <a:bodyPr rot="-5400000" vert="horz"/>
              <a:lstStyle/>
              <a:p>
                <a:pPr>
                  <a:defRPr sz="1800"/>
                </a:pPr>
                <a:r>
                  <a:rPr lang="en-US" sz="1800"/>
                  <a:t>efficiency</a:t>
                </a:r>
              </a:p>
            </c:rich>
          </c:tx>
          <c:layout>
            <c:manualLayout>
              <c:xMode val="edge"/>
              <c:yMode val="edge"/>
              <c:x val="1.1858165140355875E-2"/>
              <c:y val="0.33957849712605109"/>
            </c:manualLayout>
          </c:layout>
        </c:title>
        <c:numFmt formatCode="General" sourceLinked="1"/>
        <c:tickLblPos val="nextTo"/>
        <c:crossAx val="170184704"/>
        <c:crosses val="autoZero"/>
        <c:crossBetween val="midCat"/>
      </c:valAx>
    </c:plotArea>
    <c:plotVisOnly val="1"/>
  </c:chart>
  <c:txPr>
    <a:bodyPr/>
    <a:lstStyle/>
    <a:p>
      <a:pPr>
        <a:defRPr sz="1200"/>
      </a:pPr>
      <a:endParaRPr lang="ja-JP"/>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sz="2000"/>
            </a:pPr>
            <a:r>
              <a:rPr lang="ja-JP" altLang="en-US" sz="2000" dirty="0" smtClean="0"/>
              <a:t>飛跡検出効率＠イオン照射系</a:t>
            </a:r>
            <a:endParaRPr lang="ja-JP" sz="2000" dirty="0"/>
          </a:p>
        </c:rich>
      </c:tx>
      <c:layout/>
    </c:title>
    <c:plotArea>
      <c:layout/>
      <c:scatterChart>
        <c:scatterStyle val="lineMarker"/>
        <c:ser>
          <c:idx val="0"/>
          <c:order val="0"/>
          <c:tx>
            <c:strRef>
              <c:f>Sheet1!$B$12</c:f>
              <c:strCache>
                <c:ptCount val="1"/>
                <c:pt idx="0">
                  <c:v>Emullsion飛跡検出効率</c:v>
                </c:pt>
              </c:strCache>
            </c:strRef>
          </c:tx>
          <c:spPr>
            <a:ln w="28575">
              <a:solidFill>
                <a:srgbClr val="00B050"/>
              </a:solidFill>
            </a:ln>
          </c:spPr>
          <c:marker>
            <c:symbol val="none"/>
          </c:marker>
          <c:errBars>
            <c:errDir val="y"/>
            <c:errBarType val="both"/>
            <c:errValType val="cust"/>
            <c:plus>
              <c:numRef>
                <c:f>Sheet1!$B$16:$B$18</c:f>
                <c:numCache>
                  <c:formatCode>General</c:formatCode>
                  <c:ptCount val="3"/>
                  <c:pt idx="0">
                    <c:v>1</c:v>
                  </c:pt>
                  <c:pt idx="1">
                    <c:v>1</c:v>
                  </c:pt>
                  <c:pt idx="2">
                    <c:v>1</c:v>
                  </c:pt>
                </c:numCache>
              </c:numRef>
            </c:plus>
            <c:minus>
              <c:numRef>
                <c:f>Sheet1!$B$16:$B$18</c:f>
                <c:numCache>
                  <c:formatCode>General</c:formatCode>
                  <c:ptCount val="3"/>
                  <c:pt idx="0">
                    <c:v>1</c:v>
                  </c:pt>
                  <c:pt idx="1">
                    <c:v>1</c:v>
                  </c:pt>
                  <c:pt idx="2">
                    <c:v>1</c:v>
                  </c:pt>
                </c:numCache>
              </c:numRef>
            </c:minus>
          </c:errBars>
          <c:xVal>
            <c:numRef>
              <c:f>Sheet1!$A$13:$A$15</c:f>
              <c:numCache>
                <c:formatCode>General</c:formatCode>
                <c:ptCount val="3"/>
                <c:pt idx="0">
                  <c:v>100</c:v>
                </c:pt>
                <c:pt idx="1">
                  <c:v>80</c:v>
                </c:pt>
                <c:pt idx="2">
                  <c:v>60</c:v>
                </c:pt>
              </c:numCache>
            </c:numRef>
          </c:xVal>
          <c:yVal>
            <c:numRef>
              <c:f>Sheet1!$B$13:$B$15</c:f>
              <c:numCache>
                <c:formatCode>General</c:formatCode>
                <c:ptCount val="3"/>
                <c:pt idx="0">
                  <c:v>91</c:v>
                </c:pt>
                <c:pt idx="1">
                  <c:v>88</c:v>
                </c:pt>
                <c:pt idx="2">
                  <c:v>80</c:v>
                </c:pt>
              </c:numCache>
            </c:numRef>
          </c:yVal>
        </c:ser>
        <c:ser>
          <c:idx val="1"/>
          <c:order val="1"/>
          <c:tx>
            <c:strRef>
              <c:f>Sheet1!$C$12</c:f>
              <c:strCache>
                <c:ptCount val="1"/>
                <c:pt idx="0">
                  <c:v>飛跡読み出し効率(予測)</c:v>
                </c:pt>
              </c:strCache>
            </c:strRef>
          </c:tx>
          <c:spPr>
            <a:ln w="38100">
              <a:solidFill>
                <a:srgbClr val="0000FF"/>
              </a:solidFill>
            </a:ln>
          </c:spPr>
          <c:marker>
            <c:symbol val="none"/>
          </c:marker>
          <c:errBars>
            <c:errDir val="y"/>
            <c:errBarType val="both"/>
            <c:errValType val="cust"/>
            <c:plus>
              <c:numRef>
                <c:f>Sheet1!$C$16:$C$18</c:f>
                <c:numCache>
                  <c:formatCode>General</c:formatCode>
                  <c:ptCount val="3"/>
                  <c:pt idx="0">
                    <c:v>0.8</c:v>
                  </c:pt>
                  <c:pt idx="1">
                    <c:v>0.8</c:v>
                  </c:pt>
                  <c:pt idx="2">
                    <c:v>0.60000000000000064</c:v>
                  </c:pt>
                </c:numCache>
              </c:numRef>
            </c:plus>
            <c:minus>
              <c:numRef>
                <c:f>Sheet1!$C$16:$C$18</c:f>
                <c:numCache>
                  <c:formatCode>General</c:formatCode>
                  <c:ptCount val="3"/>
                  <c:pt idx="0">
                    <c:v>0.8</c:v>
                  </c:pt>
                  <c:pt idx="1">
                    <c:v>0.8</c:v>
                  </c:pt>
                  <c:pt idx="2">
                    <c:v>0.60000000000000064</c:v>
                  </c:pt>
                </c:numCache>
              </c:numRef>
            </c:minus>
          </c:errBars>
          <c:xVal>
            <c:numRef>
              <c:f>Sheet1!$A$13:$A$15</c:f>
              <c:numCache>
                <c:formatCode>General</c:formatCode>
                <c:ptCount val="3"/>
                <c:pt idx="0">
                  <c:v>100</c:v>
                </c:pt>
                <c:pt idx="1">
                  <c:v>80</c:v>
                </c:pt>
                <c:pt idx="2">
                  <c:v>60</c:v>
                </c:pt>
              </c:numCache>
            </c:numRef>
          </c:xVal>
          <c:yVal>
            <c:numRef>
              <c:f>Sheet1!$C$13:$C$15</c:f>
              <c:numCache>
                <c:formatCode>General</c:formatCode>
                <c:ptCount val="3"/>
                <c:pt idx="0">
                  <c:v>67.5</c:v>
                </c:pt>
                <c:pt idx="1">
                  <c:v>57.1</c:v>
                </c:pt>
                <c:pt idx="2">
                  <c:v>39.200000000000003</c:v>
                </c:pt>
              </c:numCache>
            </c:numRef>
          </c:yVal>
        </c:ser>
        <c:ser>
          <c:idx val="2"/>
          <c:order val="2"/>
          <c:tx>
            <c:strRef>
              <c:f>Sheet1!$D$12</c:f>
              <c:strCache>
                <c:ptCount val="1"/>
                <c:pt idx="0">
                  <c:v>読み出し飛跡検出効率</c:v>
                </c:pt>
              </c:strCache>
            </c:strRef>
          </c:tx>
          <c:spPr>
            <a:ln w="38100">
              <a:solidFill>
                <a:srgbClr val="FF0000"/>
              </a:solidFill>
            </a:ln>
          </c:spPr>
          <c:marker>
            <c:symbol val="none"/>
          </c:marker>
          <c:errBars>
            <c:errDir val="y"/>
            <c:errBarType val="both"/>
            <c:errValType val="cust"/>
            <c:plus>
              <c:numRef>
                <c:f>Sheet1!$D$16:$D$18</c:f>
                <c:numCache>
                  <c:formatCode>General</c:formatCode>
                  <c:ptCount val="3"/>
                  <c:pt idx="0">
                    <c:v>10</c:v>
                  </c:pt>
                  <c:pt idx="1">
                    <c:v>10</c:v>
                  </c:pt>
                  <c:pt idx="2">
                    <c:v>8</c:v>
                  </c:pt>
                </c:numCache>
              </c:numRef>
            </c:plus>
            <c:minus>
              <c:numRef>
                <c:f>Sheet1!$D$16:$D$18</c:f>
                <c:numCache>
                  <c:formatCode>General</c:formatCode>
                  <c:ptCount val="3"/>
                  <c:pt idx="0">
                    <c:v>10</c:v>
                  </c:pt>
                  <c:pt idx="1">
                    <c:v>10</c:v>
                  </c:pt>
                  <c:pt idx="2">
                    <c:v>8</c:v>
                  </c:pt>
                </c:numCache>
              </c:numRef>
            </c:minus>
          </c:errBars>
          <c:xVal>
            <c:numRef>
              <c:f>Sheet1!$A$13:$A$15</c:f>
              <c:numCache>
                <c:formatCode>General</c:formatCode>
                <c:ptCount val="3"/>
                <c:pt idx="0">
                  <c:v>100</c:v>
                </c:pt>
                <c:pt idx="1">
                  <c:v>80</c:v>
                </c:pt>
                <c:pt idx="2">
                  <c:v>60</c:v>
                </c:pt>
              </c:numCache>
            </c:numRef>
          </c:xVal>
          <c:yVal>
            <c:numRef>
              <c:f>Sheet1!$D$13:$D$15</c:f>
              <c:numCache>
                <c:formatCode>General</c:formatCode>
                <c:ptCount val="3"/>
                <c:pt idx="0">
                  <c:v>72</c:v>
                </c:pt>
                <c:pt idx="1">
                  <c:v>61</c:v>
                </c:pt>
                <c:pt idx="2">
                  <c:v>30</c:v>
                </c:pt>
              </c:numCache>
            </c:numRef>
          </c:yVal>
        </c:ser>
        <c:axId val="171455616"/>
        <c:axId val="171457536"/>
      </c:scatterChart>
      <c:valAx>
        <c:axId val="171455616"/>
        <c:scaling>
          <c:orientation val="minMax"/>
          <c:min val="50"/>
        </c:scaling>
        <c:axPos val="b"/>
        <c:minorGridlines/>
        <c:title>
          <c:tx>
            <c:rich>
              <a:bodyPr/>
              <a:lstStyle/>
              <a:p>
                <a:pPr>
                  <a:defRPr/>
                </a:pPr>
                <a:r>
                  <a:rPr lang="en-US"/>
                  <a:t>energy</a:t>
                </a:r>
                <a:r>
                  <a:rPr lang="ja-JP"/>
                  <a:t> </a:t>
                </a:r>
                <a:r>
                  <a:rPr lang="en-US"/>
                  <a:t>[keV]</a:t>
                </a:r>
                <a:endParaRPr lang="ja-JP"/>
              </a:p>
            </c:rich>
          </c:tx>
          <c:layout/>
        </c:title>
        <c:numFmt formatCode="General" sourceLinked="1"/>
        <c:tickLblPos val="nextTo"/>
        <c:crossAx val="171457536"/>
        <c:crosses val="autoZero"/>
        <c:crossBetween val="midCat"/>
      </c:valAx>
      <c:valAx>
        <c:axId val="171457536"/>
        <c:scaling>
          <c:orientation val="minMax"/>
        </c:scaling>
        <c:axPos val="l"/>
        <c:minorGridlines/>
        <c:title>
          <c:tx>
            <c:rich>
              <a:bodyPr rot="-5400000" vert="horz"/>
              <a:lstStyle/>
              <a:p>
                <a:pPr>
                  <a:defRPr/>
                </a:pPr>
                <a:r>
                  <a:rPr lang="ja-JP"/>
                  <a:t>検出効率 </a:t>
                </a:r>
                <a:r>
                  <a:rPr lang="en-US"/>
                  <a:t>[%]</a:t>
                </a:r>
                <a:endParaRPr lang="ja-JP"/>
              </a:p>
            </c:rich>
          </c:tx>
          <c:layout/>
        </c:title>
        <c:numFmt formatCode="General" sourceLinked="1"/>
        <c:tickLblPos val="nextTo"/>
        <c:crossAx val="171455616"/>
        <c:crosses val="autoZero"/>
        <c:crossBetween val="midCat"/>
      </c:valAx>
    </c:plotArea>
    <c:legend>
      <c:legendPos val="r"/>
      <c:layout>
        <c:manualLayout>
          <c:xMode val="edge"/>
          <c:yMode val="edge"/>
          <c:x val="0.42798048828802288"/>
          <c:y val="0.6260137345356116"/>
          <c:w val="0.51525850542267049"/>
          <c:h val="0.18661288216452587"/>
        </c:manualLayout>
      </c:layout>
      <c:overlay val="1"/>
      <c:spPr>
        <a:solidFill>
          <a:sysClr val="window" lastClr="FFFFFF"/>
        </a:solidFill>
        <a:ln>
          <a:solidFill>
            <a:sysClr val="windowText" lastClr="000000"/>
          </a:solidFill>
        </a:ln>
      </c:spPr>
    </c:legend>
    <c:plotVisOnly val="1"/>
  </c:chart>
  <c:txPr>
    <a:bodyPr/>
    <a:lstStyle/>
    <a:p>
      <a:pPr>
        <a:defRPr sz="1200"/>
      </a:pPr>
      <a:endParaRPr lang="ja-JP"/>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sz="1400"/>
            </a:pPr>
            <a:r>
              <a:rPr lang="en-US" sz="1400" dirty="0" smtClean="0"/>
              <a:t>90deg track </a:t>
            </a:r>
            <a:r>
              <a:rPr lang="en-US" sz="1400" dirty="0"/>
              <a:t>detection efficiency (cut 1.25)</a:t>
            </a:r>
            <a:endParaRPr lang="ja-JP" sz="1400" dirty="0"/>
          </a:p>
        </c:rich>
      </c:tx>
      <c:layout/>
    </c:title>
    <c:plotArea>
      <c:layout/>
      <c:scatterChart>
        <c:scatterStyle val="lineMarker"/>
        <c:ser>
          <c:idx val="0"/>
          <c:order val="0"/>
          <c:tx>
            <c:strRef>
              <c:f>'90deg (2)'!$A$43</c:f>
              <c:strCache>
                <c:ptCount val="1"/>
                <c:pt idx="0">
                  <c:v>Simulation 1.25</c:v>
                </c:pt>
              </c:strCache>
            </c:strRef>
          </c:tx>
          <c:spPr>
            <a:ln w="38100">
              <a:prstDash val="sysDash"/>
            </a:ln>
          </c:spPr>
          <c:marker>
            <c:symbol val="none"/>
          </c:marker>
          <c:errBars>
            <c:errDir val="y"/>
            <c:errBarType val="both"/>
            <c:errValType val="cust"/>
            <c:plus>
              <c:numRef>
                <c:f>'90deg (2)'!$D$44:$D$53</c:f>
                <c:numCache>
                  <c:formatCode>General</c:formatCode>
                  <c:ptCount val="10"/>
                  <c:pt idx="0">
                    <c:v>8.1248500000000005E-4</c:v>
                  </c:pt>
                  <c:pt idx="1">
                    <c:v>1.984940000000011E-3</c:v>
                  </c:pt>
                  <c:pt idx="2">
                    <c:v>3.6510300000000169E-3</c:v>
                  </c:pt>
                  <c:pt idx="3">
                    <c:v>5.0980399999999999E-3</c:v>
                  </c:pt>
                  <c:pt idx="4">
                    <c:v>6.4046900000000375E-3</c:v>
                  </c:pt>
                  <c:pt idx="5">
                    <c:v>7.4081000000000312E-3</c:v>
                  </c:pt>
                  <c:pt idx="6">
                    <c:v>8.1160300000000067E-3</c:v>
                  </c:pt>
                  <c:pt idx="7">
                    <c:v>8.6246700000000009E-3</c:v>
                  </c:pt>
                  <c:pt idx="8">
                    <c:v>8.9977800000000246E-3</c:v>
                  </c:pt>
                  <c:pt idx="9">
                    <c:v>9.2065200000000028E-3</c:v>
                  </c:pt>
                </c:numCache>
              </c:numRef>
            </c:plus>
            <c:minus>
              <c:numRef>
                <c:f>'90deg (2)'!$D$44:$D$53</c:f>
                <c:numCache>
                  <c:formatCode>General</c:formatCode>
                  <c:ptCount val="10"/>
                  <c:pt idx="0">
                    <c:v>8.1248500000000005E-4</c:v>
                  </c:pt>
                  <c:pt idx="1">
                    <c:v>1.984940000000011E-3</c:v>
                  </c:pt>
                  <c:pt idx="2">
                    <c:v>3.6510300000000169E-3</c:v>
                  </c:pt>
                  <c:pt idx="3">
                    <c:v>5.0980399999999999E-3</c:v>
                  </c:pt>
                  <c:pt idx="4">
                    <c:v>6.4046900000000375E-3</c:v>
                  </c:pt>
                  <c:pt idx="5">
                    <c:v>7.4081000000000312E-3</c:v>
                  </c:pt>
                  <c:pt idx="6">
                    <c:v>8.1160300000000067E-3</c:v>
                  </c:pt>
                  <c:pt idx="7">
                    <c:v>8.6246700000000009E-3</c:v>
                  </c:pt>
                  <c:pt idx="8">
                    <c:v>8.9977800000000246E-3</c:v>
                  </c:pt>
                  <c:pt idx="9">
                    <c:v>9.2065200000000028E-3</c:v>
                  </c:pt>
                </c:numCache>
              </c:numRef>
            </c:minus>
          </c:errBars>
          <c:xVal>
            <c:numRef>
              <c:f>'90deg (2)'!$A$44:$A$53</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'90deg (2)'!$C$44:$C$53</c:f>
              <c:numCache>
                <c:formatCode>General</c:formatCode>
                <c:ptCount val="10"/>
                <c:pt idx="0">
                  <c:v>6.6006600000000377E-3</c:v>
                </c:pt>
                <c:pt idx="1">
                  <c:v>3.9399999999999998E-2</c:v>
                </c:pt>
                <c:pt idx="2">
                  <c:v>0.1333</c:v>
                </c:pt>
                <c:pt idx="3">
                  <c:v>0.25990000000000002</c:v>
                </c:pt>
                <c:pt idx="4">
                  <c:v>0.41020000000000001</c:v>
                </c:pt>
                <c:pt idx="5">
                  <c:v>0.54879999999999995</c:v>
                </c:pt>
                <c:pt idx="6">
                  <c:v>0.65870000000000395</c:v>
                </c:pt>
                <c:pt idx="7">
                  <c:v>0.74377400000000349</c:v>
                </c:pt>
                <c:pt idx="8">
                  <c:v>0.80959999999999999</c:v>
                </c:pt>
                <c:pt idx="9">
                  <c:v>0.84760000000000302</c:v>
                </c:pt>
              </c:numCache>
            </c:numRef>
          </c:yVal>
        </c:ser>
        <c:axId val="177155456"/>
        <c:axId val="177165824"/>
      </c:scatterChart>
      <c:valAx>
        <c:axId val="177155456"/>
        <c:scaling>
          <c:orientation val="minMax"/>
          <c:max val="110"/>
          <c:min val="0"/>
        </c:scaling>
        <c:axPos val="b"/>
        <c:majorGridlines/>
        <c:minorGridlines/>
        <c:title>
          <c:tx>
            <c:rich>
              <a:bodyPr/>
              <a:lstStyle/>
              <a:p>
                <a:pPr>
                  <a:defRPr/>
                </a:pPr>
                <a:r>
                  <a:rPr lang="en-US"/>
                  <a:t>energy [keV]</a:t>
                </a:r>
                <a:endParaRPr lang="ja-JP"/>
              </a:p>
            </c:rich>
          </c:tx>
          <c:layout/>
        </c:title>
        <c:numFmt formatCode="General" sourceLinked="1"/>
        <c:tickLblPos val="nextTo"/>
        <c:crossAx val="177165824"/>
        <c:crosses val="autoZero"/>
        <c:crossBetween val="midCat"/>
      </c:valAx>
      <c:valAx>
        <c:axId val="177165824"/>
        <c:scaling>
          <c:orientation val="minMax"/>
          <c:max val="1"/>
        </c:scaling>
        <c:axPos val="l"/>
        <c:majorGridlines/>
        <c:minorGridlines/>
        <c:title>
          <c:tx>
            <c:rich>
              <a:bodyPr rot="-5400000" vert="horz"/>
              <a:lstStyle/>
              <a:p>
                <a:pPr>
                  <a:defRPr sz="1600"/>
                </a:pPr>
                <a:r>
                  <a:rPr lang="ja-JP" altLang="en-US" sz="1600" dirty="0" smtClean="0"/>
                  <a:t>飛跡検効率</a:t>
                </a:r>
                <a:endParaRPr lang="en-US" sz="1600" dirty="0"/>
              </a:p>
            </c:rich>
          </c:tx>
          <c:layout/>
        </c:title>
        <c:numFmt formatCode="General" sourceLinked="1"/>
        <c:tickLblPos val="nextTo"/>
        <c:crossAx val="177155456"/>
        <c:crosses val="autoZero"/>
        <c:crossBetween val="midCat"/>
      </c:valAx>
    </c:plotArea>
    <c:legend>
      <c:legendPos val="r"/>
      <c:layout>
        <c:manualLayout>
          <c:xMode val="edge"/>
          <c:yMode val="edge"/>
          <c:x val="0.56404869155952575"/>
          <c:y val="0.6358366747129105"/>
          <c:w val="0.3831094933887999"/>
          <c:h val="0.10035778852854731"/>
        </c:manualLayout>
      </c:layout>
      <c:overlay val="1"/>
      <c:spPr>
        <a:solidFill>
          <a:sysClr val="window" lastClr="FFFFFF"/>
        </a:solidFill>
        <a:ln>
          <a:solidFill>
            <a:sysClr val="windowText" lastClr="000000"/>
          </a:solidFill>
        </a:ln>
      </c:spPr>
    </c:legend>
    <c:plotVisOnly val="1"/>
  </c:chart>
  <c:txPr>
    <a:bodyPr/>
    <a:lstStyle/>
    <a:p>
      <a:pPr>
        <a:defRPr sz="1200"/>
      </a:pPr>
      <a:endParaRPr lang="ja-JP"/>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dirty="0" smtClean="0"/>
              <a:t>Ion implant case</a:t>
            </a:r>
          </a:p>
        </c:rich>
      </c:tx>
      <c:layout>
        <c:manualLayout>
          <c:xMode val="edge"/>
          <c:yMode val="edge"/>
          <c:x val="0.38354875165006397"/>
          <c:y val="4.7651739412466719E-2"/>
        </c:manualLayout>
      </c:layout>
    </c:title>
    <c:plotArea>
      <c:layout/>
      <c:scatterChart>
        <c:scatterStyle val="lineMarker"/>
        <c:ser>
          <c:idx val="1"/>
          <c:order val="0"/>
          <c:tx>
            <c:strRef>
              <c:f>'10deg'!$A$43</c:f>
              <c:strCache>
                <c:ptCount val="1"/>
                <c:pt idx="0">
                  <c:v>Simulation 1.25</c:v>
                </c:pt>
              </c:strCache>
            </c:strRef>
          </c:tx>
          <c:spPr>
            <a:ln w="38100">
              <a:solidFill>
                <a:srgbClr val="0000FF"/>
              </a:solidFill>
              <a:prstDash val="sysDash"/>
            </a:ln>
          </c:spPr>
          <c:marker>
            <c:symbol val="none"/>
          </c:marker>
          <c:errBars>
            <c:errDir val="y"/>
            <c:errBarType val="both"/>
            <c:errValType val="cust"/>
            <c:plus>
              <c:numRef>
                <c:f>'10deg'!$F$44:$F$53</c:f>
                <c:numCache>
                  <c:formatCode>General</c:formatCode>
                  <c:ptCount val="10"/>
                  <c:pt idx="1">
                    <c:v>64.6417</c:v>
                  </c:pt>
                  <c:pt idx="2">
                    <c:v>16.5411</c:v>
                  </c:pt>
                  <c:pt idx="3">
                    <c:v>12.3972</c:v>
                  </c:pt>
                  <c:pt idx="4">
                    <c:v>7.8607699999999996</c:v>
                  </c:pt>
                  <c:pt idx="5">
                    <c:v>6.9204099999999995</c:v>
                  </c:pt>
                  <c:pt idx="6">
                    <c:v>5.7311199999999998</c:v>
                  </c:pt>
                  <c:pt idx="7">
                    <c:v>5.02867</c:v>
                  </c:pt>
                  <c:pt idx="8">
                    <c:v>4.8494899999999985</c:v>
                  </c:pt>
                  <c:pt idx="9">
                    <c:v>4.3847399999999945</c:v>
                  </c:pt>
                </c:numCache>
              </c:numRef>
            </c:plus>
            <c:minus>
              <c:numRef>
                <c:f>'10deg'!$F$44:$F$53</c:f>
                <c:numCache>
                  <c:formatCode>General</c:formatCode>
                  <c:ptCount val="10"/>
                  <c:pt idx="1">
                    <c:v>64.6417</c:v>
                  </c:pt>
                  <c:pt idx="2">
                    <c:v>16.5411</c:v>
                  </c:pt>
                  <c:pt idx="3">
                    <c:v>12.3972</c:v>
                  </c:pt>
                  <c:pt idx="4">
                    <c:v>7.8607699999999996</c:v>
                  </c:pt>
                  <c:pt idx="5">
                    <c:v>6.9204099999999995</c:v>
                  </c:pt>
                  <c:pt idx="6">
                    <c:v>5.7311199999999998</c:v>
                  </c:pt>
                  <c:pt idx="7">
                    <c:v>5.02867</c:v>
                  </c:pt>
                  <c:pt idx="8">
                    <c:v>4.8494899999999985</c:v>
                  </c:pt>
                  <c:pt idx="9">
                    <c:v>4.3847399999999945</c:v>
                  </c:pt>
                </c:numCache>
              </c:numRef>
            </c:minus>
          </c:errBars>
          <c:xVal>
            <c:numRef>
              <c:f>'10deg'!$A$44:$A$53</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'10deg'!$E$44:$E$53</c:f>
              <c:numCache>
                <c:formatCode>General</c:formatCode>
                <c:ptCount val="10"/>
                <c:pt idx="2">
                  <c:v>388.97700000000003</c:v>
                </c:pt>
                <c:pt idx="3">
                  <c:v>422.42200000000003</c:v>
                </c:pt>
                <c:pt idx="4">
                  <c:v>397.697</c:v>
                </c:pt>
                <c:pt idx="5">
                  <c:v>398.06</c:v>
                </c:pt>
                <c:pt idx="6">
                  <c:v>370.10300000000001</c:v>
                </c:pt>
                <c:pt idx="7">
                  <c:v>380.08699999999857</c:v>
                </c:pt>
                <c:pt idx="8">
                  <c:v>369.97299999999899</c:v>
                </c:pt>
                <c:pt idx="9">
                  <c:v>360.99099999999856</c:v>
                </c:pt>
              </c:numCache>
            </c:numRef>
          </c:yVal>
        </c:ser>
        <c:ser>
          <c:idx val="4"/>
          <c:order val="1"/>
          <c:tx>
            <c:strRef>
              <c:f>'10deg'!$A$54</c:f>
              <c:strCache>
                <c:ptCount val="1"/>
                <c:pt idx="0">
                  <c:v>Simulation 1.4</c:v>
                </c:pt>
              </c:strCache>
            </c:strRef>
          </c:tx>
          <c:spPr>
            <a:ln w="38100">
              <a:solidFill>
                <a:srgbClr val="FF0000"/>
              </a:solidFill>
              <a:prstDash val="sysDash"/>
            </a:ln>
          </c:spPr>
          <c:marker>
            <c:symbol val="none"/>
          </c:marker>
          <c:errBars>
            <c:errDir val="y"/>
            <c:errBarType val="both"/>
            <c:errValType val="cust"/>
            <c:plus>
              <c:numRef>
                <c:f>'10deg'!$F$55:$F$64</c:f>
                <c:numCache>
                  <c:formatCode>General</c:formatCode>
                  <c:ptCount val="10"/>
                  <c:pt idx="2">
                    <c:v>67.270200000000003</c:v>
                  </c:pt>
                  <c:pt idx="3">
                    <c:v>19.859000000000005</c:v>
                  </c:pt>
                  <c:pt idx="4">
                    <c:v>9.8238700000000012</c:v>
                  </c:pt>
                  <c:pt idx="5">
                    <c:v>7.8970399999999845</c:v>
                  </c:pt>
                  <c:pt idx="6">
                    <c:v>6.1697199999999945</c:v>
                  </c:pt>
                  <c:pt idx="7">
                    <c:v>5.3730500000000001</c:v>
                  </c:pt>
                  <c:pt idx="8">
                    <c:v>4.8978699999999975</c:v>
                  </c:pt>
                  <c:pt idx="9">
                    <c:v>4.6310199999999995</c:v>
                  </c:pt>
                </c:numCache>
              </c:numRef>
            </c:plus>
            <c:minus>
              <c:numRef>
                <c:f>'10deg'!$F$55:$F$64</c:f>
                <c:numCache>
                  <c:formatCode>General</c:formatCode>
                  <c:ptCount val="10"/>
                  <c:pt idx="2">
                    <c:v>67.270200000000003</c:v>
                  </c:pt>
                  <c:pt idx="3">
                    <c:v>19.859000000000005</c:v>
                  </c:pt>
                  <c:pt idx="4">
                    <c:v>9.8238700000000012</c:v>
                  </c:pt>
                  <c:pt idx="5">
                    <c:v>7.8970399999999845</c:v>
                  </c:pt>
                  <c:pt idx="6">
                    <c:v>6.1697199999999945</c:v>
                  </c:pt>
                  <c:pt idx="7">
                    <c:v>5.3730500000000001</c:v>
                  </c:pt>
                  <c:pt idx="8">
                    <c:v>4.8978699999999975</c:v>
                  </c:pt>
                  <c:pt idx="9">
                    <c:v>4.6310199999999995</c:v>
                  </c:pt>
                </c:numCache>
              </c:numRef>
            </c:minus>
          </c:errBars>
          <c:xVal>
            <c:numRef>
              <c:f>'10deg'!$A$55:$A$64</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'10deg'!$E$55:$E$64</c:f>
              <c:numCache>
                <c:formatCode>General</c:formatCode>
                <c:ptCount val="10"/>
                <c:pt idx="2">
                  <c:v>399.73699999999837</c:v>
                </c:pt>
                <c:pt idx="3">
                  <c:v>364.827</c:v>
                </c:pt>
                <c:pt idx="4">
                  <c:v>358.08099999999899</c:v>
                </c:pt>
                <c:pt idx="5">
                  <c:v>378.95599999999899</c:v>
                </c:pt>
                <c:pt idx="6">
                  <c:v>353.66199999999969</c:v>
                </c:pt>
                <c:pt idx="7">
                  <c:v>364.75700000000001</c:v>
                </c:pt>
                <c:pt idx="8">
                  <c:v>360.75099999999969</c:v>
                </c:pt>
                <c:pt idx="9">
                  <c:v>358.29799999999875</c:v>
                </c:pt>
              </c:numCache>
            </c:numRef>
          </c:yVal>
        </c:ser>
        <c:ser>
          <c:idx val="0"/>
          <c:order val="2"/>
          <c:tx>
            <c:strRef>
              <c:f>'10deg'!$A$65</c:f>
              <c:strCache>
                <c:ptCount val="1"/>
                <c:pt idx="0">
                  <c:v>Simulation 1.6</c:v>
                </c:pt>
              </c:strCache>
            </c:strRef>
          </c:tx>
          <c:spPr>
            <a:ln w="38100">
              <a:solidFill>
                <a:srgbClr val="00B050"/>
              </a:solidFill>
              <a:prstDash val="sysDash"/>
            </a:ln>
          </c:spPr>
          <c:marker>
            <c:symbol val="none"/>
          </c:marker>
          <c:errBars>
            <c:errDir val="y"/>
            <c:errBarType val="both"/>
            <c:errValType val="cust"/>
            <c:plus>
              <c:numRef>
                <c:f>'10deg'!$F$66:$F$75</c:f>
                <c:numCache>
                  <c:formatCode>General</c:formatCode>
                  <c:ptCount val="10"/>
                  <c:pt idx="3">
                    <c:v>40.3904</c:v>
                  </c:pt>
                  <c:pt idx="4">
                    <c:v>17.313700000000001</c:v>
                  </c:pt>
                  <c:pt idx="5">
                    <c:v>9.5352700000000006</c:v>
                  </c:pt>
                  <c:pt idx="6">
                    <c:v>7.0772599999999999</c:v>
                  </c:pt>
                  <c:pt idx="7">
                    <c:v>5.8272099999999956</c:v>
                  </c:pt>
                  <c:pt idx="8">
                    <c:v>5.2231799999999975</c:v>
                  </c:pt>
                  <c:pt idx="9">
                    <c:v>4.8355200000000007</c:v>
                  </c:pt>
                </c:numCache>
              </c:numRef>
            </c:plus>
            <c:minus>
              <c:numRef>
                <c:f>'10deg'!$F$66:$F$75</c:f>
                <c:numCache>
                  <c:formatCode>General</c:formatCode>
                  <c:ptCount val="10"/>
                  <c:pt idx="3">
                    <c:v>40.3904</c:v>
                  </c:pt>
                  <c:pt idx="4">
                    <c:v>17.313700000000001</c:v>
                  </c:pt>
                  <c:pt idx="5">
                    <c:v>9.5352700000000006</c:v>
                  </c:pt>
                  <c:pt idx="6">
                    <c:v>7.0772599999999999</c:v>
                  </c:pt>
                  <c:pt idx="7">
                    <c:v>5.8272099999999956</c:v>
                  </c:pt>
                  <c:pt idx="8">
                    <c:v>5.2231799999999975</c:v>
                  </c:pt>
                  <c:pt idx="9">
                    <c:v>4.8355200000000007</c:v>
                  </c:pt>
                </c:numCache>
              </c:numRef>
            </c:minus>
          </c:errBars>
          <c:xVal>
            <c:numRef>
              <c:f>'10deg'!$A$66:$A$75</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'10deg'!$E$66:$E$75</c:f>
              <c:numCache>
                <c:formatCode>General</c:formatCode>
                <c:ptCount val="10"/>
                <c:pt idx="3">
                  <c:v>298.84100000000001</c:v>
                </c:pt>
                <c:pt idx="4">
                  <c:v>332.28500000000003</c:v>
                </c:pt>
                <c:pt idx="5">
                  <c:v>321.44600000000003</c:v>
                </c:pt>
                <c:pt idx="6">
                  <c:v>333.97199999999839</c:v>
                </c:pt>
                <c:pt idx="7">
                  <c:v>350.779</c:v>
                </c:pt>
                <c:pt idx="8">
                  <c:v>347.892</c:v>
                </c:pt>
                <c:pt idx="9">
                  <c:v>350.31700000000001</c:v>
                </c:pt>
              </c:numCache>
            </c:numRef>
          </c:yVal>
        </c:ser>
        <c:ser>
          <c:idx val="2"/>
          <c:order val="3"/>
          <c:tx>
            <c:strRef>
              <c:f>'10deg'!$A$77</c:f>
              <c:strCache>
                <c:ptCount val="1"/>
                <c:pt idx="0">
                  <c:v>measured 1.25</c:v>
                </c:pt>
              </c:strCache>
            </c:strRef>
          </c:tx>
          <c:spPr>
            <a:ln w="38100">
              <a:solidFill>
                <a:srgbClr val="0000FF"/>
              </a:solidFill>
            </a:ln>
          </c:spPr>
          <c:marker>
            <c:symbol val="none"/>
          </c:marker>
          <c:errBars>
            <c:errDir val="y"/>
            <c:errBarType val="both"/>
            <c:errValType val="cust"/>
            <c:plus>
              <c:numRef>
                <c:f>'10deg'!$G$78:$G$80</c:f>
                <c:numCache>
                  <c:formatCode>General</c:formatCode>
                  <c:ptCount val="3"/>
                  <c:pt idx="0">
                    <c:v>24.25</c:v>
                  </c:pt>
                  <c:pt idx="1">
                    <c:v>40.4</c:v>
                  </c:pt>
                  <c:pt idx="2">
                    <c:v>32.6</c:v>
                  </c:pt>
                </c:numCache>
              </c:numRef>
            </c:plus>
            <c:minus>
              <c:numRef>
                <c:f>'10deg'!$F$78:$F$80</c:f>
                <c:numCache>
                  <c:formatCode>General</c:formatCode>
                  <c:ptCount val="3"/>
                  <c:pt idx="0">
                    <c:v>24.45</c:v>
                  </c:pt>
                  <c:pt idx="1">
                    <c:v>39.6</c:v>
                  </c:pt>
                  <c:pt idx="2">
                    <c:v>31.9</c:v>
                  </c:pt>
                </c:numCache>
              </c:numRef>
            </c:minus>
            <c:spPr>
              <a:ln>
                <a:solidFill>
                  <a:srgbClr val="0000FF"/>
                </a:solidFill>
              </a:ln>
            </c:spPr>
          </c:errBars>
          <c:xVal>
            <c:numRef>
              <c:f>'10deg'!$A$78:$A$80</c:f>
              <c:numCache>
                <c:formatCode>General</c:formatCode>
                <c:ptCount val="3"/>
                <c:pt idx="0">
                  <c:v>60</c:v>
                </c:pt>
                <c:pt idx="1">
                  <c:v>80</c:v>
                </c:pt>
                <c:pt idx="2">
                  <c:v>100</c:v>
                </c:pt>
              </c:numCache>
            </c:numRef>
          </c:xVal>
          <c:yVal>
            <c:numRef>
              <c:f>'10deg'!$E$78:$E$80</c:f>
              <c:numCache>
                <c:formatCode>General</c:formatCode>
                <c:ptCount val="3"/>
                <c:pt idx="0">
                  <c:v>375.55</c:v>
                </c:pt>
                <c:pt idx="1">
                  <c:v>365.5</c:v>
                </c:pt>
                <c:pt idx="2">
                  <c:v>370.4</c:v>
                </c:pt>
              </c:numCache>
            </c:numRef>
          </c:yVal>
        </c:ser>
        <c:ser>
          <c:idx val="5"/>
          <c:order val="4"/>
          <c:tx>
            <c:strRef>
              <c:f>'10deg'!$A$82</c:f>
              <c:strCache>
                <c:ptCount val="1"/>
                <c:pt idx="0">
                  <c:v>measured 1.4</c:v>
                </c:pt>
              </c:strCache>
            </c:strRef>
          </c:tx>
          <c:spPr>
            <a:ln w="38100">
              <a:solidFill>
                <a:srgbClr val="FF0000"/>
              </a:solidFill>
            </a:ln>
          </c:spPr>
          <c:marker>
            <c:symbol val="none"/>
          </c:marker>
          <c:errBars>
            <c:errDir val="y"/>
            <c:errBarType val="both"/>
            <c:errValType val="cust"/>
            <c:plus>
              <c:numRef>
                <c:f>'10deg'!$G$83:$G$85</c:f>
                <c:numCache>
                  <c:formatCode>General</c:formatCode>
                  <c:ptCount val="3"/>
                  <c:pt idx="0">
                    <c:v>41.15</c:v>
                  </c:pt>
                  <c:pt idx="1">
                    <c:v>72.3</c:v>
                  </c:pt>
                  <c:pt idx="2">
                    <c:v>56.95</c:v>
                  </c:pt>
                </c:numCache>
              </c:numRef>
            </c:plus>
            <c:minus>
              <c:numRef>
                <c:f>'10deg'!$F$83:$F$85</c:f>
                <c:numCache>
                  <c:formatCode>General</c:formatCode>
                  <c:ptCount val="3"/>
                  <c:pt idx="0">
                    <c:v>38.85</c:v>
                  </c:pt>
                  <c:pt idx="1">
                    <c:v>69.099999999999994</c:v>
                  </c:pt>
                  <c:pt idx="2">
                    <c:v>55.05</c:v>
                  </c:pt>
                </c:numCache>
              </c:numRef>
            </c:minus>
            <c:spPr>
              <a:ln>
                <a:solidFill>
                  <a:srgbClr val="FF0000"/>
                </a:solidFill>
              </a:ln>
            </c:spPr>
          </c:errBars>
          <c:xVal>
            <c:numRef>
              <c:f>'10deg'!$A$83:$A$85</c:f>
              <c:numCache>
                <c:formatCode>General</c:formatCode>
                <c:ptCount val="3"/>
                <c:pt idx="0">
                  <c:v>60</c:v>
                </c:pt>
                <c:pt idx="1">
                  <c:v>80</c:v>
                </c:pt>
                <c:pt idx="2">
                  <c:v>100</c:v>
                </c:pt>
              </c:numCache>
            </c:numRef>
          </c:xVal>
          <c:yVal>
            <c:numRef>
              <c:f>'10deg'!$E$83:$E$85</c:f>
              <c:numCache>
                <c:formatCode>General</c:formatCode>
                <c:ptCount val="3"/>
                <c:pt idx="0">
                  <c:v>321.64999999999998</c:v>
                </c:pt>
                <c:pt idx="1">
                  <c:v>348.1</c:v>
                </c:pt>
                <c:pt idx="2">
                  <c:v>358.45</c:v>
                </c:pt>
              </c:numCache>
            </c:numRef>
          </c:yVal>
        </c:ser>
        <c:ser>
          <c:idx val="3"/>
          <c:order val="5"/>
          <c:tx>
            <c:strRef>
              <c:f>'10deg'!$A$87</c:f>
              <c:strCache>
                <c:ptCount val="1"/>
                <c:pt idx="0">
                  <c:v>measured 1.6</c:v>
                </c:pt>
              </c:strCache>
            </c:strRef>
          </c:tx>
          <c:spPr>
            <a:ln w="38100">
              <a:solidFill>
                <a:srgbClr val="00B050"/>
              </a:solidFill>
            </a:ln>
          </c:spPr>
          <c:marker>
            <c:symbol val="none"/>
          </c:marker>
          <c:errBars>
            <c:errDir val="y"/>
            <c:errBarType val="both"/>
            <c:errValType val="cust"/>
            <c:plus>
              <c:numRef>
                <c:f>'10deg'!$G$88:$G$90</c:f>
                <c:numCache>
                  <c:formatCode>General</c:formatCode>
                  <c:ptCount val="3"/>
                  <c:pt idx="0">
                    <c:v>19.649999999999999</c:v>
                  </c:pt>
                  <c:pt idx="1">
                    <c:v>41.15</c:v>
                  </c:pt>
                  <c:pt idx="2">
                    <c:v>46.55</c:v>
                  </c:pt>
                </c:numCache>
              </c:numRef>
            </c:plus>
            <c:minus>
              <c:numRef>
                <c:f>'10deg'!$F$88:$F$90</c:f>
                <c:numCache>
                  <c:formatCode>General</c:formatCode>
                  <c:ptCount val="3"/>
                  <c:pt idx="0">
                    <c:v>16.350000000000001</c:v>
                  </c:pt>
                  <c:pt idx="1">
                    <c:v>38.85</c:v>
                  </c:pt>
                  <c:pt idx="2">
                    <c:v>44.45</c:v>
                  </c:pt>
                </c:numCache>
              </c:numRef>
            </c:minus>
            <c:spPr>
              <a:ln>
                <a:solidFill>
                  <a:srgbClr val="00B050"/>
                </a:solidFill>
              </a:ln>
            </c:spPr>
          </c:errBars>
          <c:xVal>
            <c:numRef>
              <c:f>'10deg'!$A$88:$A$90</c:f>
              <c:numCache>
                <c:formatCode>General</c:formatCode>
                <c:ptCount val="3"/>
                <c:pt idx="0">
                  <c:v>60</c:v>
                </c:pt>
                <c:pt idx="1">
                  <c:v>80</c:v>
                </c:pt>
                <c:pt idx="2">
                  <c:v>100</c:v>
                </c:pt>
              </c:numCache>
            </c:numRef>
          </c:xVal>
          <c:yVal>
            <c:numRef>
              <c:f>'10deg'!$E$88:$E$90</c:f>
              <c:numCache>
                <c:formatCode>General</c:formatCode>
                <c:ptCount val="3"/>
                <c:pt idx="0">
                  <c:v>340.35</c:v>
                </c:pt>
                <c:pt idx="1">
                  <c:v>321.64999999999998</c:v>
                </c:pt>
                <c:pt idx="2">
                  <c:v>346.15000000000032</c:v>
                </c:pt>
              </c:numCache>
            </c:numRef>
          </c:yVal>
        </c:ser>
        <c:axId val="177345280"/>
        <c:axId val="177347200"/>
      </c:scatterChart>
      <c:valAx>
        <c:axId val="177345280"/>
        <c:scaling>
          <c:orientation val="minMax"/>
        </c:scaling>
        <c:axPos val="b"/>
        <c:majorGridlines/>
        <c:title>
          <c:tx>
            <c:rich>
              <a:bodyPr/>
              <a:lstStyle/>
              <a:p>
                <a:pPr>
                  <a:defRPr/>
                </a:pPr>
                <a:r>
                  <a:rPr lang="en-US" altLang="ja-JP" dirty="0" smtClean="0"/>
                  <a:t>C </a:t>
                </a:r>
                <a:r>
                  <a:rPr lang="en-US" dirty="0" smtClean="0"/>
                  <a:t>energy </a:t>
                </a:r>
                <a:r>
                  <a:rPr lang="en-US" dirty="0"/>
                  <a:t>[</a:t>
                </a:r>
                <a:r>
                  <a:rPr lang="en-US" dirty="0" err="1"/>
                  <a:t>keV</a:t>
                </a:r>
                <a:r>
                  <a:rPr lang="en-US" dirty="0"/>
                  <a:t>]</a:t>
                </a:r>
                <a:endParaRPr lang="ja-JP" dirty="0"/>
              </a:p>
            </c:rich>
          </c:tx>
          <c:layout/>
        </c:title>
        <c:numFmt formatCode="General" sourceLinked="1"/>
        <c:tickLblPos val="nextTo"/>
        <c:crossAx val="177347200"/>
        <c:crosses val="autoZero"/>
        <c:crossBetween val="midCat"/>
      </c:valAx>
      <c:valAx>
        <c:axId val="177347200"/>
        <c:scaling>
          <c:orientation val="minMax"/>
          <c:max val="500"/>
          <c:min val="0"/>
        </c:scaling>
        <c:axPos val="l"/>
        <c:majorGridlines/>
        <c:title>
          <c:tx>
            <c:rich>
              <a:bodyPr rot="-5400000" vert="horz"/>
              <a:lstStyle/>
              <a:p>
                <a:pPr>
                  <a:defRPr/>
                </a:pPr>
                <a:r>
                  <a:rPr lang="en-US"/>
                  <a:t>angular distribution </a:t>
                </a:r>
                <a:r>
                  <a:rPr lang="ja-JP"/>
                  <a:t>１</a:t>
                </a:r>
                <a:r>
                  <a:rPr lang="en-US"/>
                  <a:t>σ [rad]</a:t>
                </a:r>
                <a:endParaRPr lang="ja-JP"/>
              </a:p>
            </c:rich>
          </c:tx>
          <c:layout/>
        </c:title>
        <c:numFmt formatCode="General" sourceLinked="1"/>
        <c:tickLblPos val="nextTo"/>
        <c:crossAx val="177345280"/>
        <c:crosses val="autoZero"/>
        <c:crossBetween val="midCat"/>
      </c:valAx>
    </c:plotArea>
    <c:legend>
      <c:legendPos val="r"/>
      <c:layout>
        <c:manualLayout>
          <c:xMode val="edge"/>
          <c:yMode val="edge"/>
          <c:x val="0.53624176694894266"/>
          <c:y val="0.51664562878662512"/>
          <c:w val="0.40742757391175366"/>
          <c:h val="0.28417664925674513"/>
        </c:manualLayout>
      </c:layout>
      <c:overlay val="1"/>
      <c:spPr>
        <a:solidFill>
          <a:sysClr val="window" lastClr="FFFFFF"/>
        </a:solidFill>
        <a:ln>
          <a:solidFill>
            <a:sysClr val="windowText" lastClr="000000"/>
          </a:solidFill>
        </a:ln>
      </c:spPr>
    </c:legend>
    <c:plotVisOnly val="1"/>
  </c:chart>
  <c:txPr>
    <a:bodyPr/>
    <a:lstStyle/>
    <a:p>
      <a:pPr>
        <a:defRPr sz="1200"/>
      </a:pPr>
      <a:endParaRPr lang="ja-JP"/>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2E026C3D-EAD5-4477-9621-90DBB959C71D}" type="datetimeFigureOut">
              <a:rPr kumimoji="1" lang="ja-JP" altLang="en-US" smtClean="0"/>
              <a:pPr/>
              <a:t>2015/5/16</a:t>
            </a:fld>
            <a:endParaRPr kumimoji="1" lang="ja-JP" altLang="en-US"/>
          </a:p>
        </p:txBody>
      </p:sp>
      <p:sp>
        <p:nvSpPr>
          <p:cNvPr id="4" name="スライド イメージ プレースホル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3C9875EB-30E9-4D44-9600-C67C4D71050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2FB4CD-A78D-49C1-8768-DE30160DBB68}" type="slidenum">
              <a:rPr kumimoji="1" lang="ja-JP" altLang="en-US" smtClean="0"/>
              <a:pPr/>
              <a:t>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EU</a:t>
            </a:r>
            <a:r>
              <a:rPr kumimoji="1" lang="ja-JP" altLang="en-US" dirty="0" smtClean="0"/>
              <a:t>の結果をどう入れる？？</a:t>
            </a:r>
          </a:p>
          <a:p>
            <a:endParaRPr kumimoji="1" lang="ja-JP" altLang="en-US" dirty="0"/>
          </a:p>
        </p:txBody>
      </p:sp>
      <p:sp>
        <p:nvSpPr>
          <p:cNvPr id="4" name="スライド番号プレースホルダ 3"/>
          <p:cNvSpPr>
            <a:spLocks noGrp="1"/>
          </p:cNvSpPr>
          <p:nvPr>
            <p:ph type="sldNum" sz="quarter" idx="10"/>
          </p:nvPr>
        </p:nvSpPr>
        <p:spPr/>
        <p:txBody>
          <a:bodyPr/>
          <a:lstStyle/>
          <a:p>
            <a:fld id="{8E2FB4CD-A78D-49C1-8768-DE30160DBB68}" type="slidenum">
              <a:rPr kumimoji="1" lang="ja-JP" altLang="en-US" smtClean="0"/>
              <a:pPr/>
              <a:t>24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685800" y="2130425"/>
            <a:ext cx="7772400" cy="1470025"/>
          </a:xfrm>
        </p:spPr>
        <p:txBody>
          <a:bodyPr/>
          <a:lstStyle>
            <a:lvl1pPr>
              <a:defRPr/>
            </a:lvl1pPr>
          </a:lstStyle>
          <a:p>
            <a:r>
              <a:rPr lang="ja-JP" altLang="en-US"/>
              <a:t>マスタ タイトルの書式設定</a:t>
            </a:r>
          </a:p>
        </p:txBody>
      </p:sp>
      <p:sp>
        <p:nvSpPr>
          <p:cNvPr id="150534" name="Rectangle 6"/>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4" name="Rectangle 5"/>
          <p:cNvSpPr>
            <a:spLocks noGrp="1" noChangeArrowheads="1"/>
          </p:cNvSpPr>
          <p:nvPr>
            <p:ph type="sldNum" sz="quarter" idx="10"/>
          </p:nvPr>
        </p:nvSpPr>
        <p:spPr>
          <a:xfrm>
            <a:off x="6553200" y="6245225"/>
            <a:ext cx="2133600" cy="476250"/>
          </a:xfrm>
        </p:spPr>
        <p:txBody>
          <a:bodyPr/>
          <a:lstStyle>
            <a:lvl1pPr>
              <a:defRPr sz="1000"/>
            </a:lvl1pPr>
          </a:lstStyle>
          <a:p>
            <a:pPr>
              <a:defRPr/>
            </a:pPr>
            <a:fld id="{1705505B-8106-4F2F-B919-319C9962A13C}" type="slidenum">
              <a:rPr lang="ja-JP" altLang="en-US">
                <a:solidFill>
                  <a:srgbClr val="FFFFFF"/>
                </a:solidFill>
              </a:rPr>
              <a:pPr>
                <a:defRPr/>
              </a:pPr>
              <a:t>&lt;#&gt;</a:t>
            </a:fld>
            <a:endParaRPr lang="en-US" altLang="ja-JP">
              <a:solidFill>
                <a:srgbClr val="FFFFFF"/>
              </a:solidFill>
            </a:endParaRPr>
          </a:p>
        </p:txBody>
      </p:sp>
    </p:spTree>
    <p:extLst>
      <p:ext uri="{BB962C8B-B14F-4D97-AF65-F5344CB8AC3E}">
        <p14:creationId xmlns="" xmlns:p14="http://schemas.microsoft.com/office/powerpoint/2010/main" val="87635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4"/>
          <p:cNvSpPr>
            <a:spLocks noGrp="1" noChangeArrowheads="1"/>
          </p:cNvSpPr>
          <p:nvPr>
            <p:ph type="ftr" sz="quarter" idx="10"/>
          </p:nvPr>
        </p:nvSpPr>
        <p:spPr>
          <a:xfrm>
            <a:off x="3124200" y="6464300"/>
            <a:ext cx="2895600" cy="277813"/>
          </a:xfrm>
        </p:spPr>
        <p:txBody>
          <a:bodyPr/>
          <a:lstStyle>
            <a:lvl1pPr>
              <a:defRPr sz="1400" dirty="0" smtClean="0"/>
            </a:lvl1pPr>
          </a:lstStyle>
          <a:p>
            <a:pPr>
              <a:defRPr/>
            </a:pPr>
            <a:r>
              <a:rPr lang="ja-JP" altLang="en-US">
                <a:solidFill>
                  <a:srgbClr val="FFFFFF"/>
                </a:solidFill>
              </a:rPr>
              <a:t>直接探索の将来計画</a:t>
            </a:r>
            <a:endParaRPr lang="en-US" altLang="ja-JP">
              <a:solidFill>
                <a:srgbClr val="FFFFFF"/>
              </a:solidFill>
            </a:endParaRPr>
          </a:p>
        </p:txBody>
      </p:sp>
      <p:sp>
        <p:nvSpPr>
          <p:cNvPr id="5" name="Rectangle 35"/>
          <p:cNvSpPr>
            <a:spLocks noGrp="1" noChangeArrowheads="1"/>
          </p:cNvSpPr>
          <p:nvPr>
            <p:ph type="sldNum" sz="quarter" idx="11"/>
          </p:nvPr>
        </p:nvSpPr>
        <p:spPr>
          <a:xfrm>
            <a:off x="6615113" y="6308725"/>
            <a:ext cx="2133600" cy="457200"/>
          </a:xfrm>
        </p:spPr>
        <p:txBody>
          <a:bodyPr/>
          <a:lstStyle>
            <a:lvl1pPr>
              <a:defRPr sz="1000" dirty="0" smtClean="0"/>
            </a:lvl1pPr>
          </a:lstStyle>
          <a:p>
            <a:pPr>
              <a:defRPr/>
            </a:pPr>
            <a:endParaRPr lang="en-US" altLang="ja-JP">
              <a:solidFill>
                <a:srgbClr val="FFFFFF"/>
              </a:solidFill>
            </a:endParaRPr>
          </a:p>
          <a:p>
            <a:pPr>
              <a:defRPr/>
            </a:pPr>
            <a:r>
              <a:rPr lang="ja-JP" altLang="en-US" sz="1400">
                <a:solidFill>
                  <a:srgbClr val="FFFFFF"/>
                </a:solidFill>
              </a:rPr>
              <a:t>身内賢太朗</a:t>
            </a:r>
            <a:endParaRPr lang="en-US" altLang="ja-JP" sz="1400">
              <a:solidFill>
                <a:srgbClr val="FFFFFF"/>
              </a:solidFill>
            </a:endParaRPr>
          </a:p>
          <a:p>
            <a:pPr>
              <a:defRPr/>
            </a:pPr>
            <a:fld id="{4A810261-BBFD-43DA-B448-4D8ADAE03F88}" type="slidenum">
              <a:rPr lang="ja-JP" altLang="en-US">
                <a:solidFill>
                  <a:srgbClr val="FFFFFF"/>
                </a:solidFill>
              </a:rPr>
              <a:pPr>
                <a:defRPr/>
              </a:pPr>
              <a:t>&lt;#&gt;</a:t>
            </a:fld>
            <a:endParaRPr lang="en-US" altLang="ja-JP">
              <a:solidFill>
                <a:srgbClr val="FFFFFF"/>
              </a:solidFill>
            </a:endParaRPr>
          </a:p>
        </p:txBody>
      </p:sp>
      <p:sp>
        <p:nvSpPr>
          <p:cNvPr id="6" name="Rectangle 42"/>
          <p:cNvSpPr>
            <a:spLocks noGrp="1" noChangeArrowheads="1"/>
          </p:cNvSpPr>
          <p:nvPr>
            <p:ph type="dt" sz="half" idx="12"/>
          </p:nvPr>
        </p:nvSpPr>
        <p:spPr/>
        <p:txBody>
          <a:bodyPr/>
          <a:lstStyle>
            <a:lvl1pPr>
              <a:defRPr dirty="0" smtClean="0"/>
            </a:lvl1pPr>
          </a:lstStyle>
          <a:p>
            <a:pPr>
              <a:defRPr/>
            </a:pPr>
            <a:r>
              <a:rPr lang="en-US" altLang="ja-JP">
                <a:solidFill>
                  <a:srgbClr val="FFFFFF"/>
                </a:solidFill>
              </a:rPr>
              <a:t>2013</a:t>
            </a:r>
            <a:r>
              <a:rPr lang="ja-JP" altLang="en-US">
                <a:solidFill>
                  <a:srgbClr val="FFFFFF"/>
                </a:solidFill>
              </a:rPr>
              <a:t>年 </a:t>
            </a:r>
            <a:r>
              <a:rPr lang="en-US" altLang="ja-JP">
                <a:solidFill>
                  <a:srgbClr val="FFFFFF"/>
                </a:solidFill>
              </a:rPr>
              <a:t>9</a:t>
            </a:r>
            <a:r>
              <a:rPr lang="ja-JP" altLang="en-US">
                <a:solidFill>
                  <a:srgbClr val="FFFFFF"/>
                </a:solidFill>
              </a:rPr>
              <a:t>月</a:t>
            </a:r>
            <a:r>
              <a:rPr lang="en-US" altLang="ja-JP">
                <a:solidFill>
                  <a:srgbClr val="FFFFFF"/>
                </a:solidFill>
              </a:rPr>
              <a:t>21</a:t>
            </a:r>
            <a:r>
              <a:rPr lang="ja-JP" altLang="en-US">
                <a:solidFill>
                  <a:srgbClr val="FFFFFF"/>
                </a:solidFill>
              </a:rPr>
              <a:t>日</a:t>
            </a:r>
          </a:p>
          <a:p>
            <a:pPr>
              <a:defRPr/>
            </a:pPr>
            <a:r>
              <a:rPr lang="ja-JP" altLang="en-US">
                <a:solidFill>
                  <a:srgbClr val="FFFFFF"/>
                </a:solidFill>
              </a:rPr>
              <a:t>日本物理学会　</a:t>
            </a:r>
          </a:p>
        </p:txBody>
      </p:sp>
    </p:spTree>
    <p:extLst>
      <p:ext uri="{BB962C8B-B14F-4D97-AF65-F5344CB8AC3E}">
        <p14:creationId xmlns="" xmlns:p14="http://schemas.microsoft.com/office/powerpoint/2010/main" val="299722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34"/>
          <p:cNvSpPr>
            <a:spLocks noGrp="1" noChangeArrowheads="1"/>
          </p:cNvSpPr>
          <p:nvPr>
            <p:ph type="ftr" sz="quarter" idx="10"/>
          </p:nvPr>
        </p:nvSpPr>
        <p:spPr/>
        <p:txBody>
          <a:bodyPr/>
          <a:lstStyle>
            <a:lvl1pPr>
              <a:defRPr/>
            </a:lvl1pPr>
          </a:lstStyle>
          <a:p>
            <a:pPr>
              <a:defRPr/>
            </a:pPr>
            <a:endParaRPr lang="en-US" altLang="ja-JP">
              <a:solidFill>
                <a:srgbClr val="FFFFFF"/>
              </a:solidFill>
            </a:endParaRPr>
          </a:p>
        </p:txBody>
      </p:sp>
      <p:sp>
        <p:nvSpPr>
          <p:cNvPr id="5" name="Rectangle 35"/>
          <p:cNvSpPr>
            <a:spLocks noGrp="1" noChangeArrowheads="1"/>
          </p:cNvSpPr>
          <p:nvPr>
            <p:ph type="sldNum" sz="quarter" idx="11"/>
          </p:nvPr>
        </p:nvSpPr>
        <p:spPr/>
        <p:txBody>
          <a:bodyPr/>
          <a:lstStyle>
            <a:lvl1pPr>
              <a:defRPr sz="1000"/>
            </a:lvl1pPr>
          </a:lstStyle>
          <a:p>
            <a:pPr>
              <a:defRPr/>
            </a:pPr>
            <a:fld id="{EBC66CAF-5A77-43B3-B14A-82373F3D7228}" type="slidenum">
              <a:rPr lang="ja-JP" altLang="en-US">
                <a:solidFill>
                  <a:srgbClr val="FFFFFF"/>
                </a:solidFill>
              </a:rPr>
              <a:pPr>
                <a:defRPr/>
              </a:pPr>
              <a:t>&lt;#&gt;</a:t>
            </a:fld>
            <a:endParaRPr lang="en-US" altLang="ja-JP">
              <a:solidFill>
                <a:srgbClr val="FFFFFF"/>
              </a:solidFill>
            </a:endParaRPr>
          </a:p>
        </p:txBody>
      </p:sp>
    </p:spTree>
    <p:extLst>
      <p:ext uri="{BB962C8B-B14F-4D97-AF65-F5344CB8AC3E}">
        <p14:creationId xmlns="" xmlns:p14="http://schemas.microsoft.com/office/powerpoint/2010/main" val="207148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4"/>
          <p:cNvSpPr>
            <a:spLocks noGrp="1" noChangeArrowheads="1"/>
          </p:cNvSpPr>
          <p:nvPr>
            <p:ph type="ftr" sz="quarter" idx="10"/>
          </p:nvPr>
        </p:nvSpPr>
        <p:spPr/>
        <p:txBody>
          <a:bodyPr/>
          <a:lstStyle>
            <a:lvl1pPr>
              <a:defRPr/>
            </a:lvl1pPr>
          </a:lstStyle>
          <a:p>
            <a:pPr>
              <a:defRPr/>
            </a:pPr>
            <a:endParaRPr lang="en-US" altLang="ja-JP">
              <a:solidFill>
                <a:srgbClr val="FFFFFF"/>
              </a:solidFill>
            </a:endParaRPr>
          </a:p>
        </p:txBody>
      </p:sp>
      <p:sp>
        <p:nvSpPr>
          <p:cNvPr id="3" name="Rectangle 35"/>
          <p:cNvSpPr>
            <a:spLocks noGrp="1" noChangeArrowheads="1"/>
          </p:cNvSpPr>
          <p:nvPr>
            <p:ph type="sldNum" sz="quarter" idx="11"/>
          </p:nvPr>
        </p:nvSpPr>
        <p:spPr/>
        <p:txBody>
          <a:bodyPr/>
          <a:lstStyle>
            <a:lvl1pPr>
              <a:defRPr sz="1000"/>
            </a:lvl1pPr>
          </a:lstStyle>
          <a:p>
            <a:pPr>
              <a:defRPr/>
            </a:pPr>
            <a:fld id="{75A179C6-EDF1-4B5B-961A-DF14F6BB63CA}" type="slidenum">
              <a:rPr lang="ja-JP" altLang="en-US">
                <a:solidFill>
                  <a:srgbClr val="FFFFFF"/>
                </a:solidFill>
              </a:rPr>
              <a:pPr>
                <a:defRPr/>
              </a:pPr>
              <a:t>&lt;#&gt;</a:t>
            </a:fld>
            <a:endParaRPr lang="en-US" altLang="ja-JP">
              <a:solidFill>
                <a:srgbClr val="FFFFFF"/>
              </a:solidFill>
            </a:endParaRPr>
          </a:p>
        </p:txBody>
      </p:sp>
      <p:sp>
        <p:nvSpPr>
          <p:cNvPr id="4" name="Rectangle 42"/>
          <p:cNvSpPr>
            <a:spLocks noGrp="1" noChangeArrowheads="1"/>
          </p:cNvSpPr>
          <p:nvPr>
            <p:ph type="dt" sz="half" idx="12"/>
          </p:nvPr>
        </p:nvSpPr>
        <p:spPr/>
        <p:txBody>
          <a:bodyPr/>
          <a:lstStyle>
            <a:lvl1pPr>
              <a:defRPr/>
            </a:lvl1pPr>
          </a:lstStyle>
          <a:p>
            <a:pPr>
              <a:defRPr/>
            </a:pPr>
            <a:r>
              <a:rPr lang="en-US" altLang="ja-JP">
                <a:solidFill>
                  <a:srgbClr val="FFFFFF"/>
                </a:solidFill>
              </a:rPr>
              <a:t>2005</a:t>
            </a:r>
            <a:r>
              <a:rPr lang="ja-JP" altLang="en-US">
                <a:solidFill>
                  <a:srgbClr val="FFFFFF"/>
                </a:solidFill>
              </a:rPr>
              <a:t>年 </a:t>
            </a:r>
            <a:r>
              <a:rPr lang="en-US" altLang="ja-JP">
                <a:solidFill>
                  <a:srgbClr val="FFFFFF"/>
                </a:solidFill>
              </a:rPr>
              <a:t>12</a:t>
            </a:r>
            <a:r>
              <a:rPr lang="ja-JP" altLang="en-US">
                <a:solidFill>
                  <a:srgbClr val="FFFFFF"/>
                </a:solidFill>
              </a:rPr>
              <a:t>月</a:t>
            </a:r>
            <a:r>
              <a:rPr lang="en-US" altLang="ja-JP">
                <a:solidFill>
                  <a:srgbClr val="FFFFFF"/>
                </a:solidFill>
              </a:rPr>
              <a:t>16</a:t>
            </a:r>
            <a:r>
              <a:rPr lang="ja-JP" altLang="en-US">
                <a:solidFill>
                  <a:srgbClr val="FFFFFF"/>
                </a:solidFill>
              </a:rPr>
              <a:t>日</a:t>
            </a:r>
          </a:p>
          <a:p>
            <a:pPr>
              <a:defRPr/>
            </a:pPr>
            <a:r>
              <a:rPr lang="ja-JP" altLang="en-US">
                <a:solidFill>
                  <a:srgbClr val="FFFFFF"/>
                </a:solidFill>
              </a:rPr>
              <a:t>宇宙線研究所共同利用研究会　身内賢太朗</a:t>
            </a:r>
          </a:p>
        </p:txBody>
      </p:sp>
    </p:spTree>
    <p:extLst>
      <p:ext uri="{BB962C8B-B14F-4D97-AF65-F5344CB8AC3E}">
        <p14:creationId xmlns="" xmlns:p14="http://schemas.microsoft.com/office/powerpoint/2010/main" val="4174425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2F95B79-6D9F-4557-9881-3AF6B9FD7C87}" type="datetimeFigureOut">
              <a:rPr kumimoji="1" lang="ja-JP" altLang="en-US">
                <a:solidFill>
                  <a:srgbClr val="FFFFFF"/>
                </a:solidFill>
              </a:rPr>
              <a:pPr/>
              <a:t>2015/5/16</a:t>
            </a:fld>
            <a:endParaRPr kumimoji="1" lang="ja-JP" altLang="en-US">
              <a:solidFill>
                <a:srgbClr val="FFFFFF"/>
              </a:solidFill>
            </a:endParaRPr>
          </a:p>
        </p:txBody>
      </p:sp>
      <p:sp>
        <p:nvSpPr>
          <p:cNvPr id="4" name="フッター プレースホルダ 3"/>
          <p:cNvSpPr>
            <a:spLocks noGrp="1"/>
          </p:cNvSpPr>
          <p:nvPr>
            <p:ph type="ftr" sz="quarter" idx="11"/>
          </p:nvPr>
        </p:nvSpPr>
        <p:spPr/>
        <p:txBody>
          <a:bodyPr/>
          <a:lstStyle/>
          <a:p>
            <a:endParaRPr kumimoji="1" lang="ja-JP" altLang="en-US">
              <a:solidFill>
                <a:srgbClr val="FFFFFF"/>
              </a:solidFill>
            </a:endParaRPr>
          </a:p>
        </p:txBody>
      </p:sp>
      <p:sp>
        <p:nvSpPr>
          <p:cNvPr id="5" name="スライド番号プレースホルダ 4"/>
          <p:cNvSpPr>
            <a:spLocks noGrp="1"/>
          </p:cNvSpPr>
          <p:nvPr>
            <p:ph type="sldNum" sz="quarter" idx="12"/>
          </p:nvPr>
        </p:nvSpPr>
        <p:spPr/>
        <p:txBody>
          <a:bodyPr/>
          <a:lstStyle/>
          <a:p>
            <a:fld id="{FEC2A2D0-66F1-499F-8FDC-00139344D282}" type="slidenum">
              <a:rPr kumimoji="1" lang="ja-JP" altLang="en-US">
                <a:solidFill>
                  <a:srgbClr val="FFFFFF"/>
                </a:solidFill>
              </a:rPr>
              <a:pPr/>
              <a:t>&lt;#&gt;</a:t>
            </a:fld>
            <a:endParaRPr kumimoji="1" lang="ja-JP" altLang="en-US">
              <a:solidFill>
                <a:srgbClr val="FFFFFF"/>
              </a:solidFill>
            </a:endParaRPr>
          </a:p>
        </p:txBody>
      </p:sp>
    </p:spTree>
    <p:extLst>
      <p:ext uri="{BB962C8B-B14F-4D97-AF65-F5344CB8AC3E}">
        <p14:creationId xmlns="" xmlns:p14="http://schemas.microsoft.com/office/powerpoint/2010/main" val="8297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685800" y="2130425"/>
            <a:ext cx="7772400" cy="1470025"/>
          </a:xfrm>
        </p:spPr>
        <p:txBody>
          <a:bodyPr/>
          <a:lstStyle>
            <a:lvl1pPr>
              <a:defRPr/>
            </a:lvl1pPr>
          </a:lstStyle>
          <a:p>
            <a:r>
              <a:rPr lang="ja-JP" altLang="en-US"/>
              <a:t>マスタ タイトルの書式設定</a:t>
            </a:r>
          </a:p>
        </p:txBody>
      </p:sp>
      <p:sp>
        <p:nvSpPr>
          <p:cNvPr id="150534" name="Rectangle 6"/>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4" name="Rectangle 5"/>
          <p:cNvSpPr>
            <a:spLocks noGrp="1" noChangeArrowheads="1"/>
          </p:cNvSpPr>
          <p:nvPr>
            <p:ph type="sldNum" sz="quarter" idx="10"/>
          </p:nvPr>
        </p:nvSpPr>
        <p:spPr>
          <a:xfrm>
            <a:off x="6553200" y="6245225"/>
            <a:ext cx="2133600" cy="476250"/>
          </a:xfrm>
        </p:spPr>
        <p:txBody>
          <a:bodyPr/>
          <a:lstStyle>
            <a:lvl1pPr>
              <a:defRPr sz="1000"/>
            </a:lvl1pPr>
          </a:lstStyle>
          <a:p>
            <a:pPr>
              <a:defRPr/>
            </a:pPr>
            <a:fld id="{1705505B-8106-4F2F-B919-319C9962A13C}" type="slidenum">
              <a:rPr lang="ja-JP" altLang="en-US">
                <a:solidFill>
                  <a:srgbClr val="FFFFFF"/>
                </a:solidFill>
              </a:rPr>
              <a:pPr>
                <a:defRPr/>
              </a:pPr>
              <a:t>&lt;#&gt;</a:t>
            </a:fld>
            <a:endParaRPr lang="en-US" altLang="ja-JP">
              <a:solidFill>
                <a:srgbClr val="FFFFFF"/>
              </a:solidFill>
            </a:endParaRPr>
          </a:p>
        </p:txBody>
      </p:sp>
    </p:spTree>
    <p:extLst>
      <p:ext uri="{BB962C8B-B14F-4D97-AF65-F5344CB8AC3E}">
        <p14:creationId xmlns="" xmlns:p14="http://schemas.microsoft.com/office/powerpoint/2010/main" val="3250783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4"/>
          <p:cNvSpPr>
            <a:spLocks noGrp="1" noChangeArrowheads="1"/>
          </p:cNvSpPr>
          <p:nvPr>
            <p:ph type="ftr" sz="quarter" idx="10"/>
          </p:nvPr>
        </p:nvSpPr>
        <p:spPr>
          <a:xfrm>
            <a:off x="3124200" y="6464300"/>
            <a:ext cx="2895600" cy="277813"/>
          </a:xfrm>
        </p:spPr>
        <p:txBody>
          <a:bodyPr/>
          <a:lstStyle>
            <a:lvl1pPr>
              <a:defRPr sz="1400" dirty="0" smtClean="0"/>
            </a:lvl1pPr>
          </a:lstStyle>
          <a:p>
            <a:pPr>
              <a:defRPr/>
            </a:pPr>
            <a:r>
              <a:rPr lang="ja-JP" altLang="en-US">
                <a:solidFill>
                  <a:srgbClr val="FFFFFF"/>
                </a:solidFill>
              </a:rPr>
              <a:t>直接探索の将来計画</a:t>
            </a:r>
            <a:endParaRPr lang="en-US" altLang="ja-JP">
              <a:solidFill>
                <a:srgbClr val="FFFFFF"/>
              </a:solidFill>
            </a:endParaRPr>
          </a:p>
        </p:txBody>
      </p:sp>
      <p:sp>
        <p:nvSpPr>
          <p:cNvPr id="5" name="Rectangle 35"/>
          <p:cNvSpPr>
            <a:spLocks noGrp="1" noChangeArrowheads="1"/>
          </p:cNvSpPr>
          <p:nvPr>
            <p:ph type="sldNum" sz="quarter" idx="11"/>
          </p:nvPr>
        </p:nvSpPr>
        <p:spPr>
          <a:xfrm>
            <a:off x="6615113" y="6308725"/>
            <a:ext cx="2133600" cy="457200"/>
          </a:xfrm>
        </p:spPr>
        <p:txBody>
          <a:bodyPr/>
          <a:lstStyle>
            <a:lvl1pPr>
              <a:defRPr sz="1000" dirty="0" smtClean="0"/>
            </a:lvl1pPr>
          </a:lstStyle>
          <a:p>
            <a:pPr>
              <a:defRPr/>
            </a:pPr>
            <a:endParaRPr lang="en-US" altLang="ja-JP">
              <a:solidFill>
                <a:srgbClr val="FFFFFF"/>
              </a:solidFill>
            </a:endParaRPr>
          </a:p>
          <a:p>
            <a:pPr>
              <a:defRPr/>
            </a:pPr>
            <a:r>
              <a:rPr lang="ja-JP" altLang="en-US" sz="1400">
                <a:solidFill>
                  <a:srgbClr val="FFFFFF"/>
                </a:solidFill>
              </a:rPr>
              <a:t>身内賢太朗</a:t>
            </a:r>
            <a:endParaRPr lang="en-US" altLang="ja-JP" sz="1400">
              <a:solidFill>
                <a:srgbClr val="FFFFFF"/>
              </a:solidFill>
            </a:endParaRPr>
          </a:p>
          <a:p>
            <a:pPr>
              <a:defRPr/>
            </a:pPr>
            <a:fld id="{4A810261-BBFD-43DA-B448-4D8ADAE03F88}" type="slidenum">
              <a:rPr lang="ja-JP" altLang="en-US">
                <a:solidFill>
                  <a:srgbClr val="FFFFFF"/>
                </a:solidFill>
              </a:rPr>
              <a:pPr>
                <a:defRPr/>
              </a:pPr>
              <a:t>&lt;#&gt;</a:t>
            </a:fld>
            <a:endParaRPr lang="en-US" altLang="ja-JP">
              <a:solidFill>
                <a:srgbClr val="FFFFFF"/>
              </a:solidFill>
            </a:endParaRPr>
          </a:p>
        </p:txBody>
      </p:sp>
      <p:sp>
        <p:nvSpPr>
          <p:cNvPr id="6" name="Rectangle 42"/>
          <p:cNvSpPr>
            <a:spLocks noGrp="1" noChangeArrowheads="1"/>
          </p:cNvSpPr>
          <p:nvPr>
            <p:ph type="dt" sz="half" idx="12"/>
          </p:nvPr>
        </p:nvSpPr>
        <p:spPr/>
        <p:txBody>
          <a:bodyPr/>
          <a:lstStyle>
            <a:lvl1pPr>
              <a:defRPr dirty="0" smtClean="0"/>
            </a:lvl1pPr>
          </a:lstStyle>
          <a:p>
            <a:pPr>
              <a:defRPr/>
            </a:pPr>
            <a:r>
              <a:rPr lang="en-US" altLang="ja-JP">
                <a:solidFill>
                  <a:srgbClr val="FFFFFF"/>
                </a:solidFill>
              </a:rPr>
              <a:t>2013</a:t>
            </a:r>
            <a:r>
              <a:rPr lang="ja-JP" altLang="en-US">
                <a:solidFill>
                  <a:srgbClr val="FFFFFF"/>
                </a:solidFill>
              </a:rPr>
              <a:t>年 </a:t>
            </a:r>
            <a:r>
              <a:rPr lang="en-US" altLang="ja-JP">
                <a:solidFill>
                  <a:srgbClr val="FFFFFF"/>
                </a:solidFill>
              </a:rPr>
              <a:t>9</a:t>
            </a:r>
            <a:r>
              <a:rPr lang="ja-JP" altLang="en-US">
                <a:solidFill>
                  <a:srgbClr val="FFFFFF"/>
                </a:solidFill>
              </a:rPr>
              <a:t>月</a:t>
            </a:r>
            <a:r>
              <a:rPr lang="en-US" altLang="ja-JP">
                <a:solidFill>
                  <a:srgbClr val="FFFFFF"/>
                </a:solidFill>
              </a:rPr>
              <a:t>21</a:t>
            </a:r>
            <a:r>
              <a:rPr lang="ja-JP" altLang="en-US">
                <a:solidFill>
                  <a:srgbClr val="FFFFFF"/>
                </a:solidFill>
              </a:rPr>
              <a:t>日</a:t>
            </a:r>
          </a:p>
          <a:p>
            <a:pPr>
              <a:defRPr/>
            </a:pPr>
            <a:r>
              <a:rPr lang="ja-JP" altLang="en-US">
                <a:solidFill>
                  <a:srgbClr val="FFFFFF"/>
                </a:solidFill>
              </a:rPr>
              <a:t>日本物理学会　</a:t>
            </a:r>
          </a:p>
        </p:txBody>
      </p:sp>
    </p:spTree>
    <p:extLst>
      <p:ext uri="{BB962C8B-B14F-4D97-AF65-F5344CB8AC3E}">
        <p14:creationId xmlns="" xmlns:p14="http://schemas.microsoft.com/office/powerpoint/2010/main" val="75428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34"/>
          <p:cNvSpPr>
            <a:spLocks noGrp="1" noChangeArrowheads="1"/>
          </p:cNvSpPr>
          <p:nvPr>
            <p:ph type="ftr" sz="quarter" idx="10"/>
          </p:nvPr>
        </p:nvSpPr>
        <p:spPr/>
        <p:txBody>
          <a:bodyPr/>
          <a:lstStyle>
            <a:lvl1pPr>
              <a:defRPr/>
            </a:lvl1pPr>
          </a:lstStyle>
          <a:p>
            <a:pPr>
              <a:defRPr/>
            </a:pPr>
            <a:endParaRPr lang="en-US" altLang="ja-JP">
              <a:solidFill>
                <a:srgbClr val="FFFFFF"/>
              </a:solidFill>
            </a:endParaRPr>
          </a:p>
        </p:txBody>
      </p:sp>
      <p:sp>
        <p:nvSpPr>
          <p:cNvPr id="5" name="Rectangle 35"/>
          <p:cNvSpPr>
            <a:spLocks noGrp="1" noChangeArrowheads="1"/>
          </p:cNvSpPr>
          <p:nvPr>
            <p:ph type="sldNum" sz="quarter" idx="11"/>
          </p:nvPr>
        </p:nvSpPr>
        <p:spPr/>
        <p:txBody>
          <a:bodyPr/>
          <a:lstStyle>
            <a:lvl1pPr>
              <a:defRPr sz="1000"/>
            </a:lvl1pPr>
          </a:lstStyle>
          <a:p>
            <a:pPr>
              <a:defRPr/>
            </a:pPr>
            <a:fld id="{EBC66CAF-5A77-43B3-B14A-82373F3D7228}" type="slidenum">
              <a:rPr lang="ja-JP" altLang="en-US">
                <a:solidFill>
                  <a:srgbClr val="FFFFFF"/>
                </a:solidFill>
              </a:rPr>
              <a:pPr>
                <a:defRPr/>
              </a:pPr>
              <a:t>&lt;#&gt;</a:t>
            </a:fld>
            <a:endParaRPr lang="en-US" altLang="ja-JP">
              <a:solidFill>
                <a:srgbClr val="FFFFFF"/>
              </a:solidFill>
            </a:endParaRPr>
          </a:p>
        </p:txBody>
      </p:sp>
    </p:spTree>
    <p:extLst>
      <p:ext uri="{BB962C8B-B14F-4D97-AF65-F5344CB8AC3E}">
        <p14:creationId xmlns="" xmlns:p14="http://schemas.microsoft.com/office/powerpoint/2010/main" val="111314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4"/>
          <p:cNvSpPr>
            <a:spLocks noGrp="1" noChangeArrowheads="1"/>
          </p:cNvSpPr>
          <p:nvPr>
            <p:ph type="ftr" sz="quarter" idx="10"/>
          </p:nvPr>
        </p:nvSpPr>
        <p:spPr/>
        <p:txBody>
          <a:bodyPr/>
          <a:lstStyle>
            <a:lvl1pPr>
              <a:defRPr/>
            </a:lvl1pPr>
          </a:lstStyle>
          <a:p>
            <a:pPr>
              <a:defRPr/>
            </a:pPr>
            <a:endParaRPr lang="en-US" altLang="ja-JP">
              <a:solidFill>
                <a:srgbClr val="FFFFFF"/>
              </a:solidFill>
            </a:endParaRPr>
          </a:p>
        </p:txBody>
      </p:sp>
      <p:sp>
        <p:nvSpPr>
          <p:cNvPr id="3" name="Rectangle 35"/>
          <p:cNvSpPr>
            <a:spLocks noGrp="1" noChangeArrowheads="1"/>
          </p:cNvSpPr>
          <p:nvPr>
            <p:ph type="sldNum" sz="quarter" idx="11"/>
          </p:nvPr>
        </p:nvSpPr>
        <p:spPr/>
        <p:txBody>
          <a:bodyPr/>
          <a:lstStyle>
            <a:lvl1pPr>
              <a:defRPr sz="1000"/>
            </a:lvl1pPr>
          </a:lstStyle>
          <a:p>
            <a:pPr>
              <a:defRPr/>
            </a:pPr>
            <a:fld id="{75A179C6-EDF1-4B5B-961A-DF14F6BB63CA}" type="slidenum">
              <a:rPr lang="ja-JP" altLang="en-US">
                <a:solidFill>
                  <a:srgbClr val="FFFFFF"/>
                </a:solidFill>
              </a:rPr>
              <a:pPr>
                <a:defRPr/>
              </a:pPr>
              <a:t>&lt;#&gt;</a:t>
            </a:fld>
            <a:endParaRPr lang="en-US" altLang="ja-JP">
              <a:solidFill>
                <a:srgbClr val="FFFFFF"/>
              </a:solidFill>
            </a:endParaRPr>
          </a:p>
        </p:txBody>
      </p:sp>
      <p:sp>
        <p:nvSpPr>
          <p:cNvPr id="4" name="Rectangle 42"/>
          <p:cNvSpPr>
            <a:spLocks noGrp="1" noChangeArrowheads="1"/>
          </p:cNvSpPr>
          <p:nvPr>
            <p:ph type="dt" sz="half" idx="12"/>
          </p:nvPr>
        </p:nvSpPr>
        <p:spPr/>
        <p:txBody>
          <a:bodyPr/>
          <a:lstStyle>
            <a:lvl1pPr>
              <a:defRPr/>
            </a:lvl1pPr>
          </a:lstStyle>
          <a:p>
            <a:pPr>
              <a:defRPr/>
            </a:pPr>
            <a:r>
              <a:rPr lang="en-US" altLang="ja-JP">
                <a:solidFill>
                  <a:srgbClr val="FFFFFF"/>
                </a:solidFill>
              </a:rPr>
              <a:t>2005</a:t>
            </a:r>
            <a:r>
              <a:rPr lang="ja-JP" altLang="en-US">
                <a:solidFill>
                  <a:srgbClr val="FFFFFF"/>
                </a:solidFill>
              </a:rPr>
              <a:t>年 </a:t>
            </a:r>
            <a:r>
              <a:rPr lang="en-US" altLang="ja-JP">
                <a:solidFill>
                  <a:srgbClr val="FFFFFF"/>
                </a:solidFill>
              </a:rPr>
              <a:t>12</a:t>
            </a:r>
            <a:r>
              <a:rPr lang="ja-JP" altLang="en-US">
                <a:solidFill>
                  <a:srgbClr val="FFFFFF"/>
                </a:solidFill>
              </a:rPr>
              <a:t>月</a:t>
            </a:r>
            <a:r>
              <a:rPr lang="en-US" altLang="ja-JP">
                <a:solidFill>
                  <a:srgbClr val="FFFFFF"/>
                </a:solidFill>
              </a:rPr>
              <a:t>16</a:t>
            </a:r>
            <a:r>
              <a:rPr lang="ja-JP" altLang="en-US">
                <a:solidFill>
                  <a:srgbClr val="FFFFFF"/>
                </a:solidFill>
              </a:rPr>
              <a:t>日</a:t>
            </a:r>
          </a:p>
          <a:p>
            <a:pPr>
              <a:defRPr/>
            </a:pPr>
            <a:r>
              <a:rPr lang="ja-JP" altLang="en-US">
                <a:solidFill>
                  <a:srgbClr val="FFFFFF"/>
                </a:solidFill>
              </a:rPr>
              <a:t>宇宙線研究所共同利用研究会　身内賢太朗</a:t>
            </a:r>
          </a:p>
        </p:txBody>
      </p:sp>
    </p:spTree>
    <p:extLst>
      <p:ext uri="{BB962C8B-B14F-4D97-AF65-F5344CB8AC3E}">
        <p14:creationId xmlns="" xmlns:p14="http://schemas.microsoft.com/office/powerpoint/2010/main" val="155377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0442AB6-93C1-44A7-9377-D39F1643F047}" type="datetimeFigureOut">
              <a:rPr kumimoji="1" lang="ja-JP" altLang="en-US" smtClean="0"/>
              <a:pPr/>
              <a:t>2015/5/16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A0C4A3-EA05-4748-B5EB-D148036B4F0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42AB6-93C1-44A7-9377-D39F1643F047}" type="datetimeFigureOut">
              <a:rPr kumimoji="1" lang="ja-JP" altLang="en-US" smtClean="0"/>
              <a:pPr/>
              <a:t>2015/5/16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0C4A3-EA05-4748-B5EB-D148036B4F0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lum/>
          </a:blip>
          <a:srcRect/>
          <a:stretch>
            <a:fillRect l="-8000" r="-8000"/>
          </a:stretch>
        </a:blipFill>
        <a:effectLst/>
      </p:bgPr>
    </p:bg>
    <p:spTree>
      <p:nvGrpSpPr>
        <p:cNvPr id="1" name=""/>
        <p:cNvGrpSpPr/>
        <p:nvPr/>
      </p:nvGrpSpPr>
      <p:grpSpPr>
        <a:xfrm>
          <a:off x="0" y="0"/>
          <a:ext cx="0" cy="0"/>
          <a:chOff x="0" y="0"/>
          <a:chExt cx="0" cy="0"/>
        </a:xfrm>
      </p:grpSpPr>
      <p:sp>
        <p:nvSpPr>
          <p:cNvPr id="1026" name="Rectangle 32"/>
          <p:cNvSpPr>
            <a:spLocks noGrp="1" noChangeArrowheads="1"/>
          </p:cNvSpPr>
          <p:nvPr>
            <p:ph type="title"/>
          </p:nvPr>
        </p:nvSpPr>
        <p:spPr bwMode="auto">
          <a:xfrm>
            <a:off x="-488950" y="-100013"/>
            <a:ext cx="8229600" cy="1139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ja-JP" altLang="en-US" smtClean="0"/>
              <a:t>マスタ タイトルの書式設定</a:t>
            </a:r>
          </a:p>
        </p:txBody>
      </p:sp>
      <p:sp>
        <p:nvSpPr>
          <p:cNvPr id="85026" name="Rectangle 34"/>
          <p:cNvSpPr>
            <a:spLocks noGrp="1" noChangeArrowheads="1"/>
          </p:cNvSpPr>
          <p:nvPr>
            <p:ph type="ftr" sz="quarter" idx="3"/>
          </p:nvPr>
        </p:nvSpPr>
        <p:spPr bwMode="auto">
          <a:xfrm>
            <a:off x="3124200" y="6427788"/>
            <a:ext cx="2895600"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smtClean="0">
                <a:effectLst>
                  <a:outerShdw blurRad="38100" dist="38100" dir="2700000" algn="tl">
                    <a:srgbClr val="B2B2B2"/>
                  </a:outerShdw>
                </a:effectLst>
                <a:latin typeface="Arial" charset="0"/>
                <a:ea typeface="ＭＳ Ｐゴシック" pitchFamily="50" charset="-128"/>
              </a:defRPr>
            </a:lvl1pPr>
          </a:lstStyle>
          <a:p>
            <a:pPr fontAlgn="base">
              <a:spcBef>
                <a:spcPct val="0"/>
              </a:spcBef>
              <a:spcAft>
                <a:spcPct val="0"/>
              </a:spcAft>
              <a:defRPr/>
            </a:pPr>
            <a:r>
              <a:rPr kumimoji="0" lang="ja-JP" altLang="en-US">
                <a:solidFill>
                  <a:srgbClr val="FFFFFF"/>
                </a:solidFill>
              </a:rPr>
              <a:t>暗黒物質探索の将来計画</a:t>
            </a:r>
            <a:endParaRPr kumimoji="0" lang="en-US" altLang="ja-JP">
              <a:solidFill>
                <a:srgbClr val="FFFFFF"/>
              </a:solidFill>
            </a:endParaRPr>
          </a:p>
        </p:txBody>
      </p:sp>
      <p:sp>
        <p:nvSpPr>
          <p:cNvPr id="85027" name="Rectangle 35"/>
          <p:cNvSpPr>
            <a:spLocks noGrp="1" noChangeArrowheads="1"/>
          </p:cNvSpPr>
          <p:nvPr>
            <p:ph type="sldNum" sz="quarter" idx="4"/>
          </p:nvPr>
        </p:nvSpPr>
        <p:spPr bwMode="auto">
          <a:xfrm>
            <a:off x="6553200" y="642778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dirty="0" smtClean="0">
                <a:effectLst>
                  <a:outerShdw blurRad="38100" dist="38100" dir="2700000" algn="tl">
                    <a:srgbClr val="B2B2B2"/>
                  </a:outerShdw>
                </a:effectLst>
                <a:latin typeface="Arial" charset="0"/>
                <a:ea typeface="ＭＳ Ｐゴシック" pitchFamily="50" charset="-128"/>
              </a:defRPr>
            </a:lvl1pPr>
          </a:lstStyle>
          <a:p>
            <a:pPr fontAlgn="base">
              <a:spcBef>
                <a:spcPct val="0"/>
              </a:spcBef>
              <a:spcAft>
                <a:spcPct val="0"/>
              </a:spcAft>
              <a:defRPr/>
            </a:pPr>
            <a:r>
              <a:rPr kumimoji="0" lang="ja-JP" altLang="en-US">
                <a:solidFill>
                  <a:srgbClr val="FFFFFF"/>
                </a:solidFill>
              </a:rPr>
              <a:t>身内賢太朗</a:t>
            </a:r>
            <a:fld id="{2955FAA9-719D-4369-A501-299166E8282C}" type="slidenum">
              <a:rPr kumimoji="0" lang="ja-JP" altLang="en-US" sz="1000">
                <a:solidFill>
                  <a:srgbClr val="FFFFFF"/>
                </a:solidFill>
              </a:rPr>
              <a:pPr fontAlgn="base">
                <a:spcBef>
                  <a:spcPct val="0"/>
                </a:spcBef>
                <a:spcAft>
                  <a:spcPct val="0"/>
                </a:spcAft>
                <a:defRPr/>
              </a:pPr>
              <a:t>&lt;#&gt;</a:t>
            </a:fld>
            <a:endParaRPr kumimoji="0" lang="en-US" altLang="ja-JP" sz="1000">
              <a:solidFill>
                <a:srgbClr val="FFFFFF"/>
              </a:solidFill>
            </a:endParaRPr>
          </a:p>
        </p:txBody>
      </p:sp>
      <p:sp>
        <p:nvSpPr>
          <p:cNvPr id="1029" name="Rectangle 36"/>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5034" name="Rectangle 42"/>
          <p:cNvSpPr>
            <a:spLocks noGrp="1" noChangeArrowheads="1"/>
          </p:cNvSpPr>
          <p:nvPr>
            <p:ph type="dt" sz="half" idx="2"/>
          </p:nvPr>
        </p:nvSpPr>
        <p:spPr bwMode="auto">
          <a:xfrm>
            <a:off x="457200" y="6245225"/>
            <a:ext cx="24590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dirty="0" smtClean="0">
                <a:latin typeface="Arial" charset="0"/>
                <a:ea typeface="ＭＳ Ｐゴシック" pitchFamily="50" charset="-128"/>
              </a:defRPr>
            </a:lvl1pPr>
          </a:lstStyle>
          <a:p>
            <a:pPr fontAlgn="base">
              <a:spcBef>
                <a:spcPct val="0"/>
              </a:spcBef>
              <a:spcAft>
                <a:spcPct val="0"/>
              </a:spcAft>
              <a:defRPr/>
            </a:pPr>
            <a:r>
              <a:rPr kumimoji="0" lang="en-US" altLang="ja-JP">
                <a:solidFill>
                  <a:srgbClr val="FFFFFF"/>
                </a:solidFill>
              </a:rPr>
              <a:t>2013</a:t>
            </a:r>
            <a:r>
              <a:rPr kumimoji="0" lang="ja-JP" altLang="en-US">
                <a:solidFill>
                  <a:srgbClr val="FFFFFF"/>
                </a:solidFill>
              </a:rPr>
              <a:t>年 </a:t>
            </a:r>
            <a:r>
              <a:rPr kumimoji="0" lang="en-US" altLang="ja-JP">
                <a:solidFill>
                  <a:srgbClr val="FFFFFF"/>
                </a:solidFill>
              </a:rPr>
              <a:t>9</a:t>
            </a:r>
            <a:r>
              <a:rPr kumimoji="0" lang="ja-JP" altLang="en-US">
                <a:solidFill>
                  <a:srgbClr val="FFFFFF"/>
                </a:solidFill>
              </a:rPr>
              <a:t>月</a:t>
            </a:r>
            <a:r>
              <a:rPr kumimoji="0" lang="en-US" altLang="ja-JP">
                <a:solidFill>
                  <a:srgbClr val="FFFFFF"/>
                </a:solidFill>
              </a:rPr>
              <a:t>20</a:t>
            </a:r>
            <a:r>
              <a:rPr kumimoji="0" lang="ja-JP" altLang="en-US">
                <a:solidFill>
                  <a:srgbClr val="FFFFFF"/>
                </a:solidFill>
              </a:rPr>
              <a:t>日</a:t>
            </a:r>
          </a:p>
          <a:p>
            <a:pPr fontAlgn="base">
              <a:spcBef>
                <a:spcPct val="0"/>
              </a:spcBef>
              <a:spcAft>
                <a:spcPct val="0"/>
              </a:spcAft>
              <a:defRPr/>
            </a:pPr>
            <a:r>
              <a:rPr kumimoji="0" lang="ja-JP" altLang="en-US">
                <a:solidFill>
                  <a:srgbClr val="FFFFFF"/>
                </a:solidFill>
              </a:rPr>
              <a:t>日本物理学会</a:t>
            </a:r>
          </a:p>
        </p:txBody>
      </p:sp>
    </p:spTree>
    <p:extLst>
      <p:ext uri="{BB962C8B-B14F-4D97-AF65-F5344CB8AC3E}">
        <p14:creationId xmlns="" xmlns:p14="http://schemas.microsoft.com/office/powerpoint/2010/main" val="293253888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sldNum="0" hdr="0" ftr="0"/>
  <p:txStyles>
    <p:titleStyle>
      <a:lvl1pPr algn="l" rtl="0" eaLnBrk="0" fontAlgn="base" hangingPunct="0">
        <a:spcBef>
          <a:spcPct val="0"/>
        </a:spcBef>
        <a:spcAft>
          <a:spcPct val="0"/>
        </a:spcAft>
        <a:defRPr sz="4400" b="1">
          <a:solidFill>
            <a:schemeClr val="accent1"/>
          </a:solidFill>
          <a:latin typeface="+mj-lt"/>
          <a:ea typeface="+mj-ea"/>
          <a:cs typeface="+mj-cs"/>
        </a:defRPr>
      </a:lvl1pPr>
      <a:lvl2pPr algn="l" rtl="0" eaLnBrk="0" fontAlgn="base" hangingPunct="0">
        <a:spcBef>
          <a:spcPct val="0"/>
        </a:spcBef>
        <a:spcAft>
          <a:spcPct val="0"/>
        </a:spcAft>
        <a:defRPr sz="4400" b="1">
          <a:solidFill>
            <a:schemeClr val="accent1"/>
          </a:solidFill>
          <a:latin typeface="Arial" charset="0"/>
          <a:ea typeface="HG丸ｺﾞｼｯｸM-PRO" pitchFamily="50" charset="-128"/>
          <a:cs typeface="Arial" charset="0"/>
        </a:defRPr>
      </a:lvl2pPr>
      <a:lvl3pPr algn="l" rtl="0" eaLnBrk="0" fontAlgn="base" hangingPunct="0">
        <a:spcBef>
          <a:spcPct val="0"/>
        </a:spcBef>
        <a:spcAft>
          <a:spcPct val="0"/>
        </a:spcAft>
        <a:defRPr sz="4400" b="1">
          <a:solidFill>
            <a:schemeClr val="accent1"/>
          </a:solidFill>
          <a:latin typeface="Arial" charset="0"/>
          <a:ea typeface="HG丸ｺﾞｼｯｸM-PRO" pitchFamily="50" charset="-128"/>
          <a:cs typeface="Arial" charset="0"/>
        </a:defRPr>
      </a:lvl3pPr>
      <a:lvl4pPr algn="l" rtl="0" eaLnBrk="0" fontAlgn="base" hangingPunct="0">
        <a:spcBef>
          <a:spcPct val="0"/>
        </a:spcBef>
        <a:spcAft>
          <a:spcPct val="0"/>
        </a:spcAft>
        <a:defRPr sz="4400" b="1">
          <a:solidFill>
            <a:schemeClr val="accent1"/>
          </a:solidFill>
          <a:latin typeface="Arial" charset="0"/>
          <a:ea typeface="HG丸ｺﾞｼｯｸM-PRO" pitchFamily="50" charset="-128"/>
          <a:cs typeface="Arial" charset="0"/>
        </a:defRPr>
      </a:lvl4pPr>
      <a:lvl5pPr algn="l" rtl="0" eaLnBrk="0" fontAlgn="base" hangingPunct="0">
        <a:spcBef>
          <a:spcPct val="0"/>
        </a:spcBef>
        <a:spcAft>
          <a:spcPct val="0"/>
        </a:spcAft>
        <a:defRPr sz="4400" b="1">
          <a:solidFill>
            <a:schemeClr val="accent1"/>
          </a:solidFill>
          <a:latin typeface="Arial" charset="0"/>
          <a:ea typeface="HG丸ｺﾞｼｯｸM-PRO" pitchFamily="50" charset="-128"/>
          <a:cs typeface="Arial" charset="0"/>
        </a:defRPr>
      </a:lvl5pPr>
      <a:lvl6pPr marL="457200" algn="l" rtl="0" fontAlgn="base">
        <a:spcBef>
          <a:spcPct val="0"/>
        </a:spcBef>
        <a:spcAft>
          <a:spcPct val="0"/>
        </a:spcAft>
        <a:defRPr sz="4400" b="1">
          <a:solidFill>
            <a:schemeClr val="accent1"/>
          </a:solidFill>
          <a:latin typeface="Arial" charset="0"/>
          <a:ea typeface="HG丸ｺﾞｼｯｸM-PRO" pitchFamily="50" charset="-128"/>
          <a:cs typeface="Arial" charset="0"/>
        </a:defRPr>
      </a:lvl6pPr>
      <a:lvl7pPr marL="914400" algn="l" rtl="0" fontAlgn="base">
        <a:spcBef>
          <a:spcPct val="0"/>
        </a:spcBef>
        <a:spcAft>
          <a:spcPct val="0"/>
        </a:spcAft>
        <a:defRPr sz="4400" b="1">
          <a:solidFill>
            <a:schemeClr val="accent1"/>
          </a:solidFill>
          <a:latin typeface="Arial" charset="0"/>
          <a:ea typeface="HG丸ｺﾞｼｯｸM-PRO" pitchFamily="50" charset="-128"/>
          <a:cs typeface="Arial" charset="0"/>
        </a:defRPr>
      </a:lvl7pPr>
      <a:lvl8pPr marL="1371600" algn="l" rtl="0" fontAlgn="base">
        <a:spcBef>
          <a:spcPct val="0"/>
        </a:spcBef>
        <a:spcAft>
          <a:spcPct val="0"/>
        </a:spcAft>
        <a:defRPr sz="4400" b="1">
          <a:solidFill>
            <a:schemeClr val="accent1"/>
          </a:solidFill>
          <a:latin typeface="Arial" charset="0"/>
          <a:ea typeface="HG丸ｺﾞｼｯｸM-PRO" pitchFamily="50" charset="-128"/>
          <a:cs typeface="Arial" charset="0"/>
        </a:defRPr>
      </a:lvl8pPr>
      <a:lvl9pPr marL="1828800" algn="l" rtl="0" fontAlgn="base">
        <a:spcBef>
          <a:spcPct val="0"/>
        </a:spcBef>
        <a:spcAft>
          <a:spcPct val="0"/>
        </a:spcAft>
        <a:defRPr sz="4400" b="1">
          <a:solidFill>
            <a:schemeClr val="accent1"/>
          </a:solidFill>
          <a:latin typeface="Arial" charset="0"/>
          <a:ea typeface="HG丸ｺﾞｼｯｸM-PRO" pitchFamily="50" charset="-128"/>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Blip>
          <a:blip r:embed="rId8"/>
        </a:buBlip>
        <a:defRPr sz="32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Blip>
          <a:blip r:embed="rId9"/>
        </a:buBlip>
        <a:defRPr sz="2800" b="1">
          <a:solidFill>
            <a:schemeClr val="hlink"/>
          </a:solidFill>
          <a:latin typeface="+mn-lt"/>
          <a:ea typeface="+mn-ea"/>
          <a:cs typeface="+mn-cs"/>
        </a:defRPr>
      </a:lvl2pPr>
      <a:lvl3pPr marL="1143000" indent="-228600" algn="l" rtl="0" eaLnBrk="0" fontAlgn="base" hangingPunct="0">
        <a:spcBef>
          <a:spcPct val="20000"/>
        </a:spcBef>
        <a:spcAft>
          <a:spcPct val="0"/>
        </a:spcAft>
        <a:buClr>
          <a:srgbClr val="000000"/>
        </a:buClr>
        <a:buSzPct val="75000"/>
        <a:buChar char="•"/>
        <a:defRPr sz="2400" b="1">
          <a:solidFill>
            <a:schemeClr val="folHlink"/>
          </a:solidFill>
          <a:latin typeface="+mn-lt"/>
          <a:ea typeface="+mn-ea"/>
          <a:cs typeface="+mn-cs"/>
        </a:defRPr>
      </a:lvl3pPr>
      <a:lvl4pPr marL="1600200" indent="-228600" algn="l" rtl="0" eaLnBrk="0" fontAlgn="base" hangingPunct="0">
        <a:spcBef>
          <a:spcPct val="20000"/>
        </a:spcBef>
        <a:spcAft>
          <a:spcPct val="0"/>
        </a:spcAft>
        <a:buClr>
          <a:srgbClr val="000000"/>
        </a:buClr>
        <a:buSzPct val="75000"/>
        <a:buChar char="•"/>
        <a:defRPr sz="2000" b="1">
          <a:solidFill>
            <a:schemeClr val="folHlink"/>
          </a:solidFill>
          <a:latin typeface="+mn-lt"/>
          <a:ea typeface="+mn-ea"/>
          <a:cs typeface="+mn-cs"/>
        </a:defRPr>
      </a:lvl4pPr>
      <a:lvl5pPr marL="2057400" indent="-228600" algn="l" rtl="0" eaLnBrk="0" fontAlgn="base" hangingPunct="0">
        <a:spcBef>
          <a:spcPct val="20000"/>
        </a:spcBef>
        <a:spcAft>
          <a:spcPct val="0"/>
        </a:spcAft>
        <a:buClr>
          <a:srgbClr val="000000"/>
        </a:buClr>
        <a:buSzPct val="75000"/>
        <a:buChar char="•"/>
        <a:defRPr sz="2000" b="1">
          <a:solidFill>
            <a:schemeClr val="folHlink"/>
          </a:solidFill>
          <a:latin typeface="+mn-lt"/>
          <a:ea typeface="+mn-ea"/>
          <a:cs typeface="+mn-cs"/>
        </a:defRPr>
      </a:lvl5pPr>
      <a:lvl6pPr marL="2514600" indent="-228600" algn="l" rtl="0" fontAlgn="base">
        <a:spcBef>
          <a:spcPct val="20000"/>
        </a:spcBef>
        <a:spcAft>
          <a:spcPct val="0"/>
        </a:spcAft>
        <a:buClr>
          <a:srgbClr val="000000"/>
        </a:buClr>
        <a:buSzPct val="75000"/>
        <a:buChar char="•"/>
        <a:defRPr sz="2000" b="1">
          <a:solidFill>
            <a:schemeClr val="folHlink"/>
          </a:solidFill>
          <a:latin typeface="+mn-lt"/>
          <a:ea typeface="+mn-ea"/>
          <a:cs typeface="+mn-cs"/>
        </a:defRPr>
      </a:lvl6pPr>
      <a:lvl7pPr marL="2971800" indent="-228600" algn="l" rtl="0" fontAlgn="base">
        <a:spcBef>
          <a:spcPct val="20000"/>
        </a:spcBef>
        <a:spcAft>
          <a:spcPct val="0"/>
        </a:spcAft>
        <a:buClr>
          <a:srgbClr val="000000"/>
        </a:buClr>
        <a:buSzPct val="75000"/>
        <a:buChar char="•"/>
        <a:defRPr sz="2000" b="1">
          <a:solidFill>
            <a:schemeClr val="folHlink"/>
          </a:solidFill>
          <a:latin typeface="+mn-lt"/>
          <a:ea typeface="+mn-ea"/>
          <a:cs typeface="+mn-cs"/>
        </a:defRPr>
      </a:lvl7pPr>
      <a:lvl8pPr marL="3429000" indent="-228600" algn="l" rtl="0" fontAlgn="base">
        <a:spcBef>
          <a:spcPct val="20000"/>
        </a:spcBef>
        <a:spcAft>
          <a:spcPct val="0"/>
        </a:spcAft>
        <a:buClr>
          <a:srgbClr val="000000"/>
        </a:buClr>
        <a:buSzPct val="75000"/>
        <a:buChar char="•"/>
        <a:defRPr sz="2000" b="1">
          <a:solidFill>
            <a:schemeClr val="folHlink"/>
          </a:solidFill>
          <a:latin typeface="+mn-lt"/>
          <a:ea typeface="+mn-ea"/>
          <a:cs typeface="+mn-cs"/>
        </a:defRPr>
      </a:lvl8pPr>
      <a:lvl9pPr marL="3886200" indent="-228600" algn="l" rtl="0" fontAlgn="base">
        <a:spcBef>
          <a:spcPct val="20000"/>
        </a:spcBef>
        <a:spcAft>
          <a:spcPct val="0"/>
        </a:spcAft>
        <a:buClr>
          <a:srgbClr val="000000"/>
        </a:buClr>
        <a:buSzPct val="75000"/>
        <a:buChar char="•"/>
        <a:defRPr sz="2000" b="1">
          <a:solidFill>
            <a:schemeClr val="folHlink"/>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lum/>
          </a:blip>
          <a:srcRect/>
          <a:stretch>
            <a:fillRect l="-8000" r="-8000"/>
          </a:stretch>
        </a:blipFill>
        <a:effectLst/>
      </p:bgPr>
    </p:bg>
    <p:spTree>
      <p:nvGrpSpPr>
        <p:cNvPr id="1" name=""/>
        <p:cNvGrpSpPr/>
        <p:nvPr/>
      </p:nvGrpSpPr>
      <p:grpSpPr>
        <a:xfrm>
          <a:off x="0" y="0"/>
          <a:ext cx="0" cy="0"/>
          <a:chOff x="0" y="0"/>
          <a:chExt cx="0" cy="0"/>
        </a:xfrm>
      </p:grpSpPr>
      <p:sp>
        <p:nvSpPr>
          <p:cNvPr id="1026" name="Rectangle 32"/>
          <p:cNvSpPr>
            <a:spLocks noGrp="1" noChangeArrowheads="1"/>
          </p:cNvSpPr>
          <p:nvPr>
            <p:ph type="title"/>
          </p:nvPr>
        </p:nvSpPr>
        <p:spPr bwMode="auto">
          <a:xfrm>
            <a:off x="-488950" y="-100013"/>
            <a:ext cx="8229600" cy="1139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ja-JP" altLang="en-US" smtClean="0"/>
              <a:t>マスタ タイトルの書式設定</a:t>
            </a:r>
          </a:p>
        </p:txBody>
      </p:sp>
      <p:sp>
        <p:nvSpPr>
          <p:cNvPr id="85026" name="Rectangle 34"/>
          <p:cNvSpPr>
            <a:spLocks noGrp="1" noChangeArrowheads="1"/>
          </p:cNvSpPr>
          <p:nvPr>
            <p:ph type="ftr" sz="quarter" idx="3"/>
          </p:nvPr>
        </p:nvSpPr>
        <p:spPr bwMode="auto">
          <a:xfrm>
            <a:off x="3124200" y="6427788"/>
            <a:ext cx="2895600"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smtClean="0">
                <a:effectLst>
                  <a:outerShdw blurRad="38100" dist="38100" dir="2700000" algn="tl">
                    <a:srgbClr val="B2B2B2"/>
                  </a:outerShdw>
                </a:effectLst>
                <a:latin typeface="Arial" charset="0"/>
                <a:ea typeface="ＭＳ Ｐゴシック" pitchFamily="50" charset="-128"/>
              </a:defRPr>
            </a:lvl1pPr>
          </a:lstStyle>
          <a:p>
            <a:pPr fontAlgn="base">
              <a:spcBef>
                <a:spcPct val="0"/>
              </a:spcBef>
              <a:spcAft>
                <a:spcPct val="0"/>
              </a:spcAft>
              <a:defRPr/>
            </a:pPr>
            <a:r>
              <a:rPr kumimoji="0" lang="ja-JP" altLang="en-US">
                <a:solidFill>
                  <a:srgbClr val="FFFFFF"/>
                </a:solidFill>
              </a:rPr>
              <a:t>暗黒物質探索の将来計画</a:t>
            </a:r>
            <a:endParaRPr kumimoji="0" lang="en-US" altLang="ja-JP">
              <a:solidFill>
                <a:srgbClr val="FFFFFF"/>
              </a:solidFill>
            </a:endParaRPr>
          </a:p>
        </p:txBody>
      </p:sp>
      <p:sp>
        <p:nvSpPr>
          <p:cNvPr id="85027" name="Rectangle 35"/>
          <p:cNvSpPr>
            <a:spLocks noGrp="1" noChangeArrowheads="1"/>
          </p:cNvSpPr>
          <p:nvPr>
            <p:ph type="sldNum" sz="quarter" idx="4"/>
          </p:nvPr>
        </p:nvSpPr>
        <p:spPr bwMode="auto">
          <a:xfrm>
            <a:off x="6553200" y="642778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dirty="0" smtClean="0">
                <a:effectLst>
                  <a:outerShdw blurRad="38100" dist="38100" dir="2700000" algn="tl">
                    <a:srgbClr val="B2B2B2"/>
                  </a:outerShdw>
                </a:effectLst>
                <a:latin typeface="Arial" charset="0"/>
                <a:ea typeface="ＭＳ Ｐゴシック" pitchFamily="50" charset="-128"/>
              </a:defRPr>
            </a:lvl1pPr>
          </a:lstStyle>
          <a:p>
            <a:pPr fontAlgn="base">
              <a:spcBef>
                <a:spcPct val="0"/>
              </a:spcBef>
              <a:spcAft>
                <a:spcPct val="0"/>
              </a:spcAft>
              <a:defRPr/>
            </a:pPr>
            <a:r>
              <a:rPr kumimoji="0" lang="ja-JP" altLang="en-US">
                <a:solidFill>
                  <a:srgbClr val="FFFFFF"/>
                </a:solidFill>
              </a:rPr>
              <a:t>身内賢太朗</a:t>
            </a:r>
            <a:fld id="{2955FAA9-719D-4369-A501-299166E8282C}" type="slidenum">
              <a:rPr kumimoji="0" lang="ja-JP" altLang="en-US" sz="1000">
                <a:solidFill>
                  <a:srgbClr val="FFFFFF"/>
                </a:solidFill>
              </a:rPr>
              <a:pPr fontAlgn="base">
                <a:spcBef>
                  <a:spcPct val="0"/>
                </a:spcBef>
                <a:spcAft>
                  <a:spcPct val="0"/>
                </a:spcAft>
                <a:defRPr/>
              </a:pPr>
              <a:t>&lt;#&gt;</a:t>
            </a:fld>
            <a:endParaRPr kumimoji="0" lang="en-US" altLang="ja-JP" sz="1000">
              <a:solidFill>
                <a:srgbClr val="FFFFFF"/>
              </a:solidFill>
            </a:endParaRPr>
          </a:p>
        </p:txBody>
      </p:sp>
      <p:sp>
        <p:nvSpPr>
          <p:cNvPr id="1029" name="Rectangle 36"/>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5034" name="Rectangle 42"/>
          <p:cNvSpPr>
            <a:spLocks noGrp="1" noChangeArrowheads="1"/>
          </p:cNvSpPr>
          <p:nvPr>
            <p:ph type="dt" sz="half" idx="2"/>
          </p:nvPr>
        </p:nvSpPr>
        <p:spPr bwMode="auto">
          <a:xfrm>
            <a:off x="457200" y="6245225"/>
            <a:ext cx="24590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dirty="0" smtClean="0">
                <a:latin typeface="Arial" charset="0"/>
                <a:ea typeface="ＭＳ Ｐゴシック" pitchFamily="50" charset="-128"/>
              </a:defRPr>
            </a:lvl1pPr>
          </a:lstStyle>
          <a:p>
            <a:pPr fontAlgn="base">
              <a:spcBef>
                <a:spcPct val="0"/>
              </a:spcBef>
              <a:spcAft>
                <a:spcPct val="0"/>
              </a:spcAft>
              <a:defRPr/>
            </a:pPr>
            <a:r>
              <a:rPr kumimoji="0" lang="en-US" altLang="ja-JP">
                <a:solidFill>
                  <a:srgbClr val="FFFFFF"/>
                </a:solidFill>
              </a:rPr>
              <a:t>2013</a:t>
            </a:r>
            <a:r>
              <a:rPr kumimoji="0" lang="ja-JP" altLang="en-US">
                <a:solidFill>
                  <a:srgbClr val="FFFFFF"/>
                </a:solidFill>
              </a:rPr>
              <a:t>年 </a:t>
            </a:r>
            <a:r>
              <a:rPr kumimoji="0" lang="en-US" altLang="ja-JP">
                <a:solidFill>
                  <a:srgbClr val="FFFFFF"/>
                </a:solidFill>
              </a:rPr>
              <a:t>9</a:t>
            </a:r>
            <a:r>
              <a:rPr kumimoji="0" lang="ja-JP" altLang="en-US">
                <a:solidFill>
                  <a:srgbClr val="FFFFFF"/>
                </a:solidFill>
              </a:rPr>
              <a:t>月</a:t>
            </a:r>
            <a:r>
              <a:rPr kumimoji="0" lang="en-US" altLang="ja-JP">
                <a:solidFill>
                  <a:srgbClr val="FFFFFF"/>
                </a:solidFill>
              </a:rPr>
              <a:t>20</a:t>
            </a:r>
            <a:r>
              <a:rPr kumimoji="0" lang="ja-JP" altLang="en-US">
                <a:solidFill>
                  <a:srgbClr val="FFFFFF"/>
                </a:solidFill>
              </a:rPr>
              <a:t>日</a:t>
            </a:r>
          </a:p>
          <a:p>
            <a:pPr fontAlgn="base">
              <a:spcBef>
                <a:spcPct val="0"/>
              </a:spcBef>
              <a:spcAft>
                <a:spcPct val="0"/>
              </a:spcAft>
              <a:defRPr/>
            </a:pPr>
            <a:r>
              <a:rPr kumimoji="0" lang="ja-JP" altLang="en-US">
                <a:solidFill>
                  <a:srgbClr val="FFFFFF"/>
                </a:solidFill>
              </a:rPr>
              <a:t>日本物理学会</a:t>
            </a:r>
          </a:p>
        </p:txBody>
      </p:sp>
    </p:spTree>
    <p:extLst>
      <p:ext uri="{BB962C8B-B14F-4D97-AF65-F5344CB8AC3E}">
        <p14:creationId xmlns="" xmlns:p14="http://schemas.microsoft.com/office/powerpoint/2010/main" val="468060176"/>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iming>
    <p:tnLst>
      <p:par>
        <p:cTn id="1" dur="indefinite" restart="never" nodeType="tmRoot"/>
      </p:par>
    </p:tnLst>
  </p:timing>
  <p:hf sldNum="0" hdr="0" ftr="0"/>
  <p:txStyles>
    <p:titleStyle>
      <a:lvl1pPr algn="l" rtl="0" eaLnBrk="0" fontAlgn="base" hangingPunct="0">
        <a:spcBef>
          <a:spcPct val="0"/>
        </a:spcBef>
        <a:spcAft>
          <a:spcPct val="0"/>
        </a:spcAft>
        <a:defRPr sz="4400" b="1">
          <a:solidFill>
            <a:schemeClr val="accent1"/>
          </a:solidFill>
          <a:latin typeface="+mj-lt"/>
          <a:ea typeface="+mj-ea"/>
          <a:cs typeface="+mj-cs"/>
        </a:defRPr>
      </a:lvl1pPr>
      <a:lvl2pPr algn="l" rtl="0" eaLnBrk="0" fontAlgn="base" hangingPunct="0">
        <a:spcBef>
          <a:spcPct val="0"/>
        </a:spcBef>
        <a:spcAft>
          <a:spcPct val="0"/>
        </a:spcAft>
        <a:defRPr sz="4400" b="1">
          <a:solidFill>
            <a:schemeClr val="accent1"/>
          </a:solidFill>
          <a:latin typeface="Arial" charset="0"/>
          <a:ea typeface="HG丸ｺﾞｼｯｸM-PRO" pitchFamily="50" charset="-128"/>
          <a:cs typeface="Arial" charset="0"/>
        </a:defRPr>
      </a:lvl2pPr>
      <a:lvl3pPr algn="l" rtl="0" eaLnBrk="0" fontAlgn="base" hangingPunct="0">
        <a:spcBef>
          <a:spcPct val="0"/>
        </a:spcBef>
        <a:spcAft>
          <a:spcPct val="0"/>
        </a:spcAft>
        <a:defRPr sz="4400" b="1">
          <a:solidFill>
            <a:schemeClr val="accent1"/>
          </a:solidFill>
          <a:latin typeface="Arial" charset="0"/>
          <a:ea typeface="HG丸ｺﾞｼｯｸM-PRO" pitchFamily="50" charset="-128"/>
          <a:cs typeface="Arial" charset="0"/>
        </a:defRPr>
      </a:lvl3pPr>
      <a:lvl4pPr algn="l" rtl="0" eaLnBrk="0" fontAlgn="base" hangingPunct="0">
        <a:spcBef>
          <a:spcPct val="0"/>
        </a:spcBef>
        <a:spcAft>
          <a:spcPct val="0"/>
        </a:spcAft>
        <a:defRPr sz="4400" b="1">
          <a:solidFill>
            <a:schemeClr val="accent1"/>
          </a:solidFill>
          <a:latin typeface="Arial" charset="0"/>
          <a:ea typeface="HG丸ｺﾞｼｯｸM-PRO" pitchFamily="50" charset="-128"/>
          <a:cs typeface="Arial" charset="0"/>
        </a:defRPr>
      </a:lvl4pPr>
      <a:lvl5pPr algn="l" rtl="0" eaLnBrk="0" fontAlgn="base" hangingPunct="0">
        <a:spcBef>
          <a:spcPct val="0"/>
        </a:spcBef>
        <a:spcAft>
          <a:spcPct val="0"/>
        </a:spcAft>
        <a:defRPr sz="4400" b="1">
          <a:solidFill>
            <a:schemeClr val="accent1"/>
          </a:solidFill>
          <a:latin typeface="Arial" charset="0"/>
          <a:ea typeface="HG丸ｺﾞｼｯｸM-PRO" pitchFamily="50" charset="-128"/>
          <a:cs typeface="Arial" charset="0"/>
        </a:defRPr>
      </a:lvl5pPr>
      <a:lvl6pPr marL="457200" algn="l" rtl="0" fontAlgn="base">
        <a:spcBef>
          <a:spcPct val="0"/>
        </a:spcBef>
        <a:spcAft>
          <a:spcPct val="0"/>
        </a:spcAft>
        <a:defRPr sz="4400" b="1">
          <a:solidFill>
            <a:schemeClr val="accent1"/>
          </a:solidFill>
          <a:latin typeface="Arial" charset="0"/>
          <a:ea typeface="HG丸ｺﾞｼｯｸM-PRO" pitchFamily="50" charset="-128"/>
          <a:cs typeface="Arial" charset="0"/>
        </a:defRPr>
      </a:lvl6pPr>
      <a:lvl7pPr marL="914400" algn="l" rtl="0" fontAlgn="base">
        <a:spcBef>
          <a:spcPct val="0"/>
        </a:spcBef>
        <a:spcAft>
          <a:spcPct val="0"/>
        </a:spcAft>
        <a:defRPr sz="4400" b="1">
          <a:solidFill>
            <a:schemeClr val="accent1"/>
          </a:solidFill>
          <a:latin typeface="Arial" charset="0"/>
          <a:ea typeface="HG丸ｺﾞｼｯｸM-PRO" pitchFamily="50" charset="-128"/>
          <a:cs typeface="Arial" charset="0"/>
        </a:defRPr>
      </a:lvl7pPr>
      <a:lvl8pPr marL="1371600" algn="l" rtl="0" fontAlgn="base">
        <a:spcBef>
          <a:spcPct val="0"/>
        </a:spcBef>
        <a:spcAft>
          <a:spcPct val="0"/>
        </a:spcAft>
        <a:defRPr sz="4400" b="1">
          <a:solidFill>
            <a:schemeClr val="accent1"/>
          </a:solidFill>
          <a:latin typeface="Arial" charset="0"/>
          <a:ea typeface="HG丸ｺﾞｼｯｸM-PRO" pitchFamily="50" charset="-128"/>
          <a:cs typeface="Arial" charset="0"/>
        </a:defRPr>
      </a:lvl8pPr>
      <a:lvl9pPr marL="1828800" algn="l" rtl="0" fontAlgn="base">
        <a:spcBef>
          <a:spcPct val="0"/>
        </a:spcBef>
        <a:spcAft>
          <a:spcPct val="0"/>
        </a:spcAft>
        <a:defRPr sz="4400" b="1">
          <a:solidFill>
            <a:schemeClr val="accent1"/>
          </a:solidFill>
          <a:latin typeface="Arial" charset="0"/>
          <a:ea typeface="HG丸ｺﾞｼｯｸM-PRO" pitchFamily="50" charset="-128"/>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Blip>
          <a:blip r:embed="rId7"/>
        </a:buBlip>
        <a:defRPr sz="32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Blip>
          <a:blip r:embed="rId8"/>
        </a:buBlip>
        <a:defRPr sz="2800" b="1">
          <a:solidFill>
            <a:schemeClr val="hlink"/>
          </a:solidFill>
          <a:latin typeface="+mn-lt"/>
          <a:ea typeface="+mn-ea"/>
          <a:cs typeface="+mn-cs"/>
        </a:defRPr>
      </a:lvl2pPr>
      <a:lvl3pPr marL="1143000" indent="-228600" algn="l" rtl="0" eaLnBrk="0" fontAlgn="base" hangingPunct="0">
        <a:spcBef>
          <a:spcPct val="20000"/>
        </a:spcBef>
        <a:spcAft>
          <a:spcPct val="0"/>
        </a:spcAft>
        <a:buClr>
          <a:srgbClr val="000000"/>
        </a:buClr>
        <a:buSzPct val="75000"/>
        <a:buChar char="•"/>
        <a:defRPr sz="2400" b="1">
          <a:solidFill>
            <a:schemeClr val="folHlink"/>
          </a:solidFill>
          <a:latin typeface="+mn-lt"/>
          <a:ea typeface="+mn-ea"/>
          <a:cs typeface="+mn-cs"/>
        </a:defRPr>
      </a:lvl3pPr>
      <a:lvl4pPr marL="1600200" indent="-228600" algn="l" rtl="0" eaLnBrk="0" fontAlgn="base" hangingPunct="0">
        <a:spcBef>
          <a:spcPct val="20000"/>
        </a:spcBef>
        <a:spcAft>
          <a:spcPct val="0"/>
        </a:spcAft>
        <a:buClr>
          <a:srgbClr val="000000"/>
        </a:buClr>
        <a:buSzPct val="75000"/>
        <a:buChar char="•"/>
        <a:defRPr sz="2000" b="1">
          <a:solidFill>
            <a:schemeClr val="folHlink"/>
          </a:solidFill>
          <a:latin typeface="+mn-lt"/>
          <a:ea typeface="+mn-ea"/>
          <a:cs typeface="+mn-cs"/>
        </a:defRPr>
      </a:lvl4pPr>
      <a:lvl5pPr marL="2057400" indent="-228600" algn="l" rtl="0" eaLnBrk="0" fontAlgn="base" hangingPunct="0">
        <a:spcBef>
          <a:spcPct val="20000"/>
        </a:spcBef>
        <a:spcAft>
          <a:spcPct val="0"/>
        </a:spcAft>
        <a:buClr>
          <a:srgbClr val="000000"/>
        </a:buClr>
        <a:buSzPct val="75000"/>
        <a:buChar char="•"/>
        <a:defRPr sz="2000" b="1">
          <a:solidFill>
            <a:schemeClr val="folHlink"/>
          </a:solidFill>
          <a:latin typeface="+mn-lt"/>
          <a:ea typeface="+mn-ea"/>
          <a:cs typeface="+mn-cs"/>
        </a:defRPr>
      </a:lvl5pPr>
      <a:lvl6pPr marL="2514600" indent="-228600" algn="l" rtl="0" fontAlgn="base">
        <a:spcBef>
          <a:spcPct val="20000"/>
        </a:spcBef>
        <a:spcAft>
          <a:spcPct val="0"/>
        </a:spcAft>
        <a:buClr>
          <a:srgbClr val="000000"/>
        </a:buClr>
        <a:buSzPct val="75000"/>
        <a:buChar char="•"/>
        <a:defRPr sz="2000" b="1">
          <a:solidFill>
            <a:schemeClr val="folHlink"/>
          </a:solidFill>
          <a:latin typeface="+mn-lt"/>
          <a:ea typeface="+mn-ea"/>
          <a:cs typeface="+mn-cs"/>
        </a:defRPr>
      </a:lvl6pPr>
      <a:lvl7pPr marL="2971800" indent="-228600" algn="l" rtl="0" fontAlgn="base">
        <a:spcBef>
          <a:spcPct val="20000"/>
        </a:spcBef>
        <a:spcAft>
          <a:spcPct val="0"/>
        </a:spcAft>
        <a:buClr>
          <a:srgbClr val="000000"/>
        </a:buClr>
        <a:buSzPct val="75000"/>
        <a:buChar char="•"/>
        <a:defRPr sz="2000" b="1">
          <a:solidFill>
            <a:schemeClr val="folHlink"/>
          </a:solidFill>
          <a:latin typeface="+mn-lt"/>
          <a:ea typeface="+mn-ea"/>
          <a:cs typeface="+mn-cs"/>
        </a:defRPr>
      </a:lvl7pPr>
      <a:lvl8pPr marL="3429000" indent="-228600" algn="l" rtl="0" fontAlgn="base">
        <a:spcBef>
          <a:spcPct val="20000"/>
        </a:spcBef>
        <a:spcAft>
          <a:spcPct val="0"/>
        </a:spcAft>
        <a:buClr>
          <a:srgbClr val="000000"/>
        </a:buClr>
        <a:buSzPct val="75000"/>
        <a:buChar char="•"/>
        <a:defRPr sz="2000" b="1">
          <a:solidFill>
            <a:schemeClr val="folHlink"/>
          </a:solidFill>
          <a:latin typeface="+mn-lt"/>
          <a:ea typeface="+mn-ea"/>
          <a:cs typeface="+mn-cs"/>
        </a:defRPr>
      </a:lvl8pPr>
      <a:lvl9pPr marL="3886200" indent="-228600" algn="l" rtl="0" fontAlgn="base">
        <a:spcBef>
          <a:spcPct val="20000"/>
        </a:spcBef>
        <a:spcAft>
          <a:spcPct val="0"/>
        </a:spcAft>
        <a:buClr>
          <a:srgbClr val="000000"/>
        </a:buClr>
        <a:buSzPct val="75000"/>
        <a:buChar char="•"/>
        <a:defRPr sz="2000" b="1">
          <a:solidFill>
            <a:schemeClr val="folHlink"/>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0264" y="1844824"/>
            <a:ext cx="8458200" cy="1470025"/>
          </a:xfrm>
        </p:spPr>
        <p:txBody>
          <a:bodyPr>
            <a:normAutofit/>
          </a:bodyPr>
          <a:lstStyle/>
          <a:p>
            <a:r>
              <a:rPr lang="ja-JP" altLang="en-US" sz="3600" b="1" dirty="0" smtClean="0"/>
              <a:t>方向感度をもつ暗黒物質探索の基礎</a:t>
            </a:r>
            <a:r>
              <a:rPr lang="ja-JP" altLang="en-US" sz="3600" b="1" dirty="0" smtClean="0"/>
              <a:t>研究</a:t>
            </a:r>
            <a:r>
              <a:rPr lang="en-US" altLang="ja-JP" b="1" dirty="0" smtClean="0"/>
              <a:t>[</a:t>
            </a:r>
            <a:r>
              <a:rPr lang="en-US" altLang="ja-JP" b="1" dirty="0" smtClean="0"/>
              <a:t>B02</a:t>
            </a:r>
            <a:r>
              <a:rPr lang="en-US" altLang="ja-JP" b="1" dirty="0" smtClean="0"/>
              <a:t>]</a:t>
            </a:r>
            <a:endParaRPr kumimoji="1" lang="ja-JP" altLang="en-US" b="1" dirty="0"/>
          </a:p>
        </p:txBody>
      </p:sp>
      <p:sp>
        <p:nvSpPr>
          <p:cNvPr id="3" name="サブタイトル 2"/>
          <p:cNvSpPr>
            <a:spLocks noGrp="1"/>
          </p:cNvSpPr>
          <p:nvPr>
            <p:ph type="subTitle" idx="1"/>
          </p:nvPr>
        </p:nvSpPr>
        <p:spPr>
          <a:xfrm>
            <a:off x="2051720" y="4941168"/>
            <a:ext cx="5104656" cy="1224136"/>
          </a:xfrm>
          <a:ln w="19050">
            <a:solidFill>
              <a:srgbClr val="3366FF"/>
            </a:solidFill>
          </a:ln>
        </p:spPr>
        <p:txBody>
          <a:bodyPr>
            <a:normAutofit/>
          </a:bodyPr>
          <a:lstStyle/>
          <a:p>
            <a:r>
              <a:rPr lang="ja-JP" altLang="en-US" sz="2000" dirty="0" smtClean="0">
                <a:solidFill>
                  <a:schemeClr val="tx1"/>
                </a:solidFill>
              </a:rPr>
              <a:t>代表</a:t>
            </a:r>
            <a:r>
              <a:rPr lang="en-US" altLang="ja-JP" sz="2000" dirty="0" smtClean="0">
                <a:solidFill>
                  <a:schemeClr val="tx1"/>
                </a:solidFill>
              </a:rPr>
              <a:t>: </a:t>
            </a:r>
            <a:r>
              <a:rPr lang="ja-JP" altLang="en-US" sz="2000" dirty="0" smtClean="0">
                <a:solidFill>
                  <a:schemeClr val="tx1"/>
                </a:solidFill>
              </a:rPr>
              <a:t>身内賢太朗（神戸大</a:t>
            </a:r>
            <a:r>
              <a:rPr lang="en-US" altLang="ja-JP" sz="2000" dirty="0" smtClean="0">
                <a:solidFill>
                  <a:schemeClr val="tx1"/>
                </a:solidFill>
              </a:rPr>
              <a:t>)</a:t>
            </a:r>
          </a:p>
          <a:p>
            <a:r>
              <a:rPr kumimoji="1" lang="ja-JP" altLang="en-US" sz="2000" dirty="0" smtClean="0">
                <a:solidFill>
                  <a:schemeClr val="tx1"/>
                </a:solidFill>
              </a:rPr>
              <a:t>分担：中　竜大 </a:t>
            </a:r>
            <a:r>
              <a:rPr kumimoji="1" lang="en-US" altLang="ja-JP" sz="2000" dirty="0" smtClean="0">
                <a:solidFill>
                  <a:schemeClr val="tx1"/>
                </a:solidFill>
              </a:rPr>
              <a:t>(</a:t>
            </a:r>
            <a:r>
              <a:rPr kumimoji="1" lang="ja-JP" altLang="en-US" sz="2000" dirty="0" smtClean="0">
                <a:solidFill>
                  <a:schemeClr val="tx1"/>
                </a:solidFill>
              </a:rPr>
              <a:t>名古屋大</a:t>
            </a:r>
            <a:r>
              <a:rPr kumimoji="1" lang="en-US" altLang="ja-JP" sz="2000" dirty="0" smtClean="0">
                <a:solidFill>
                  <a:schemeClr val="tx1"/>
                </a:solidFill>
              </a:rPr>
              <a:t>)</a:t>
            </a:r>
          </a:p>
          <a:p>
            <a:r>
              <a:rPr lang="ja-JP" altLang="en-US" sz="2000" dirty="0" smtClean="0">
                <a:solidFill>
                  <a:schemeClr val="tx1"/>
                </a:solidFill>
              </a:rPr>
              <a:t>　　分担</a:t>
            </a:r>
            <a:r>
              <a:rPr lang="en-US" altLang="ja-JP" sz="2000" dirty="0" smtClean="0">
                <a:solidFill>
                  <a:schemeClr val="tx1"/>
                </a:solidFill>
              </a:rPr>
              <a:t>: </a:t>
            </a:r>
            <a:r>
              <a:rPr lang="ja-JP" altLang="en-US" sz="2000" dirty="0" smtClean="0">
                <a:solidFill>
                  <a:schemeClr val="tx1"/>
                </a:solidFill>
              </a:rPr>
              <a:t>田中雅士　（早稲田大</a:t>
            </a:r>
            <a:r>
              <a:rPr lang="en-US" altLang="ja-JP" sz="2000" dirty="0" smtClean="0">
                <a:solidFill>
                  <a:schemeClr val="tx1"/>
                </a:solidFill>
              </a:rPr>
              <a:t>)</a:t>
            </a:r>
            <a:endParaRPr kumimoji="1" lang="ja-JP" altLang="en-US" sz="2000" dirty="0">
              <a:solidFill>
                <a:schemeClr val="tx1"/>
              </a:solidFill>
            </a:endParaRPr>
          </a:p>
        </p:txBody>
      </p:sp>
      <p:sp>
        <p:nvSpPr>
          <p:cNvPr id="4" name="テキスト ボックス 3"/>
          <p:cNvSpPr txBox="1"/>
          <p:nvPr/>
        </p:nvSpPr>
        <p:spPr>
          <a:xfrm>
            <a:off x="1331640" y="3645024"/>
            <a:ext cx="6336704" cy="1077218"/>
          </a:xfrm>
          <a:prstGeom prst="rect">
            <a:avLst/>
          </a:prstGeom>
          <a:noFill/>
        </p:spPr>
        <p:txBody>
          <a:bodyPr wrap="square" rtlCol="0">
            <a:spAutoFit/>
          </a:bodyPr>
          <a:lstStyle/>
          <a:p>
            <a:pPr algn="ctr"/>
            <a:r>
              <a:rPr lang="ja-JP" altLang="en-US" sz="3200" dirty="0" smtClean="0"/>
              <a:t>中　竜大　</a:t>
            </a:r>
            <a:endParaRPr lang="en-US" altLang="ja-JP" sz="3200" dirty="0" smtClean="0"/>
          </a:p>
          <a:p>
            <a:pPr algn="ctr"/>
            <a:r>
              <a:rPr kumimoji="1" lang="ja-JP" altLang="en-US" sz="3200" dirty="0" smtClean="0"/>
              <a:t>名古屋大学　</a:t>
            </a:r>
            <a:r>
              <a:rPr kumimoji="1" lang="en-US" altLang="ja-JP" sz="3200" dirty="0" smtClean="0"/>
              <a:t>KMI/IAR</a:t>
            </a:r>
            <a:endParaRPr kumimoji="1" lang="ja-JP" altLang="en-US" sz="3200" dirty="0"/>
          </a:p>
        </p:txBody>
      </p:sp>
      <p:sp>
        <p:nvSpPr>
          <p:cNvPr id="5" name="テキスト ボックス 4"/>
          <p:cNvSpPr txBox="1"/>
          <p:nvPr/>
        </p:nvSpPr>
        <p:spPr>
          <a:xfrm>
            <a:off x="1835696" y="6525344"/>
            <a:ext cx="5904656" cy="369332"/>
          </a:xfrm>
          <a:prstGeom prst="rect">
            <a:avLst/>
          </a:prstGeom>
          <a:noFill/>
        </p:spPr>
        <p:txBody>
          <a:bodyPr wrap="square" rtlCol="0">
            <a:spAutoFit/>
          </a:bodyPr>
          <a:lstStyle/>
          <a:p>
            <a:r>
              <a:rPr kumimoji="1" lang="en-US" altLang="ja-JP" dirty="0" smtClean="0"/>
              <a:t>2015</a:t>
            </a:r>
            <a:r>
              <a:rPr kumimoji="1" lang="ja-JP" altLang="en-US" dirty="0" smtClean="0"/>
              <a:t>年領域研究会　</a:t>
            </a:r>
            <a:r>
              <a:rPr lang="en-US" altLang="ja-JP" dirty="0" smtClean="0"/>
              <a:t>2015</a:t>
            </a:r>
            <a:r>
              <a:rPr lang="ja-JP" altLang="en-US" dirty="0" smtClean="0"/>
              <a:t>年</a:t>
            </a:r>
            <a:r>
              <a:rPr lang="en-US" altLang="ja-JP" dirty="0" smtClean="0"/>
              <a:t>5</a:t>
            </a:r>
            <a:r>
              <a:rPr lang="ja-JP" altLang="en-US" dirty="0" smtClean="0"/>
              <a:t>月</a:t>
            </a:r>
            <a:r>
              <a:rPr lang="en-US" altLang="ja-JP" dirty="0" smtClean="0"/>
              <a:t>15-17</a:t>
            </a:r>
            <a:r>
              <a:rPr lang="ja-JP" altLang="en-US" dirty="0" smtClean="0"/>
              <a:t>日 </a:t>
            </a:r>
            <a:r>
              <a:rPr lang="en-US" altLang="ja-JP" dirty="0" smtClean="0"/>
              <a:t>@ </a:t>
            </a:r>
            <a:r>
              <a:rPr lang="ja-JP" altLang="en-US" dirty="0" smtClean="0"/>
              <a:t>神戸大学</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110039"/>
            <a:ext cx="5760640" cy="369332"/>
          </a:xfrm>
          <a:prstGeom prst="rect">
            <a:avLst/>
          </a:prstGeom>
          <a:noFill/>
        </p:spPr>
        <p:txBody>
          <a:bodyPr wrap="square" rtlCol="0">
            <a:spAutoFit/>
          </a:bodyPr>
          <a:lstStyle/>
          <a:p>
            <a:r>
              <a:rPr kumimoji="1" lang="en-US" altLang="ja-JP" dirty="0" smtClean="0"/>
              <a:t>2014</a:t>
            </a:r>
            <a:r>
              <a:rPr kumimoji="1" lang="ja-JP" altLang="en-US" dirty="0" smtClean="0"/>
              <a:t>年度研究内容①：</a:t>
            </a:r>
            <a:r>
              <a:rPr kumimoji="1" lang="en-US" altLang="ja-JP" dirty="0" smtClean="0"/>
              <a:t>BG</a:t>
            </a:r>
            <a:r>
              <a:rPr kumimoji="1" lang="ja-JP" altLang="en-US" dirty="0" smtClean="0"/>
              <a:t>源の特定（橋本ポスター参照）</a:t>
            </a:r>
            <a:endParaRPr kumimoji="1" lang="ja-JP" altLang="en-US" dirty="0"/>
          </a:p>
        </p:txBody>
      </p:sp>
      <p:graphicFrame>
        <p:nvGraphicFramePr>
          <p:cNvPr id="6" name="表 5"/>
          <p:cNvGraphicFramePr>
            <a:graphicFrameLocks noGrp="1"/>
          </p:cNvGraphicFramePr>
          <p:nvPr>
            <p:extLst>
              <p:ext uri="{D42A27DB-BD31-4B8C-83A1-F6EECF244321}">
                <p14:modId xmlns="" xmlns:p14="http://schemas.microsoft.com/office/powerpoint/2010/main" val="3084114294"/>
              </p:ext>
            </p:extLst>
          </p:nvPr>
        </p:nvGraphicFramePr>
        <p:xfrm>
          <a:off x="19948" y="764704"/>
          <a:ext cx="7000324" cy="2499360"/>
        </p:xfrm>
        <a:graphic>
          <a:graphicData uri="http://schemas.openxmlformats.org/drawingml/2006/table">
            <a:tbl>
              <a:tblPr firstRow="1" bandRow="1">
                <a:tableStyleId>{5C22544A-7EE6-4342-B048-85BDC9FD1C3A}</a:tableStyleId>
              </a:tblPr>
              <a:tblGrid>
                <a:gridCol w="1671732"/>
                <a:gridCol w="1656184"/>
                <a:gridCol w="1872208"/>
                <a:gridCol w="1800200"/>
              </a:tblGrid>
              <a:tr h="541710">
                <a:tc>
                  <a:txBody>
                    <a:bodyPr/>
                    <a:lstStyle/>
                    <a:p>
                      <a:endParaRPr kumimoji="1" lang="ja-JP" alt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30000" dirty="0" smtClean="0"/>
                        <a:t>238</a:t>
                      </a:r>
                      <a:r>
                        <a:rPr kumimoji="1" lang="en-US" altLang="ja-JP" sz="1600" b="1" baseline="0" dirty="0" smtClean="0"/>
                        <a:t>U</a:t>
                      </a:r>
                      <a:r>
                        <a:rPr kumimoji="1" lang="ja-JP" altLang="en-US" sz="1600" b="1" baseline="0" dirty="0" smtClean="0"/>
                        <a:t>中流</a:t>
                      </a:r>
                      <a:endParaRPr kumimoji="1" lang="en-US" altLang="ja-JP" sz="1600" b="1"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0" dirty="0" smtClean="0"/>
                        <a:t>[ppm]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30000" dirty="0" smtClean="0"/>
                        <a:t>238</a:t>
                      </a:r>
                      <a:r>
                        <a:rPr kumimoji="1" lang="en-US" altLang="ja-JP" sz="1600" b="1" baseline="0" dirty="0" smtClean="0"/>
                        <a:t>U</a:t>
                      </a:r>
                      <a:r>
                        <a:rPr kumimoji="1" lang="ja-JP" altLang="en-US" sz="1600" b="1" baseline="0" dirty="0" smtClean="0"/>
                        <a:t>上流</a:t>
                      </a:r>
                      <a:endParaRPr kumimoji="1" lang="en-US" altLang="ja-JP" sz="1600" b="1"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0" dirty="0" smtClean="0"/>
                        <a:t>[ppm]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30000" dirty="0" smtClean="0"/>
                        <a:t>232</a:t>
                      </a:r>
                      <a:r>
                        <a:rPr kumimoji="1" lang="en-US" altLang="ja-JP" sz="1600" b="1" baseline="0" dirty="0" smtClean="0"/>
                        <a:t>Th</a:t>
                      </a:r>
                      <a:br>
                        <a:rPr kumimoji="1" lang="en-US" altLang="ja-JP" sz="1600" b="1" baseline="0" dirty="0" smtClean="0"/>
                      </a:br>
                      <a:r>
                        <a:rPr kumimoji="1" lang="en-US" altLang="ja-JP" sz="1600" b="1" baseline="0" dirty="0" smtClean="0"/>
                        <a:t>[ppm]</a:t>
                      </a:r>
                    </a:p>
                  </a:txBody>
                  <a:tcPr/>
                </a:tc>
              </a:tr>
              <a:tr h="5461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μ-PIC</a:t>
                      </a:r>
                    </a:p>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t>丸ごと測定</a:t>
                      </a:r>
                    </a:p>
                  </a:txBody>
                  <a:tcPr/>
                </a:tc>
                <a:tc>
                  <a:txBody>
                    <a:bodyPr/>
                    <a:lstStyle/>
                    <a:p>
                      <a:pPr algn="ctr"/>
                      <a:r>
                        <a:rPr kumimoji="1" lang="en-US" altLang="ja-JP" sz="1600" dirty="0" smtClean="0"/>
                        <a:t>1.17±0.02</a:t>
                      </a:r>
                    </a:p>
                  </a:txBody>
                  <a:tcPr/>
                </a:tc>
                <a:tc>
                  <a:txBody>
                    <a:bodyPr/>
                    <a:lstStyle/>
                    <a:p>
                      <a:pPr algn="ctr"/>
                      <a:r>
                        <a:rPr kumimoji="1" lang="en-US" altLang="ja-JP" sz="1600" dirty="0" smtClean="0"/>
                        <a:t>1.14±0.08</a:t>
                      </a:r>
                    </a:p>
                  </a:txBody>
                  <a:tcPr/>
                </a:tc>
                <a:tc>
                  <a:txBody>
                    <a:bodyPr/>
                    <a:lstStyle/>
                    <a:p>
                      <a:pPr algn="ctr"/>
                      <a:r>
                        <a:rPr kumimoji="1" lang="en-US" altLang="ja-JP" sz="1600" dirty="0" smtClean="0"/>
                        <a:t>5.8±0.3</a:t>
                      </a:r>
                    </a:p>
                  </a:txBody>
                  <a:tcPr/>
                </a:tc>
              </a:tr>
              <a:tr h="3301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600" baseline="0" dirty="0" smtClean="0"/>
                        <a:t>ポリイミド</a:t>
                      </a:r>
                      <a:r>
                        <a:rPr kumimoji="1" lang="en-US" altLang="ja-JP" sz="1600" baseline="0" dirty="0" smtClean="0"/>
                        <a:t> </a:t>
                      </a:r>
                      <a:r>
                        <a:rPr kumimoji="1" lang="en-US" altLang="ja-JP" sz="1600" dirty="0" smtClean="0"/>
                        <a:t>800μm</a:t>
                      </a:r>
                      <a:endParaRPr kumimoji="1" lang="ja-JP" altLang="en-US" sz="1600" dirty="0" smtClean="0"/>
                    </a:p>
                  </a:txBody>
                  <a:tcPr>
                    <a:lnB w="12700" cap="flat" cmpd="sng" algn="ctr">
                      <a:solidFill>
                        <a:prstClr val="white"/>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0.78±0.02</a:t>
                      </a:r>
                    </a:p>
                  </a:txBody>
                  <a:tcPr>
                    <a:lnB w="12700" cap="flat" cmpd="sng" algn="ctr">
                      <a:solidFill>
                        <a:prstClr val="white"/>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0.76±0.04</a:t>
                      </a:r>
                    </a:p>
                  </a:txBody>
                  <a:tcPr>
                    <a:lnB w="12700" cap="flat" cmpd="sng" algn="ctr">
                      <a:solidFill>
                        <a:prstClr val="white"/>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solidFill>
                            <a:srgbClr val="000000"/>
                          </a:solidFill>
                        </a:rPr>
                        <a:t>3.42±0.08</a:t>
                      </a:r>
                    </a:p>
                  </a:txBody>
                  <a:tcPr>
                    <a:lnB w="12700" cap="flat" cmpd="sng" algn="ctr">
                      <a:solidFill>
                        <a:prstClr val="white"/>
                      </a:solidFill>
                      <a:prstDash val="solid"/>
                      <a:round/>
                      <a:headEnd type="none" w="med" len="med"/>
                      <a:tailEnd type="none" w="med" len="med"/>
                    </a:lnB>
                    <a:solidFill>
                      <a:schemeClr val="accent6">
                        <a:lumMod val="20000"/>
                        <a:lumOff val="80000"/>
                      </a:schemeClr>
                    </a:solidFill>
                  </a:tcPr>
                </a:tc>
              </a:tr>
              <a:tr h="3301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t>ポリイミド</a:t>
                      </a:r>
                      <a:r>
                        <a:rPr kumimoji="1" lang="en-US" altLang="ja-JP" sz="1600" dirty="0" smtClean="0"/>
                        <a:t> 100μm</a:t>
                      </a:r>
                      <a:endParaRPr kumimoji="1" lang="ja-JP" altLang="en-US" sz="1600" dirty="0" smtClean="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0000"/>
                        </a:lnSpc>
                      </a:pPr>
                      <a:r>
                        <a:rPr kumimoji="1" lang="en-US" altLang="ja-JP" sz="1600" dirty="0" smtClean="0"/>
                        <a:t>0.39±0.01</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0000"/>
                        </a:lnSpc>
                      </a:pPr>
                      <a:r>
                        <a:rPr kumimoji="1" lang="en-US" altLang="ja-JP" sz="1600" dirty="0" smtClean="0"/>
                        <a:t>0.38±0.01</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0000"/>
                        </a:lnSpc>
                      </a:pPr>
                      <a:r>
                        <a:rPr kumimoji="1" lang="en-US" altLang="ja-JP" sz="1600" dirty="0" smtClean="0"/>
                        <a:t>1.81±0.07</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301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CuSO</a:t>
                      </a:r>
                      <a:r>
                        <a:rPr kumimoji="1" lang="en-US" altLang="ja-JP" sz="1600" baseline="-25000" dirty="0" smtClean="0"/>
                        <a:t>4</a:t>
                      </a:r>
                      <a:endParaRPr kumimoji="1" lang="ja-JP" altLang="en-US" sz="1600" dirty="0" smtClean="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0000"/>
                        </a:lnSpc>
                      </a:pPr>
                      <a:r>
                        <a:rPr kumimoji="1" lang="en-US" altLang="ja-JP" sz="1600" dirty="0" smtClean="0"/>
                        <a:t>&lt;0.01</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0000"/>
                        </a:lnSpc>
                      </a:pPr>
                      <a:r>
                        <a:rPr kumimoji="1" lang="en-US" altLang="ja-JP" sz="1600" dirty="0" smtClean="0"/>
                        <a:t>&lt;0.1</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0000"/>
                        </a:lnSpc>
                      </a:pPr>
                      <a:r>
                        <a:rPr kumimoji="1" lang="en-US" altLang="ja-JP" sz="1600" dirty="0" smtClean="0"/>
                        <a:t>&lt;0.06</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301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 </a:t>
                      </a:r>
                      <a:r>
                        <a:rPr kumimoji="1" lang="ja-JP" altLang="en-US" sz="1600" dirty="0" smtClean="0"/>
                        <a:t>ガラス布</a:t>
                      </a:r>
                      <a:endParaRPr kumimoji="1" lang="en-US" altLang="ja-JP" sz="1600" baseline="0" dirty="0" smtClean="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00000"/>
                        </a:lnSpc>
                      </a:pPr>
                      <a:r>
                        <a:rPr kumimoji="1" lang="en-US" altLang="ja-JP" sz="1600" dirty="0" smtClean="0"/>
                        <a:t>0.84±0.03</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00000"/>
                        </a:lnSpc>
                      </a:pPr>
                      <a:r>
                        <a:rPr kumimoji="1" lang="en-US" altLang="ja-JP" sz="1600" dirty="0" smtClean="0"/>
                        <a:t>0.91±0.02</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t>3.5±0.1</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
        <p:nvSpPr>
          <p:cNvPr id="7" name="スライド番号プレースホルダー 3"/>
          <p:cNvSpPr txBox="1">
            <a:spLocks/>
          </p:cNvSpPr>
          <p:nvPr/>
        </p:nvSpPr>
        <p:spPr>
          <a:xfrm>
            <a:off x="6553200" y="5924572"/>
            <a:ext cx="2133600"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0FB56013-B943-42BA-886F-6F9D4EB85E9D}" type="slidenum">
              <a:rPr lang="en-US" smtClean="0"/>
              <a:pPr/>
              <a:t>10</a:t>
            </a:fld>
            <a:endParaRPr lang="en-US" dirty="0"/>
          </a:p>
        </p:txBody>
      </p:sp>
      <p:grpSp>
        <p:nvGrpSpPr>
          <p:cNvPr id="2" name="グループ化 15"/>
          <p:cNvGrpSpPr>
            <a:grpSpLocks/>
          </p:cNvGrpSpPr>
          <p:nvPr/>
        </p:nvGrpSpPr>
        <p:grpSpPr bwMode="auto">
          <a:xfrm>
            <a:off x="202709" y="3753393"/>
            <a:ext cx="4535953" cy="1068406"/>
            <a:chOff x="522164" y="3873776"/>
            <a:chExt cx="4536504" cy="1068275"/>
          </a:xfrm>
          <a:solidFill>
            <a:schemeClr val="tx1"/>
          </a:solidFill>
        </p:grpSpPr>
        <p:pic>
          <p:nvPicPr>
            <p:cNvPr id="9" name="図 5"/>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522164" y="3873776"/>
              <a:ext cx="3619202" cy="1066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0" name="テキスト ボックス 9"/>
            <p:cNvSpPr txBox="1">
              <a:spLocks noChangeArrowheads="1"/>
            </p:cNvSpPr>
            <p:nvPr/>
          </p:nvSpPr>
          <p:spPr bwMode="auto">
            <a:xfrm>
              <a:off x="3969583" y="3873776"/>
              <a:ext cx="108012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dirty="0">
                  <a:solidFill>
                    <a:srgbClr val="000000"/>
                  </a:solidFill>
                </a:rPr>
                <a:t>100μm</a:t>
              </a:r>
              <a:endParaRPr lang="ja-JP" altLang="en-US" dirty="0">
                <a:solidFill>
                  <a:srgbClr val="000000"/>
                </a:solidFill>
              </a:endParaRPr>
            </a:p>
          </p:txBody>
        </p:sp>
        <p:sp>
          <p:nvSpPr>
            <p:cNvPr id="11" name="テキスト ボックス 10"/>
            <p:cNvSpPr txBox="1">
              <a:spLocks noChangeArrowheads="1"/>
            </p:cNvSpPr>
            <p:nvPr/>
          </p:nvSpPr>
          <p:spPr bwMode="auto">
            <a:xfrm>
              <a:off x="3978548" y="4212679"/>
              <a:ext cx="1080120" cy="3693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dirty="0">
                  <a:solidFill>
                    <a:srgbClr val="000000"/>
                  </a:solidFill>
                </a:rPr>
                <a:t>800μm</a:t>
              </a:r>
              <a:endParaRPr lang="ja-JP" altLang="en-US" dirty="0">
                <a:solidFill>
                  <a:srgbClr val="000000"/>
                </a:solidFill>
              </a:endParaRPr>
            </a:p>
          </p:txBody>
        </p:sp>
        <p:sp>
          <p:nvSpPr>
            <p:cNvPr id="12" name="テキスト ボックス 11"/>
            <p:cNvSpPr txBox="1">
              <a:spLocks noChangeArrowheads="1"/>
            </p:cNvSpPr>
            <p:nvPr/>
          </p:nvSpPr>
          <p:spPr bwMode="auto">
            <a:xfrm>
              <a:off x="3978548" y="4572719"/>
              <a:ext cx="1080120" cy="3693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dirty="0">
                  <a:solidFill>
                    <a:srgbClr val="000000"/>
                  </a:solidFill>
                </a:rPr>
                <a:t>100μm</a:t>
              </a:r>
              <a:endParaRPr lang="ja-JP" altLang="en-US" dirty="0">
                <a:solidFill>
                  <a:srgbClr val="000000"/>
                </a:solidFill>
              </a:endParaRPr>
            </a:p>
          </p:txBody>
        </p:sp>
      </p:grpSp>
      <p:sp>
        <p:nvSpPr>
          <p:cNvPr id="13" name="テキスト ボックス 12"/>
          <p:cNvSpPr txBox="1"/>
          <p:nvPr/>
        </p:nvSpPr>
        <p:spPr>
          <a:xfrm>
            <a:off x="94041" y="4560164"/>
            <a:ext cx="1577989" cy="338554"/>
          </a:xfrm>
          <a:prstGeom prst="rect">
            <a:avLst/>
          </a:prstGeom>
          <a:solidFill>
            <a:srgbClr val="FFFFFF"/>
          </a:solidFill>
          <a:ln>
            <a:noFill/>
          </a:ln>
        </p:spPr>
        <p:txBody>
          <a:bodyPr wrap="square" rtlCol="0">
            <a:spAutoFit/>
          </a:bodyPr>
          <a:lstStyle/>
          <a:p>
            <a:r>
              <a:rPr lang="en-US" altLang="ja-JP" sz="1600" dirty="0" smtClean="0">
                <a:solidFill>
                  <a:srgbClr val="000000"/>
                </a:solidFill>
                <a:latin typeface="メイリオ"/>
                <a:ea typeface="メイリオ"/>
                <a:cs typeface="メイリオ"/>
              </a:rPr>
              <a:t>μ-PIC</a:t>
            </a:r>
            <a:r>
              <a:rPr lang="ja-JP" altLang="en-US" sz="1600" dirty="0" smtClean="0">
                <a:solidFill>
                  <a:srgbClr val="000000"/>
                </a:solidFill>
                <a:latin typeface="メイリオ"/>
                <a:ea typeface="メイリオ"/>
                <a:cs typeface="メイリオ"/>
              </a:rPr>
              <a:t>の断面図</a:t>
            </a:r>
            <a:endParaRPr kumimoji="1" lang="ja-JP" altLang="en-US" sz="1600" dirty="0">
              <a:solidFill>
                <a:srgbClr val="000000"/>
              </a:solidFill>
              <a:latin typeface="メイリオ"/>
              <a:ea typeface="メイリオ"/>
              <a:cs typeface="メイリオ"/>
            </a:endParaRPr>
          </a:p>
        </p:txBody>
      </p:sp>
      <p:pic>
        <p:nvPicPr>
          <p:cNvPr id="14" name="図 1"/>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52713" y="4890066"/>
            <a:ext cx="1714900" cy="149926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図 10"/>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1804116" y="4935297"/>
            <a:ext cx="1633827" cy="145403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図 15"/>
          <p:cNvPicPr>
            <a:picLocks noChangeAspect="1"/>
          </p:cNvPicPr>
          <p:nvPr/>
        </p:nvPicPr>
        <p:blipFill rotWithShape="1">
          <a:blip r:embed="rId5" cstate="print"/>
          <a:srcRect t="8650" r="11801" b="11519"/>
          <a:stretch/>
        </p:blipFill>
        <p:spPr>
          <a:xfrm>
            <a:off x="5541727" y="5019667"/>
            <a:ext cx="2029729" cy="180498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テキスト ボックス 18"/>
          <p:cNvSpPr txBox="1"/>
          <p:nvPr/>
        </p:nvSpPr>
        <p:spPr>
          <a:xfrm>
            <a:off x="6125" y="6259084"/>
            <a:ext cx="3467616" cy="584776"/>
          </a:xfrm>
          <a:prstGeom prst="rect">
            <a:avLst/>
          </a:prstGeom>
          <a:solidFill>
            <a:srgbClr val="FFFFFF"/>
          </a:solidFill>
        </p:spPr>
        <p:txBody>
          <a:bodyPr wrap="none" rtlCol="0">
            <a:spAutoFit/>
          </a:bodyPr>
          <a:lstStyle/>
          <a:p>
            <a:r>
              <a:rPr kumimoji="1" lang="ja-JP" altLang="en-US" sz="1600" dirty="0" smtClean="0">
                <a:latin typeface="メイリオ"/>
                <a:ea typeface="メイリオ"/>
                <a:cs typeface="メイリオ"/>
              </a:rPr>
              <a:t>ガラス繊維で強化された</a:t>
            </a:r>
            <a:r>
              <a:rPr lang="ja-JP" altLang="en-US" sz="1600" dirty="0" smtClean="0">
                <a:latin typeface="メイリオ"/>
                <a:ea typeface="メイリオ"/>
                <a:cs typeface="メイリオ"/>
              </a:rPr>
              <a:t>ポリイミド</a:t>
            </a:r>
            <a:endParaRPr lang="en-US" altLang="ja-JP" sz="1600" dirty="0" smtClean="0">
              <a:latin typeface="メイリオ"/>
              <a:ea typeface="メイリオ"/>
              <a:cs typeface="メイリオ"/>
            </a:endParaRPr>
          </a:p>
          <a:p>
            <a:r>
              <a:rPr kumimoji="1" lang="en-US" altLang="ja-JP" sz="1600" dirty="0" smtClean="0">
                <a:latin typeface="メイリオ"/>
                <a:ea typeface="メイリオ"/>
                <a:cs typeface="メイリオ"/>
              </a:rPr>
              <a:t> (</a:t>
            </a:r>
            <a:r>
              <a:rPr kumimoji="1" lang="ja-JP" altLang="en-US" sz="1600" dirty="0" smtClean="0">
                <a:latin typeface="メイリオ"/>
                <a:ea typeface="メイリオ"/>
                <a:cs typeface="メイリオ"/>
              </a:rPr>
              <a:t>左：</a:t>
            </a:r>
            <a:r>
              <a:rPr kumimoji="1" lang="en-US" altLang="ja-JP" sz="1600" dirty="0" smtClean="0">
                <a:latin typeface="メイリオ"/>
                <a:ea typeface="メイリオ"/>
                <a:cs typeface="メイリオ"/>
              </a:rPr>
              <a:t>800μm</a:t>
            </a:r>
            <a:r>
              <a:rPr kumimoji="1" lang="en-US" altLang="ja-JP" sz="1600" dirty="0">
                <a:latin typeface="メイリオ"/>
                <a:ea typeface="メイリオ"/>
                <a:cs typeface="メイリオ"/>
              </a:rPr>
              <a:t>,</a:t>
            </a:r>
            <a:r>
              <a:rPr kumimoji="1" lang="ja-JP" altLang="en-US" sz="1600" dirty="0" smtClean="0">
                <a:latin typeface="メイリオ"/>
                <a:ea typeface="メイリオ"/>
                <a:cs typeface="メイリオ"/>
              </a:rPr>
              <a:t>右：</a:t>
            </a:r>
            <a:r>
              <a:rPr kumimoji="1" lang="en-US" altLang="ja-JP" sz="1600" dirty="0" smtClean="0">
                <a:latin typeface="メイリオ"/>
                <a:ea typeface="メイリオ"/>
                <a:cs typeface="メイリオ"/>
              </a:rPr>
              <a:t>100μm)</a:t>
            </a:r>
            <a:endParaRPr kumimoji="1" lang="ja-JP" altLang="en-US" sz="1600" dirty="0">
              <a:latin typeface="メイリオ"/>
              <a:ea typeface="メイリオ"/>
              <a:cs typeface="メイリオ"/>
            </a:endParaRPr>
          </a:p>
        </p:txBody>
      </p:sp>
      <p:sp>
        <p:nvSpPr>
          <p:cNvPr id="20" name="テキスト ボックス 19"/>
          <p:cNvSpPr txBox="1"/>
          <p:nvPr/>
        </p:nvSpPr>
        <p:spPr>
          <a:xfrm>
            <a:off x="6049506" y="6762854"/>
            <a:ext cx="1210588" cy="338554"/>
          </a:xfrm>
          <a:prstGeom prst="rect">
            <a:avLst/>
          </a:prstGeom>
          <a:solidFill>
            <a:srgbClr val="FFFFFF"/>
          </a:solidFill>
        </p:spPr>
        <p:txBody>
          <a:bodyPr wrap="none" rtlCol="0">
            <a:spAutoFit/>
          </a:bodyPr>
          <a:lstStyle/>
          <a:p>
            <a:r>
              <a:rPr kumimoji="1" lang="ja-JP" altLang="en-US" sz="1600" dirty="0" smtClean="0">
                <a:latin typeface="メイリオ"/>
                <a:ea typeface="メイリオ"/>
                <a:cs typeface="メイリオ"/>
              </a:rPr>
              <a:t>ガラス繊維</a:t>
            </a:r>
            <a:endParaRPr kumimoji="1" lang="ja-JP" altLang="en-US" sz="1600" dirty="0">
              <a:latin typeface="メイリオ"/>
              <a:ea typeface="メイリオ"/>
              <a:cs typeface="メイリオ"/>
            </a:endParaRPr>
          </a:p>
        </p:txBody>
      </p:sp>
      <p:sp>
        <p:nvSpPr>
          <p:cNvPr id="21" name="右矢印 20"/>
          <p:cNvSpPr/>
          <p:nvPr/>
        </p:nvSpPr>
        <p:spPr>
          <a:xfrm>
            <a:off x="3248356" y="5047165"/>
            <a:ext cx="2484300" cy="137951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600" dirty="0" err="1" smtClean="0">
                <a:solidFill>
                  <a:srgbClr val="000000"/>
                </a:solidFill>
                <a:latin typeface="メイリオ"/>
                <a:ea typeface="メイリオ"/>
                <a:cs typeface="メイリオ"/>
              </a:rPr>
              <a:t>NaOH,KOH</a:t>
            </a:r>
            <a:r>
              <a:rPr kumimoji="1" lang="ja-JP" altLang="en-US" sz="1600" dirty="0" smtClean="0">
                <a:solidFill>
                  <a:srgbClr val="000000"/>
                </a:solidFill>
                <a:latin typeface="メイリオ"/>
                <a:ea typeface="メイリオ"/>
                <a:cs typeface="メイリオ"/>
              </a:rPr>
              <a:t>を用いて</a:t>
            </a:r>
            <a:r>
              <a:rPr kumimoji="1" lang="en-US" altLang="ja-JP" sz="1600" dirty="0" smtClean="0">
                <a:solidFill>
                  <a:srgbClr val="000000"/>
                </a:solidFill>
                <a:latin typeface="メイリオ"/>
                <a:ea typeface="メイリオ"/>
                <a:cs typeface="メイリオ"/>
              </a:rPr>
              <a:t>PI100μm</a:t>
            </a:r>
            <a:r>
              <a:rPr kumimoji="1" lang="ja-JP" altLang="en-US" sz="1600" dirty="0" smtClean="0">
                <a:solidFill>
                  <a:srgbClr val="000000"/>
                </a:solidFill>
                <a:latin typeface="メイリオ"/>
                <a:ea typeface="メイリオ"/>
                <a:cs typeface="メイリオ"/>
              </a:rPr>
              <a:t>を溶解</a:t>
            </a:r>
            <a:endParaRPr kumimoji="1" lang="ja-JP" altLang="en-US" sz="1600" dirty="0">
              <a:solidFill>
                <a:srgbClr val="000000"/>
              </a:solidFill>
              <a:latin typeface="メイリオ"/>
              <a:ea typeface="メイリオ"/>
              <a:cs typeface="メイリオ"/>
            </a:endParaRPr>
          </a:p>
        </p:txBody>
      </p:sp>
      <p:cxnSp>
        <p:nvCxnSpPr>
          <p:cNvPr id="25" name="直線矢印コネクタ 24"/>
          <p:cNvCxnSpPr/>
          <p:nvPr/>
        </p:nvCxnSpPr>
        <p:spPr>
          <a:xfrm flipH="1">
            <a:off x="1590261" y="4214718"/>
            <a:ext cx="515279" cy="9390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2791584" y="3989568"/>
            <a:ext cx="90097" cy="11641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4747626" y="3944518"/>
            <a:ext cx="3600400" cy="646331"/>
          </a:xfrm>
          <a:prstGeom prst="rect">
            <a:avLst/>
          </a:prstGeom>
          <a:noFill/>
          <a:ln>
            <a:solidFill>
              <a:srgbClr val="FF0000"/>
            </a:solidFill>
          </a:ln>
        </p:spPr>
        <p:txBody>
          <a:bodyPr wrap="square" rtlCol="0">
            <a:spAutoFit/>
          </a:bodyPr>
          <a:lstStyle/>
          <a:p>
            <a:r>
              <a:rPr kumimoji="1" lang="ja-JP" altLang="en-US" dirty="0" smtClean="0"/>
              <a:t>①</a:t>
            </a:r>
            <a:r>
              <a:rPr kumimoji="1" lang="en-US" altLang="ja-JP" dirty="0" smtClean="0"/>
              <a:t>-1</a:t>
            </a:r>
            <a:r>
              <a:rPr kumimoji="1" lang="ja-JP" altLang="en-US" dirty="0" smtClean="0"/>
              <a:t>　ポリイミド材</a:t>
            </a:r>
            <a:r>
              <a:rPr kumimoji="1" lang="en-US" altLang="ja-JP" dirty="0" smtClean="0"/>
              <a:t>(100,800μm)</a:t>
            </a:r>
            <a:r>
              <a:rPr kumimoji="1" lang="ja-JP" altLang="en-US" dirty="0" smtClean="0"/>
              <a:t>の</a:t>
            </a:r>
            <a:r>
              <a:rPr kumimoji="1" lang="en-US" altLang="ja-JP" dirty="0" smtClean="0"/>
              <a:t>BG</a:t>
            </a:r>
            <a:r>
              <a:rPr kumimoji="1" lang="ja-JP" altLang="en-US" dirty="0" smtClean="0"/>
              <a:t>の源を同定。</a:t>
            </a:r>
            <a:endParaRPr kumimoji="1" lang="ja-JP" altLang="en-US" dirty="0"/>
          </a:p>
        </p:txBody>
      </p:sp>
      <p:sp>
        <p:nvSpPr>
          <p:cNvPr id="27" name="右中かっこ 26"/>
          <p:cNvSpPr/>
          <p:nvPr/>
        </p:nvSpPr>
        <p:spPr>
          <a:xfrm>
            <a:off x="7193258" y="1887136"/>
            <a:ext cx="133672" cy="936104"/>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6396254" y="3256162"/>
            <a:ext cx="2765501" cy="338554"/>
          </a:xfrm>
          <a:prstGeom prst="rect">
            <a:avLst/>
          </a:prstGeom>
          <a:noFill/>
        </p:spPr>
        <p:txBody>
          <a:bodyPr wrap="none" rtlCol="0">
            <a:spAutoFit/>
          </a:bodyPr>
          <a:lstStyle/>
          <a:p>
            <a:r>
              <a:rPr kumimoji="1" lang="ja-JP" altLang="en-US" sz="1600" dirty="0" smtClean="0">
                <a:solidFill>
                  <a:schemeClr val="accent3">
                    <a:lumMod val="75000"/>
                  </a:schemeClr>
                </a:solidFill>
              </a:rPr>
              <a:t>上記ポリイミドに使われている</a:t>
            </a:r>
            <a:endParaRPr kumimoji="1" lang="ja-JP" altLang="en-US" sz="1600" dirty="0">
              <a:solidFill>
                <a:schemeClr val="accent3">
                  <a:lumMod val="75000"/>
                </a:schemeClr>
              </a:solidFill>
            </a:endParaRPr>
          </a:p>
        </p:txBody>
      </p:sp>
      <p:sp>
        <p:nvSpPr>
          <p:cNvPr id="30" name="テキスト ボックス 29"/>
          <p:cNvSpPr txBox="1"/>
          <p:nvPr/>
        </p:nvSpPr>
        <p:spPr>
          <a:xfrm>
            <a:off x="7383238" y="2075363"/>
            <a:ext cx="1303562" cy="369332"/>
          </a:xfrm>
          <a:prstGeom prst="rect">
            <a:avLst/>
          </a:prstGeom>
          <a:noFill/>
        </p:spPr>
        <p:txBody>
          <a:bodyPr wrap="none" rtlCol="0">
            <a:spAutoFit/>
          </a:bodyPr>
          <a:lstStyle/>
          <a:p>
            <a:r>
              <a:rPr kumimoji="1" lang="en-US" altLang="ja-JP" dirty="0" err="1" smtClean="0">
                <a:solidFill>
                  <a:schemeClr val="accent6">
                    <a:lumMod val="50000"/>
                  </a:schemeClr>
                </a:solidFill>
              </a:rPr>
              <a:t>μPIC</a:t>
            </a:r>
            <a:r>
              <a:rPr kumimoji="1" lang="ja-JP" altLang="en-US" dirty="0" smtClean="0">
                <a:solidFill>
                  <a:schemeClr val="accent6">
                    <a:lumMod val="50000"/>
                  </a:schemeClr>
                </a:solidFill>
              </a:rPr>
              <a:t>の材料</a:t>
            </a:r>
            <a:endParaRPr kumimoji="1" lang="ja-JP" altLang="en-US" dirty="0">
              <a:solidFill>
                <a:schemeClr val="accent6">
                  <a:lumMod val="50000"/>
                </a:schemeClr>
              </a:solidFill>
            </a:endParaRPr>
          </a:p>
        </p:txBody>
      </p:sp>
    </p:spTree>
    <p:extLst>
      <p:ext uri="{BB962C8B-B14F-4D97-AF65-F5344CB8AC3E}">
        <p14:creationId xmlns="" xmlns:p14="http://schemas.microsoft.com/office/powerpoint/2010/main" val="1092025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中かっこ 26"/>
          <p:cNvSpPr/>
          <p:nvPr/>
        </p:nvSpPr>
        <p:spPr>
          <a:xfrm>
            <a:off x="7193258" y="1887136"/>
            <a:ext cx="133672" cy="936104"/>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6396254" y="3256162"/>
            <a:ext cx="2765501" cy="338554"/>
          </a:xfrm>
          <a:prstGeom prst="rect">
            <a:avLst/>
          </a:prstGeom>
          <a:noFill/>
        </p:spPr>
        <p:txBody>
          <a:bodyPr wrap="none" rtlCol="0">
            <a:spAutoFit/>
          </a:bodyPr>
          <a:lstStyle/>
          <a:p>
            <a:r>
              <a:rPr kumimoji="1" lang="ja-JP" altLang="en-US" sz="1600" dirty="0" smtClean="0">
                <a:solidFill>
                  <a:schemeClr val="accent3">
                    <a:lumMod val="75000"/>
                  </a:schemeClr>
                </a:solidFill>
              </a:rPr>
              <a:t>上記ポリイミドに使われている</a:t>
            </a:r>
            <a:endParaRPr kumimoji="1" lang="ja-JP" altLang="en-US" sz="1600" dirty="0">
              <a:solidFill>
                <a:schemeClr val="accent3">
                  <a:lumMod val="75000"/>
                </a:schemeClr>
              </a:solidFill>
            </a:endParaRPr>
          </a:p>
        </p:txBody>
      </p:sp>
      <p:sp>
        <p:nvSpPr>
          <p:cNvPr id="30" name="テキスト ボックス 29"/>
          <p:cNvSpPr txBox="1"/>
          <p:nvPr/>
        </p:nvSpPr>
        <p:spPr>
          <a:xfrm>
            <a:off x="7383238" y="2075363"/>
            <a:ext cx="1303562" cy="369332"/>
          </a:xfrm>
          <a:prstGeom prst="rect">
            <a:avLst/>
          </a:prstGeom>
          <a:noFill/>
        </p:spPr>
        <p:txBody>
          <a:bodyPr wrap="none" rtlCol="0">
            <a:spAutoFit/>
          </a:bodyPr>
          <a:lstStyle/>
          <a:p>
            <a:r>
              <a:rPr kumimoji="1" lang="en-US" altLang="ja-JP" dirty="0" err="1" smtClean="0">
                <a:solidFill>
                  <a:schemeClr val="accent6">
                    <a:lumMod val="50000"/>
                  </a:schemeClr>
                </a:solidFill>
              </a:rPr>
              <a:t>μPIC</a:t>
            </a:r>
            <a:r>
              <a:rPr kumimoji="1" lang="ja-JP" altLang="en-US" dirty="0" smtClean="0">
                <a:solidFill>
                  <a:schemeClr val="accent6">
                    <a:lumMod val="50000"/>
                  </a:schemeClr>
                </a:solidFill>
              </a:rPr>
              <a:t>の材料</a:t>
            </a:r>
            <a:endParaRPr kumimoji="1" lang="ja-JP" altLang="en-US" dirty="0">
              <a:solidFill>
                <a:schemeClr val="accent6">
                  <a:lumMod val="50000"/>
                </a:schemeClr>
              </a:solidFill>
            </a:endParaRPr>
          </a:p>
        </p:txBody>
      </p:sp>
      <p:sp>
        <p:nvSpPr>
          <p:cNvPr id="23" name="テキスト プレースホルダー 7"/>
          <p:cNvSpPr txBox="1">
            <a:spLocks/>
          </p:cNvSpPr>
          <p:nvPr/>
        </p:nvSpPr>
        <p:spPr>
          <a:xfrm>
            <a:off x="-35786" y="3785294"/>
            <a:ext cx="9595986" cy="489669"/>
          </a:xfrm>
          <a:prstGeom prst="rect">
            <a:avLst/>
          </a:prstGeom>
          <a:ln>
            <a:solidFill>
              <a:srgbClr val="FF0000"/>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latin typeface="メイリオ"/>
                <a:ea typeface="メイリオ"/>
                <a:cs typeface="メイリオ"/>
              </a:rPr>
              <a:t>①</a:t>
            </a:r>
            <a:r>
              <a:rPr lang="en-US" altLang="ja-JP" sz="1800" dirty="0" smtClean="0">
                <a:latin typeface="メイリオ"/>
                <a:ea typeface="メイリオ"/>
                <a:cs typeface="メイリオ"/>
              </a:rPr>
              <a:t>-2</a:t>
            </a:r>
            <a:r>
              <a:rPr lang="ja-JP" altLang="en-US" sz="1800" dirty="0" smtClean="0">
                <a:latin typeface="メイリオ"/>
                <a:ea typeface="メイリオ"/>
                <a:cs typeface="メイリオ"/>
              </a:rPr>
              <a:t>　</a:t>
            </a:r>
            <a:r>
              <a:rPr lang="en-US" altLang="ja-JP" sz="1800" dirty="0" err="1" smtClean="0">
                <a:latin typeface="メイリオ"/>
                <a:ea typeface="メイリオ"/>
                <a:cs typeface="メイリオ"/>
              </a:rPr>
              <a:t>μPIC</a:t>
            </a:r>
            <a:r>
              <a:rPr lang="ja-JP" altLang="en-US" sz="1800" dirty="0" smtClean="0">
                <a:latin typeface="メイリオ"/>
                <a:ea typeface="メイリオ"/>
                <a:cs typeface="メイリオ"/>
              </a:rPr>
              <a:t>としての放射能（例：</a:t>
            </a:r>
            <a:r>
              <a:rPr lang="en-US" altLang="ja-JP" sz="1800" dirty="0" smtClean="0">
                <a:latin typeface="メイリオ"/>
                <a:ea typeface="メイリオ"/>
                <a:cs typeface="メイリオ"/>
              </a:rPr>
              <a:t>2800</a:t>
            </a:r>
            <a:r>
              <a:rPr lang="ja-JP" altLang="en-US" sz="1800" dirty="0" smtClean="0">
                <a:latin typeface="メイリオ"/>
                <a:ea typeface="メイリオ"/>
                <a:cs typeface="メイリオ"/>
              </a:rPr>
              <a:t>）</a:t>
            </a:r>
            <a:r>
              <a:rPr lang="en-US" altLang="ja-JP" sz="1800" dirty="0" smtClean="0">
                <a:latin typeface="メイリオ"/>
                <a:ea typeface="メイリオ"/>
                <a:cs typeface="メイリオ"/>
              </a:rPr>
              <a:t>&gt;</a:t>
            </a:r>
            <a:r>
              <a:rPr lang="ja-JP" altLang="en-US" sz="1800" dirty="0" smtClean="0">
                <a:latin typeface="メイリオ"/>
                <a:ea typeface="メイリオ"/>
                <a:cs typeface="メイリオ"/>
              </a:rPr>
              <a:t>ポリイミドの放射能の和（例：</a:t>
            </a:r>
            <a:r>
              <a:rPr lang="en-US" altLang="ja-JP" sz="1800" dirty="0" smtClean="0">
                <a:latin typeface="メイリオ"/>
                <a:ea typeface="メイリオ"/>
                <a:cs typeface="メイリオ"/>
              </a:rPr>
              <a:t>1430+138</a:t>
            </a:r>
            <a:r>
              <a:rPr lang="ja-JP" altLang="en-US" sz="1800" dirty="0" smtClean="0">
                <a:latin typeface="メイリオ"/>
                <a:ea typeface="メイリオ"/>
                <a:cs typeface="メイリオ"/>
              </a:rPr>
              <a:t>）　</a:t>
            </a:r>
            <a:endParaRPr lang="ja-JP" altLang="en-US" sz="1800" dirty="0">
              <a:latin typeface="メイリオ"/>
              <a:ea typeface="メイリオ"/>
              <a:cs typeface="メイリオ"/>
            </a:endParaRPr>
          </a:p>
        </p:txBody>
      </p:sp>
      <p:graphicFrame>
        <p:nvGraphicFramePr>
          <p:cNvPr id="24" name="表 23"/>
          <p:cNvGraphicFramePr>
            <a:graphicFrameLocks noGrp="1"/>
          </p:cNvGraphicFramePr>
          <p:nvPr>
            <p:extLst>
              <p:ext uri="{D42A27DB-BD31-4B8C-83A1-F6EECF244321}">
                <p14:modId xmlns="" xmlns:p14="http://schemas.microsoft.com/office/powerpoint/2010/main" val="358654338"/>
              </p:ext>
            </p:extLst>
          </p:nvPr>
        </p:nvGraphicFramePr>
        <p:xfrm>
          <a:off x="95217" y="1184835"/>
          <a:ext cx="8888726" cy="2354778"/>
        </p:xfrm>
        <a:graphic>
          <a:graphicData uri="http://schemas.openxmlformats.org/drawingml/2006/table">
            <a:tbl>
              <a:tblPr firstRow="1" bandRow="1">
                <a:tableStyleId>{5C22544A-7EE6-4342-B048-85BDC9FD1C3A}</a:tableStyleId>
              </a:tblPr>
              <a:tblGrid>
                <a:gridCol w="1820247"/>
                <a:gridCol w="1978536"/>
                <a:gridCol w="2385394"/>
                <a:gridCol w="2704549"/>
              </a:tblGrid>
              <a:tr h="594669">
                <a:tc>
                  <a:txBody>
                    <a:bodyPr/>
                    <a:lstStyle/>
                    <a:p>
                      <a:endParaRPr kumimoji="1" lang="ja-JP" alt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30000" dirty="0" smtClean="0"/>
                        <a:t>238</a:t>
                      </a:r>
                      <a:r>
                        <a:rPr kumimoji="1" lang="en-US" altLang="ja-JP" sz="1600" b="1" baseline="0" dirty="0" smtClean="0"/>
                        <a:t>U</a:t>
                      </a:r>
                      <a:r>
                        <a:rPr kumimoji="1" lang="ja-JP" altLang="en-US" sz="1600" b="1" baseline="0" dirty="0" smtClean="0"/>
                        <a:t>中流</a:t>
                      </a:r>
                      <a:endParaRPr kumimoji="1" lang="en-US" altLang="ja-JP" sz="1600" b="1"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0" dirty="0" smtClean="0"/>
                        <a:t>[</a:t>
                      </a:r>
                      <a:r>
                        <a:rPr kumimoji="1" lang="en-US" altLang="ja-JP" sz="1600" b="1" baseline="0" dirty="0" err="1" smtClean="0"/>
                        <a:t>μBq</a:t>
                      </a:r>
                      <a:r>
                        <a:rPr kumimoji="1" lang="en-US" altLang="ja-JP" sz="1600" b="1" baseline="0" dirty="0" smtClean="0"/>
                        <a:t>/(uPIC-cm</a:t>
                      </a:r>
                      <a:r>
                        <a:rPr kumimoji="1" lang="en-US" altLang="ja-JP" sz="1600" b="1" baseline="30000" dirty="0" smtClean="0"/>
                        <a:t>2</a:t>
                      </a:r>
                      <a:r>
                        <a:rPr kumimoji="1" lang="en-US" altLang="ja-JP" sz="1600" b="1" baseline="0" dirty="0" smtClean="0"/>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30000" dirty="0" smtClean="0"/>
                        <a:t>238</a:t>
                      </a:r>
                      <a:r>
                        <a:rPr kumimoji="1" lang="en-US" altLang="ja-JP" sz="1600" b="1" baseline="0" dirty="0" smtClean="0"/>
                        <a:t>U</a:t>
                      </a:r>
                      <a:r>
                        <a:rPr kumimoji="1" lang="ja-JP" altLang="en-US" sz="1600" b="1" baseline="0" dirty="0" smtClean="0"/>
                        <a:t>上流</a:t>
                      </a:r>
                      <a:endParaRPr kumimoji="1" lang="en-US" altLang="ja-JP" sz="1600" b="1"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0" dirty="0" smtClean="0"/>
                        <a:t>[</a:t>
                      </a:r>
                      <a:r>
                        <a:rPr kumimoji="1" lang="en-US" altLang="ja-JP" sz="1600" b="1" baseline="0" dirty="0" err="1" smtClean="0"/>
                        <a:t>μBq</a:t>
                      </a:r>
                      <a:r>
                        <a:rPr kumimoji="1" lang="en-US" altLang="ja-JP" sz="1600" b="1" baseline="0" dirty="0" smtClean="0"/>
                        <a:t>/(uPIC-cm</a:t>
                      </a:r>
                      <a:r>
                        <a:rPr kumimoji="1" lang="en-US" altLang="ja-JP" sz="1600" b="1" baseline="30000" dirty="0" smtClean="0"/>
                        <a:t>2</a:t>
                      </a:r>
                      <a:r>
                        <a:rPr kumimoji="1" lang="en-US" altLang="ja-JP" sz="1600" b="1" baseline="0" dirty="0" smtClean="0"/>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baseline="30000" dirty="0" smtClean="0"/>
                        <a:t>232</a:t>
                      </a:r>
                      <a:r>
                        <a:rPr kumimoji="1" lang="en-US" altLang="ja-JP" sz="1600" b="1" baseline="0" dirty="0" smtClean="0"/>
                        <a:t>Th</a:t>
                      </a:r>
                      <a:br>
                        <a:rPr kumimoji="1" lang="en-US" altLang="ja-JP" sz="1600" b="1" baseline="0" dirty="0" smtClean="0"/>
                      </a:br>
                      <a:r>
                        <a:rPr kumimoji="1" lang="en-US" altLang="ja-JP" sz="1600" b="1" baseline="0" dirty="0" smtClean="0"/>
                        <a:t> [</a:t>
                      </a:r>
                      <a:r>
                        <a:rPr kumimoji="1" lang="en-US" altLang="ja-JP" sz="1600" b="1" baseline="0" dirty="0" err="1" smtClean="0"/>
                        <a:t>μBq</a:t>
                      </a:r>
                      <a:r>
                        <a:rPr kumimoji="1" lang="en-US" altLang="ja-JP" sz="1600" b="1" baseline="0" dirty="0" smtClean="0"/>
                        <a:t>/(uPIC-cm</a:t>
                      </a:r>
                      <a:r>
                        <a:rPr kumimoji="1" lang="en-US" altLang="ja-JP" sz="1600" b="1" baseline="30000" dirty="0" smtClean="0"/>
                        <a:t>2</a:t>
                      </a:r>
                      <a:r>
                        <a:rPr kumimoji="1" lang="en-US" altLang="ja-JP" sz="1600" b="1" baseline="0" dirty="0" smtClean="0"/>
                        <a:t>)]</a:t>
                      </a:r>
                    </a:p>
                  </a:txBody>
                  <a:tcPr/>
                </a:tc>
              </a:tr>
              <a:tr h="5946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smtClean="0"/>
                        <a:t>μ-PIC</a:t>
                      </a:r>
                    </a:p>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smtClean="0"/>
                        <a:t>丸ごと測定</a:t>
                      </a:r>
                    </a:p>
                  </a:txBody>
                  <a:tcPr/>
                </a:tc>
                <a:tc>
                  <a:txBody>
                    <a:bodyPr/>
                    <a:lstStyle/>
                    <a:p>
                      <a:pPr algn="ctr"/>
                      <a:r>
                        <a:rPr kumimoji="1" lang="en-US" altLang="ja-JP" sz="1800" dirty="0" smtClean="0"/>
                        <a:t>2800±50</a:t>
                      </a:r>
                      <a:endParaRPr kumimoji="1" lang="ja-JP" altLang="en-US" sz="1800" dirty="0"/>
                    </a:p>
                  </a:txBody>
                  <a:tcPr/>
                </a:tc>
                <a:tc>
                  <a:txBody>
                    <a:bodyPr/>
                    <a:lstStyle/>
                    <a:p>
                      <a:pPr algn="ctr"/>
                      <a:r>
                        <a:rPr kumimoji="1" lang="en-US" altLang="ja-JP" sz="1800" dirty="0" smtClean="0"/>
                        <a:t>2700±200</a:t>
                      </a:r>
                      <a:endParaRPr kumimoji="1" lang="ja-JP" altLang="en-US" sz="1800" dirty="0"/>
                    </a:p>
                  </a:txBody>
                  <a:tcPr/>
                </a:tc>
                <a:tc>
                  <a:txBody>
                    <a:bodyPr/>
                    <a:lstStyle/>
                    <a:p>
                      <a:pPr algn="ctr"/>
                      <a:r>
                        <a:rPr kumimoji="1" lang="en-US" altLang="ja-JP" sz="1800" dirty="0" smtClean="0"/>
                        <a:t>4464±200</a:t>
                      </a:r>
                      <a:endParaRPr kumimoji="1" lang="ja-JP" altLang="en-US" sz="1800" dirty="0"/>
                    </a:p>
                  </a:txBody>
                  <a:tcPr/>
                </a:tc>
              </a:tr>
              <a:tr h="37334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baseline="0" dirty="0" smtClean="0"/>
                        <a:t>ポリイミド</a:t>
                      </a:r>
                      <a:r>
                        <a:rPr kumimoji="1" lang="en-US" altLang="ja-JP" sz="1800" baseline="0" dirty="0" smtClean="0"/>
                        <a:t> </a:t>
                      </a:r>
                      <a:r>
                        <a:rPr kumimoji="1" lang="en-US" altLang="ja-JP" sz="1800" dirty="0" smtClean="0"/>
                        <a:t>800μm</a:t>
                      </a:r>
                      <a:endParaRPr kumimoji="1" lang="ja-JP" altLang="en-US" sz="1800" dirty="0" smtClean="0"/>
                    </a:p>
                  </a:txBody>
                  <a:tcPr>
                    <a:lnB w="12700" cap="flat" cmpd="sng" algn="ctr">
                      <a:solidFill>
                        <a:prstClr val="white"/>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smtClean="0"/>
                        <a:t>1430±40</a:t>
                      </a:r>
                      <a:endParaRPr kumimoji="1" lang="ja-JP" altLang="en-US" sz="1800" dirty="0" smtClean="0"/>
                    </a:p>
                  </a:txBody>
                  <a:tcPr>
                    <a:lnB w="12700" cap="flat" cmpd="sng" algn="ctr">
                      <a:solidFill>
                        <a:prstClr val="white"/>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smtClean="0"/>
                        <a:t>1410±80</a:t>
                      </a:r>
                      <a:endParaRPr kumimoji="1" lang="ja-JP" altLang="en-US" sz="1800" dirty="0" smtClean="0"/>
                    </a:p>
                  </a:txBody>
                  <a:tcPr>
                    <a:lnB w="12700" cap="flat" cmpd="sng" algn="ctr">
                      <a:solidFill>
                        <a:prstClr val="white"/>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000000"/>
                          </a:solidFill>
                        </a:rPr>
                        <a:t>2011±46</a:t>
                      </a:r>
                    </a:p>
                  </a:txBody>
                  <a:tcPr>
                    <a:lnB w="12700" cap="flat" cmpd="sng" algn="ctr">
                      <a:solidFill>
                        <a:prstClr val="white"/>
                      </a:solidFill>
                      <a:prstDash val="solid"/>
                      <a:round/>
                      <a:headEnd type="none" w="med" len="med"/>
                      <a:tailEnd type="none" w="med" len="med"/>
                    </a:lnB>
                    <a:solidFill>
                      <a:schemeClr val="accent6">
                        <a:lumMod val="20000"/>
                        <a:lumOff val="80000"/>
                      </a:schemeClr>
                    </a:solidFill>
                  </a:tcPr>
                </a:tc>
              </a:tr>
              <a:tr h="37334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smtClean="0"/>
                        <a:t>ポリイミド</a:t>
                      </a:r>
                      <a:r>
                        <a:rPr kumimoji="1" lang="en-US" altLang="ja-JP" sz="1800" dirty="0" smtClean="0"/>
                        <a:t> 100μm</a:t>
                      </a:r>
                      <a:endParaRPr kumimoji="1" lang="ja-JP" altLang="en-US" sz="1800" dirty="0" smtClean="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800" dirty="0" smtClean="0"/>
                        <a:t>138±3</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800" dirty="0" smtClean="0"/>
                        <a:t>133±6</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800" dirty="0" smtClean="0"/>
                        <a:t>204±6</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7334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smtClean="0"/>
                        <a:t>CuSO</a:t>
                      </a:r>
                      <a:r>
                        <a:rPr kumimoji="1" lang="en-US" altLang="ja-JP" sz="1800" baseline="-25000" dirty="0" smtClean="0"/>
                        <a:t>4</a:t>
                      </a:r>
                      <a:endParaRPr kumimoji="1" lang="ja-JP" altLang="en-US" sz="1800" dirty="0" smtClean="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800" dirty="0" smtClean="0"/>
                        <a:t>&lt;5</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800" dirty="0" smtClean="0"/>
                        <a:t>&lt;70</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800" dirty="0" smtClean="0"/>
                        <a:t>&lt;0.9</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31" name="テキスト ボックス 30"/>
          <p:cNvSpPr txBox="1"/>
          <p:nvPr/>
        </p:nvSpPr>
        <p:spPr>
          <a:xfrm>
            <a:off x="84807" y="736087"/>
            <a:ext cx="3875805" cy="400110"/>
          </a:xfrm>
          <a:prstGeom prst="rect">
            <a:avLst/>
          </a:prstGeom>
          <a:noFill/>
        </p:spPr>
        <p:txBody>
          <a:bodyPr wrap="none" rtlCol="0">
            <a:spAutoFit/>
          </a:bodyPr>
          <a:lstStyle/>
          <a:p>
            <a:r>
              <a:rPr kumimoji="1" lang="en-US" altLang="ja-JP" sz="2000" b="1" dirty="0" smtClean="0">
                <a:latin typeface="メイリオ"/>
                <a:ea typeface="メイリオ"/>
                <a:cs typeface="メイリオ"/>
              </a:rPr>
              <a:t>μ-PIC1</a:t>
            </a:r>
            <a:r>
              <a:rPr kumimoji="1" lang="ja-JP" altLang="en-US" sz="2000" b="1" dirty="0" smtClean="0">
                <a:latin typeface="メイリオ"/>
                <a:ea typeface="メイリオ"/>
                <a:cs typeface="メイリオ"/>
              </a:rPr>
              <a:t>枚</a:t>
            </a:r>
            <a:r>
              <a:rPr kumimoji="1" lang="en-US" altLang="ja-JP" sz="2000" b="1" dirty="0" smtClean="0">
                <a:latin typeface="メイリオ"/>
                <a:ea typeface="メイリオ"/>
                <a:cs typeface="メイリオ"/>
              </a:rPr>
              <a:t>1cm</a:t>
            </a:r>
            <a:r>
              <a:rPr kumimoji="1" lang="en-US" altLang="ja-JP" sz="2000" b="1" baseline="30000" dirty="0" smtClean="0">
                <a:latin typeface="メイリオ"/>
                <a:ea typeface="メイリオ"/>
                <a:cs typeface="メイリオ"/>
              </a:rPr>
              <a:t>2</a:t>
            </a:r>
            <a:r>
              <a:rPr kumimoji="1" lang="ja-JP" altLang="en-US" sz="2000" b="1" dirty="0" smtClean="0">
                <a:latin typeface="メイリオ"/>
                <a:ea typeface="メイリオ"/>
                <a:cs typeface="メイリオ"/>
              </a:rPr>
              <a:t>あたりの放射能</a:t>
            </a:r>
            <a:endParaRPr kumimoji="1" lang="ja-JP" altLang="en-US" sz="2000" b="1" dirty="0">
              <a:latin typeface="メイリオ"/>
              <a:ea typeface="メイリオ"/>
              <a:cs typeface="メイリオ"/>
            </a:endParaRPr>
          </a:p>
        </p:txBody>
      </p:sp>
      <p:sp>
        <p:nvSpPr>
          <p:cNvPr id="2" name="正方形/長方形 1"/>
          <p:cNvSpPr/>
          <p:nvPr/>
        </p:nvSpPr>
        <p:spPr>
          <a:xfrm>
            <a:off x="1907704" y="2444694"/>
            <a:ext cx="1944216" cy="1150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15"/>
          <p:cNvGrpSpPr>
            <a:grpSpLocks/>
          </p:cNvGrpSpPr>
          <p:nvPr/>
        </p:nvGrpSpPr>
        <p:grpSpPr bwMode="auto">
          <a:xfrm>
            <a:off x="52250" y="4725735"/>
            <a:ext cx="4535953" cy="1068406"/>
            <a:chOff x="522164" y="3873776"/>
            <a:chExt cx="4536504" cy="1068275"/>
          </a:xfrm>
          <a:solidFill>
            <a:schemeClr val="tx1"/>
          </a:solidFill>
        </p:grpSpPr>
        <p:pic>
          <p:nvPicPr>
            <p:cNvPr id="40" name="図 5"/>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522164" y="3873776"/>
              <a:ext cx="3619202" cy="1066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1" name="テキスト ボックス 40"/>
            <p:cNvSpPr txBox="1">
              <a:spLocks noChangeArrowheads="1"/>
            </p:cNvSpPr>
            <p:nvPr/>
          </p:nvSpPr>
          <p:spPr bwMode="auto">
            <a:xfrm>
              <a:off x="3969583" y="3873776"/>
              <a:ext cx="108012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dirty="0">
                  <a:solidFill>
                    <a:srgbClr val="000000"/>
                  </a:solidFill>
                </a:rPr>
                <a:t>100μm</a:t>
              </a:r>
              <a:endParaRPr lang="ja-JP" altLang="en-US" dirty="0">
                <a:solidFill>
                  <a:srgbClr val="000000"/>
                </a:solidFill>
              </a:endParaRPr>
            </a:p>
          </p:txBody>
        </p:sp>
        <p:sp>
          <p:nvSpPr>
            <p:cNvPr id="42" name="テキスト ボックス 41"/>
            <p:cNvSpPr txBox="1">
              <a:spLocks noChangeArrowheads="1"/>
            </p:cNvSpPr>
            <p:nvPr/>
          </p:nvSpPr>
          <p:spPr bwMode="auto">
            <a:xfrm>
              <a:off x="3978548" y="4212679"/>
              <a:ext cx="1080120" cy="3693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dirty="0">
                  <a:solidFill>
                    <a:srgbClr val="000000"/>
                  </a:solidFill>
                </a:rPr>
                <a:t>800μm</a:t>
              </a:r>
              <a:endParaRPr lang="ja-JP" altLang="en-US" dirty="0">
                <a:solidFill>
                  <a:srgbClr val="000000"/>
                </a:solidFill>
              </a:endParaRPr>
            </a:p>
          </p:txBody>
        </p:sp>
        <p:sp>
          <p:nvSpPr>
            <p:cNvPr id="43" name="テキスト ボックス 42"/>
            <p:cNvSpPr txBox="1">
              <a:spLocks noChangeArrowheads="1"/>
            </p:cNvSpPr>
            <p:nvPr/>
          </p:nvSpPr>
          <p:spPr bwMode="auto">
            <a:xfrm>
              <a:off x="3978548" y="4572719"/>
              <a:ext cx="1080120" cy="3693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dirty="0">
                  <a:solidFill>
                    <a:srgbClr val="000000"/>
                  </a:solidFill>
                </a:rPr>
                <a:t>100μm</a:t>
              </a:r>
              <a:endParaRPr lang="ja-JP" altLang="en-US" dirty="0">
                <a:solidFill>
                  <a:srgbClr val="000000"/>
                </a:solidFill>
              </a:endParaRPr>
            </a:p>
          </p:txBody>
        </p:sp>
      </p:grpSp>
      <p:sp>
        <p:nvSpPr>
          <p:cNvPr id="44" name="テキスト プレースホルダー 7"/>
          <p:cNvSpPr txBox="1">
            <a:spLocks/>
          </p:cNvSpPr>
          <p:nvPr/>
        </p:nvSpPr>
        <p:spPr>
          <a:xfrm>
            <a:off x="4601607" y="4705534"/>
            <a:ext cx="4722922" cy="19638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dirty="0" smtClean="0">
                <a:latin typeface="メイリオ"/>
                <a:ea typeface="メイリオ"/>
                <a:cs typeface="メイリオ"/>
              </a:rPr>
              <a:t>5/13</a:t>
            </a:r>
            <a:r>
              <a:rPr lang="ja-JP" altLang="en-US" sz="1800" dirty="0" smtClean="0">
                <a:latin typeface="メイリオ"/>
                <a:ea typeface="メイリオ"/>
                <a:cs typeface="メイリオ"/>
              </a:rPr>
              <a:t>　</a:t>
            </a:r>
            <a:r>
              <a:rPr lang="en-US" altLang="ja-JP" sz="1800" dirty="0" smtClean="0">
                <a:latin typeface="メイリオ"/>
                <a:ea typeface="メイリオ"/>
                <a:cs typeface="メイリオ"/>
              </a:rPr>
              <a:t>DNP</a:t>
            </a:r>
            <a:r>
              <a:rPr lang="ja-JP" altLang="en-US" sz="1800" dirty="0" smtClean="0">
                <a:latin typeface="メイリオ"/>
                <a:ea typeface="メイリオ"/>
                <a:cs typeface="メイリオ"/>
              </a:rPr>
              <a:t>との打ち合わせで</a:t>
            </a:r>
            <a:endParaRPr lang="en-US" altLang="ja-JP" sz="1800" dirty="0" smtClean="0">
              <a:latin typeface="メイリオ"/>
              <a:ea typeface="メイリオ"/>
              <a:cs typeface="メイリオ"/>
            </a:endParaRPr>
          </a:p>
          <a:p>
            <a:pPr marL="457200" lvl="1" indent="0">
              <a:buNone/>
            </a:pPr>
            <a:r>
              <a:rPr lang="en-US" altLang="ja-JP" sz="1400" dirty="0" smtClean="0">
                <a:latin typeface="メイリオ"/>
                <a:ea typeface="メイリオ"/>
                <a:cs typeface="メイリオ"/>
              </a:rPr>
              <a:t>a</a:t>
            </a:r>
            <a:r>
              <a:rPr lang="ja-JP" altLang="en-US" sz="1400" dirty="0" smtClean="0">
                <a:latin typeface="メイリオ"/>
                <a:ea typeface="メイリオ"/>
                <a:cs typeface="メイリオ"/>
              </a:rPr>
              <a:t> </a:t>
            </a:r>
            <a:r>
              <a:rPr lang="en-US" altLang="ja-JP" sz="1400" dirty="0" err="1" smtClean="0">
                <a:latin typeface="メイリオ"/>
                <a:ea typeface="メイリオ"/>
                <a:cs typeface="メイリオ"/>
              </a:rPr>
              <a:t>μPIC</a:t>
            </a:r>
            <a:r>
              <a:rPr lang="ja-JP" altLang="en-US" sz="1400" dirty="0" smtClean="0">
                <a:latin typeface="メイリオ"/>
                <a:ea typeface="メイリオ"/>
                <a:cs typeface="メイリオ"/>
              </a:rPr>
              <a:t>のボンディング用の</a:t>
            </a:r>
            <a:r>
              <a:rPr lang="en-US" altLang="ja-JP" sz="1400" dirty="0" err="1" smtClean="0">
                <a:latin typeface="メイリオ"/>
                <a:ea typeface="メイリオ"/>
                <a:cs typeface="メイリオ"/>
              </a:rPr>
              <a:t>Ni,Au</a:t>
            </a:r>
            <a:r>
              <a:rPr lang="ja-JP" altLang="en-US" sz="1400" dirty="0" smtClean="0">
                <a:latin typeface="メイリオ"/>
                <a:ea typeface="メイリオ"/>
                <a:cs typeface="メイリオ"/>
              </a:rPr>
              <a:t>メッキ部分</a:t>
            </a:r>
            <a:endParaRPr lang="en-US" altLang="ja-JP" sz="1400" dirty="0" smtClean="0">
              <a:latin typeface="メイリオ"/>
              <a:ea typeface="メイリオ"/>
              <a:cs typeface="メイリオ"/>
            </a:endParaRPr>
          </a:p>
          <a:p>
            <a:pPr marL="457200" lvl="1" indent="0">
              <a:buNone/>
            </a:pPr>
            <a:r>
              <a:rPr lang="en-US" altLang="ja-JP" sz="1400" dirty="0" smtClean="0">
                <a:latin typeface="メイリオ"/>
                <a:ea typeface="メイリオ"/>
                <a:cs typeface="メイリオ"/>
              </a:rPr>
              <a:t>b</a:t>
            </a:r>
            <a:r>
              <a:rPr lang="ja-JP" altLang="en-US" sz="1400" dirty="0" smtClean="0">
                <a:latin typeface="メイリオ"/>
                <a:ea typeface="メイリオ"/>
                <a:cs typeface="メイリオ"/>
              </a:rPr>
              <a:t> </a:t>
            </a:r>
            <a:r>
              <a:rPr lang="en-US" altLang="ja-JP" sz="1400" dirty="0" smtClean="0">
                <a:latin typeface="メイリオ"/>
                <a:ea typeface="メイリオ"/>
                <a:cs typeface="メイリオ"/>
              </a:rPr>
              <a:t>800μm</a:t>
            </a:r>
            <a:r>
              <a:rPr lang="ja-JP" altLang="en-US" sz="1400" dirty="0" smtClean="0">
                <a:latin typeface="メイリオ"/>
                <a:ea typeface="メイリオ"/>
                <a:cs typeface="メイリオ"/>
              </a:rPr>
              <a:t>材にもともとついていた銅箔</a:t>
            </a:r>
            <a:endParaRPr lang="en-US" altLang="ja-JP" sz="1400" dirty="0" smtClean="0">
              <a:latin typeface="メイリオ"/>
              <a:ea typeface="メイリオ"/>
              <a:cs typeface="メイリオ"/>
            </a:endParaRPr>
          </a:p>
          <a:p>
            <a:pPr marL="457200" lvl="1" indent="0">
              <a:buNone/>
            </a:pPr>
            <a:r>
              <a:rPr lang="en-US" altLang="ja-JP" sz="1400" dirty="0" smtClean="0">
                <a:latin typeface="メイリオ"/>
                <a:ea typeface="メイリオ"/>
                <a:cs typeface="メイリオ"/>
              </a:rPr>
              <a:t>c</a:t>
            </a:r>
            <a:r>
              <a:rPr lang="ja-JP" altLang="en-US" sz="1400" dirty="0" smtClean="0">
                <a:latin typeface="メイリオ"/>
                <a:ea typeface="メイリオ"/>
                <a:cs typeface="メイリオ"/>
              </a:rPr>
              <a:t> </a:t>
            </a:r>
            <a:r>
              <a:rPr lang="en-US" altLang="ja-JP" sz="1400" dirty="0" smtClean="0">
                <a:latin typeface="メイリオ"/>
                <a:ea typeface="メイリオ"/>
                <a:cs typeface="メイリオ"/>
              </a:rPr>
              <a:t>100μm</a:t>
            </a:r>
            <a:r>
              <a:rPr lang="ja-JP" altLang="en-US" sz="1400" dirty="0" smtClean="0">
                <a:latin typeface="メイリオ"/>
                <a:ea typeface="メイリオ"/>
                <a:cs typeface="メイリオ"/>
              </a:rPr>
              <a:t>材にプレスした銅箔</a:t>
            </a:r>
            <a:endParaRPr lang="en-US" altLang="ja-JP" sz="1400" dirty="0" smtClean="0">
              <a:latin typeface="メイリオ"/>
              <a:ea typeface="メイリオ"/>
              <a:cs typeface="メイリオ"/>
            </a:endParaRPr>
          </a:p>
          <a:p>
            <a:pPr marL="457200" lvl="1" indent="0">
              <a:buNone/>
            </a:pPr>
            <a:r>
              <a:rPr lang="en-US" altLang="ja-JP" sz="1400" dirty="0">
                <a:latin typeface="メイリオ"/>
                <a:ea typeface="メイリオ"/>
                <a:cs typeface="メイリオ"/>
              </a:rPr>
              <a:t>d</a:t>
            </a:r>
            <a:r>
              <a:rPr lang="ja-JP" altLang="en-US" sz="1400" dirty="0" smtClean="0">
                <a:latin typeface="メイリオ"/>
                <a:ea typeface="メイリオ"/>
                <a:cs typeface="メイリオ"/>
              </a:rPr>
              <a:t> プレス、製造過程の混入</a:t>
            </a:r>
            <a:endParaRPr lang="en-US" altLang="ja-JP" sz="1400" dirty="0" smtClean="0">
              <a:latin typeface="メイリオ"/>
              <a:ea typeface="メイリオ"/>
              <a:cs typeface="メイリオ"/>
            </a:endParaRPr>
          </a:p>
          <a:p>
            <a:pPr marL="457200" lvl="1" indent="0">
              <a:buNone/>
            </a:pPr>
            <a:r>
              <a:rPr lang="ja-JP" altLang="en-US" sz="1400" dirty="0" smtClean="0">
                <a:latin typeface="メイリオ"/>
                <a:ea typeface="メイリオ"/>
                <a:cs typeface="メイリオ"/>
              </a:rPr>
              <a:t>　　　の可能性が示唆</a:t>
            </a:r>
            <a:r>
              <a:rPr lang="en-US" altLang="ja-JP" sz="1400" dirty="0" smtClean="0">
                <a:latin typeface="メイリオ"/>
                <a:ea typeface="メイリオ"/>
                <a:cs typeface="メイリオ"/>
              </a:rPr>
              <a:t/>
            </a:r>
            <a:br>
              <a:rPr lang="en-US" altLang="ja-JP" sz="1400" dirty="0" smtClean="0">
                <a:latin typeface="メイリオ"/>
                <a:ea typeface="メイリオ"/>
                <a:cs typeface="メイリオ"/>
              </a:rPr>
            </a:br>
            <a:r>
              <a:rPr lang="ja-JP" altLang="en-US" sz="1400" dirty="0" smtClean="0">
                <a:latin typeface="メイリオ"/>
                <a:ea typeface="メイリオ"/>
                <a:cs typeface="メイリオ"/>
              </a:rPr>
              <a:t>それぞれの寄与を測定へ。</a:t>
            </a:r>
            <a:endParaRPr lang="en-US" altLang="ja-JP" sz="1400" dirty="0">
              <a:latin typeface="メイリオ"/>
              <a:ea typeface="メイリオ"/>
              <a:cs typeface="メイリオ"/>
            </a:endParaRPr>
          </a:p>
          <a:p>
            <a:pPr lvl="1"/>
            <a:endParaRPr lang="ja-JP" altLang="en-US" sz="1400" dirty="0">
              <a:latin typeface="メイリオ"/>
              <a:ea typeface="メイリオ"/>
              <a:cs typeface="メイリオ"/>
            </a:endParaRPr>
          </a:p>
        </p:txBody>
      </p:sp>
      <p:sp>
        <p:nvSpPr>
          <p:cNvPr id="3" name="正方形/長方形 2"/>
          <p:cNvSpPr/>
          <p:nvPr/>
        </p:nvSpPr>
        <p:spPr>
          <a:xfrm>
            <a:off x="1475656" y="4941168"/>
            <a:ext cx="1008112" cy="153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5108592" y="5301209"/>
            <a:ext cx="3207823" cy="2379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115616" y="4688594"/>
            <a:ext cx="511426" cy="25257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80243" y="4700654"/>
            <a:ext cx="287186" cy="2525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249721" y="4662499"/>
            <a:ext cx="287186" cy="2525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324418" y="4909752"/>
            <a:ext cx="1008112" cy="153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5108592" y="5561160"/>
            <a:ext cx="2438688" cy="2311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flipH="1" flipV="1">
            <a:off x="2483768" y="4725735"/>
            <a:ext cx="2624824" cy="93551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45" idx="1"/>
            <a:endCxn id="3" idx="3"/>
          </p:cNvCxnSpPr>
          <p:nvPr/>
        </p:nvCxnSpPr>
        <p:spPr>
          <a:xfrm flipH="1" flipV="1">
            <a:off x="2483768" y="5018140"/>
            <a:ext cx="2624824" cy="402053"/>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6763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プレースホルダー 7"/>
          <p:cNvSpPr txBox="1">
            <a:spLocks/>
          </p:cNvSpPr>
          <p:nvPr/>
        </p:nvSpPr>
        <p:spPr>
          <a:xfrm>
            <a:off x="262387" y="188640"/>
            <a:ext cx="6253829" cy="383378"/>
          </a:xfrm>
          <a:prstGeom prst="rect">
            <a:avLst/>
          </a:prstGeom>
          <a:ln>
            <a:solidFill>
              <a:srgbClr val="FF0000"/>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latin typeface="メイリオ"/>
                <a:ea typeface="メイリオ"/>
                <a:cs typeface="メイリオ"/>
              </a:rPr>
              <a:t>①</a:t>
            </a:r>
            <a:r>
              <a:rPr lang="en-US" altLang="ja-JP" sz="1800" dirty="0" smtClean="0">
                <a:latin typeface="メイリオ"/>
                <a:ea typeface="メイリオ"/>
                <a:cs typeface="メイリオ"/>
              </a:rPr>
              <a:t>-2</a:t>
            </a:r>
            <a:r>
              <a:rPr lang="ja-JP" altLang="en-US" sz="1800" dirty="0" smtClean="0">
                <a:latin typeface="メイリオ"/>
                <a:ea typeface="メイリオ"/>
                <a:cs typeface="メイリオ"/>
              </a:rPr>
              <a:t>　</a:t>
            </a:r>
            <a:r>
              <a:rPr lang="en-US" altLang="ja-JP" sz="1800" dirty="0" err="1" smtClean="0">
                <a:latin typeface="メイリオ"/>
                <a:ea typeface="メイリオ"/>
                <a:cs typeface="メイリオ"/>
              </a:rPr>
              <a:t>μPIC</a:t>
            </a:r>
            <a:r>
              <a:rPr lang="ja-JP" altLang="en-US" sz="1800" dirty="0" smtClean="0">
                <a:latin typeface="メイリオ"/>
                <a:ea typeface="メイリオ"/>
                <a:cs typeface="メイリオ"/>
              </a:rPr>
              <a:t>としての放射能　</a:t>
            </a:r>
            <a:r>
              <a:rPr lang="en-US" altLang="ja-JP" sz="1800" dirty="0" smtClean="0">
                <a:latin typeface="メイリオ"/>
                <a:ea typeface="メイリオ"/>
                <a:cs typeface="メイリオ"/>
              </a:rPr>
              <a:t>&gt;</a:t>
            </a:r>
            <a:r>
              <a:rPr lang="ja-JP" altLang="en-US" sz="1800" dirty="0" smtClean="0">
                <a:latin typeface="メイリオ"/>
                <a:ea typeface="メイリオ"/>
                <a:cs typeface="メイリオ"/>
              </a:rPr>
              <a:t>　ポリイミドの放射能の和　</a:t>
            </a:r>
            <a:endParaRPr lang="ja-JP" altLang="en-US" sz="1800" dirty="0">
              <a:latin typeface="メイリオ"/>
              <a:ea typeface="メイリオ"/>
              <a:cs typeface="メイリオ"/>
            </a:endParaRPr>
          </a:p>
        </p:txBody>
      </p:sp>
      <p:grpSp>
        <p:nvGrpSpPr>
          <p:cNvPr id="2" name="グループ化 15"/>
          <p:cNvGrpSpPr>
            <a:grpSpLocks/>
          </p:cNvGrpSpPr>
          <p:nvPr/>
        </p:nvGrpSpPr>
        <p:grpSpPr bwMode="auto">
          <a:xfrm>
            <a:off x="52250" y="869394"/>
            <a:ext cx="4535953" cy="1068406"/>
            <a:chOff x="522164" y="3873776"/>
            <a:chExt cx="4536504" cy="1068275"/>
          </a:xfrm>
          <a:solidFill>
            <a:schemeClr val="tx1"/>
          </a:solidFill>
        </p:grpSpPr>
        <p:pic>
          <p:nvPicPr>
            <p:cNvPr id="40" name="図 5"/>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522164" y="3873776"/>
              <a:ext cx="3619202" cy="1066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1" name="テキスト ボックス 40"/>
            <p:cNvSpPr txBox="1">
              <a:spLocks noChangeArrowheads="1"/>
            </p:cNvSpPr>
            <p:nvPr/>
          </p:nvSpPr>
          <p:spPr bwMode="auto">
            <a:xfrm>
              <a:off x="3969583" y="3873776"/>
              <a:ext cx="108012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dirty="0">
                  <a:solidFill>
                    <a:srgbClr val="000000"/>
                  </a:solidFill>
                </a:rPr>
                <a:t>100μm</a:t>
              </a:r>
              <a:endParaRPr lang="ja-JP" altLang="en-US" dirty="0">
                <a:solidFill>
                  <a:srgbClr val="000000"/>
                </a:solidFill>
              </a:endParaRPr>
            </a:p>
          </p:txBody>
        </p:sp>
        <p:sp>
          <p:nvSpPr>
            <p:cNvPr id="42" name="テキスト ボックス 41"/>
            <p:cNvSpPr txBox="1">
              <a:spLocks noChangeArrowheads="1"/>
            </p:cNvSpPr>
            <p:nvPr/>
          </p:nvSpPr>
          <p:spPr bwMode="auto">
            <a:xfrm>
              <a:off x="3978548" y="4212679"/>
              <a:ext cx="1080120" cy="3693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dirty="0">
                  <a:solidFill>
                    <a:srgbClr val="000000"/>
                  </a:solidFill>
                </a:rPr>
                <a:t>800μm</a:t>
              </a:r>
              <a:endParaRPr lang="ja-JP" altLang="en-US" dirty="0">
                <a:solidFill>
                  <a:srgbClr val="000000"/>
                </a:solidFill>
              </a:endParaRPr>
            </a:p>
          </p:txBody>
        </p:sp>
        <p:sp>
          <p:nvSpPr>
            <p:cNvPr id="43" name="テキスト ボックス 42"/>
            <p:cNvSpPr txBox="1">
              <a:spLocks noChangeArrowheads="1"/>
            </p:cNvSpPr>
            <p:nvPr/>
          </p:nvSpPr>
          <p:spPr bwMode="auto">
            <a:xfrm>
              <a:off x="3978548" y="4572719"/>
              <a:ext cx="1080120" cy="36933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ja-JP" dirty="0">
                  <a:solidFill>
                    <a:srgbClr val="000000"/>
                  </a:solidFill>
                </a:rPr>
                <a:t>100μm</a:t>
              </a:r>
              <a:endParaRPr lang="ja-JP" altLang="en-US" dirty="0">
                <a:solidFill>
                  <a:srgbClr val="000000"/>
                </a:solidFill>
              </a:endParaRPr>
            </a:p>
          </p:txBody>
        </p:sp>
      </p:grpSp>
      <p:sp>
        <p:nvSpPr>
          <p:cNvPr id="44" name="テキスト プレースホルダー 7"/>
          <p:cNvSpPr txBox="1">
            <a:spLocks/>
          </p:cNvSpPr>
          <p:nvPr/>
        </p:nvSpPr>
        <p:spPr>
          <a:xfrm>
            <a:off x="4601607" y="849192"/>
            <a:ext cx="4722922" cy="214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dirty="0" smtClean="0">
                <a:latin typeface="メイリオ"/>
                <a:ea typeface="メイリオ"/>
                <a:cs typeface="メイリオ"/>
              </a:rPr>
              <a:t>5/13</a:t>
            </a:r>
            <a:r>
              <a:rPr lang="ja-JP" altLang="en-US" sz="1800" dirty="0" smtClean="0">
                <a:latin typeface="メイリオ"/>
                <a:ea typeface="メイリオ"/>
                <a:cs typeface="メイリオ"/>
              </a:rPr>
              <a:t>　</a:t>
            </a:r>
            <a:r>
              <a:rPr lang="en-US" altLang="ja-JP" sz="1800" dirty="0" smtClean="0">
                <a:latin typeface="メイリオ"/>
                <a:ea typeface="メイリオ"/>
                <a:cs typeface="メイリオ"/>
              </a:rPr>
              <a:t>DNP</a:t>
            </a:r>
            <a:r>
              <a:rPr lang="ja-JP" altLang="en-US" sz="1800" dirty="0" smtClean="0">
                <a:latin typeface="メイリオ"/>
                <a:ea typeface="メイリオ"/>
                <a:cs typeface="メイリオ"/>
              </a:rPr>
              <a:t>との打ち合わせで</a:t>
            </a:r>
            <a:endParaRPr lang="en-US" altLang="ja-JP" sz="1800" dirty="0" smtClean="0">
              <a:latin typeface="メイリオ"/>
              <a:ea typeface="メイリオ"/>
              <a:cs typeface="メイリオ"/>
            </a:endParaRPr>
          </a:p>
          <a:p>
            <a:pPr marL="457200" lvl="1" indent="0">
              <a:buNone/>
            </a:pPr>
            <a:r>
              <a:rPr lang="en-US" altLang="ja-JP" sz="1400" dirty="0" smtClean="0">
                <a:latin typeface="メイリオ"/>
                <a:ea typeface="メイリオ"/>
                <a:cs typeface="メイリオ"/>
              </a:rPr>
              <a:t>a</a:t>
            </a:r>
            <a:r>
              <a:rPr lang="ja-JP" altLang="en-US" sz="1400" dirty="0" smtClean="0">
                <a:latin typeface="メイリオ"/>
                <a:ea typeface="メイリオ"/>
                <a:cs typeface="メイリオ"/>
              </a:rPr>
              <a:t> </a:t>
            </a:r>
            <a:r>
              <a:rPr lang="en-US" altLang="ja-JP" sz="1400" dirty="0" err="1" smtClean="0">
                <a:latin typeface="メイリオ"/>
                <a:ea typeface="メイリオ"/>
                <a:cs typeface="メイリオ"/>
              </a:rPr>
              <a:t>μPIC</a:t>
            </a:r>
            <a:r>
              <a:rPr lang="ja-JP" altLang="en-US" sz="1400" dirty="0" smtClean="0">
                <a:latin typeface="メイリオ"/>
                <a:ea typeface="メイリオ"/>
                <a:cs typeface="メイリオ"/>
              </a:rPr>
              <a:t>のボンディング用の</a:t>
            </a:r>
            <a:r>
              <a:rPr lang="en-US" altLang="ja-JP" sz="1400" dirty="0" err="1" smtClean="0">
                <a:latin typeface="メイリオ"/>
                <a:ea typeface="メイリオ"/>
                <a:cs typeface="メイリオ"/>
              </a:rPr>
              <a:t>Ni,Au</a:t>
            </a:r>
            <a:r>
              <a:rPr lang="ja-JP" altLang="en-US" sz="1400" dirty="0" smtClean="0">
                <a:latin typeface="メイリオ"/>
                <a:ea typeface="メイリオ"/>
                <a:cs typeface="メイリオ"/>
              </a:rPr>
              <a:t>メッキ部分</a:t>
            </a:r>
            <a:endParaRPr lang="en-US" altLang="ja-JP" sz="1400" dirty="0" smtClean="0">
              <a:latin typeface="メイリオ"/>
              <a:ea typeface="メイリオ"/>
              <a:cs typeface="メイリオ"/>
            </a:endParaRPr>
          </a:p>
          <a:p>
            <a:pPr marL="457200" lvl="1" indent="0">
              <a:buNone/>
            </a:pPr>
            <a:r>
              <a:rPr lang="en-US" altLang="ja-JP" sz="1400" dirty="0">
                <a:latin typeface="メイリオ"/>
                <a:ea typeface="メイリオ"/>
                <a:cs typeface="メイリオ"/>
              </a:rPr>
              <a:t>b</a:t>
            </a:r>
            <a:r>
              <a:rPr lang="ja-JP" altLang="en-US" sz="1400" dirty="0" smtClean="0">
                <a:latin typeface="メイリオ"/>
                <a:ea typeface="メイリオ"/>
                <a:cs typeface="メイリオ"/>
              </a:rPr>
              <a:t> </a:t>
            </a:r>
            <a:r>
              <a:rPr lang="en-US" altLang="ja-JP" sz="1400" dirty="0" smtClean="0">
                <a:latin typeface="メイリオ"/>
                <a:ea typeface="メイリオ"/>
                <a:cs typeface="メイリオ"/>
              </a:rPr>
              <a:t>800μm</a:t>
            </a:r>
            <a:r>
              <a:rPr lang="ja-JP" altLang="en-US" sz="1400" dirty="0" smtClean="0">
                <a:latin typeface="メイリオ"/>
                <a:ea typeface="メイリオ"/>
                <a:cs typeface="メイリオ"/>
              </a:rPr>
              <a:t>材にもともとついていた銅箔</a:t>
            </a:r>
            <a:endParaRPr lang="en-US" altLang="ja-JP" sz="1400" dirty="0" smtClean="0">
              <a:latin typeface="メイリオ"/>
              <a:ea typeface="メイリオ"/>
              <a:cs typeface="メイリオ"/>
            </a:endParaRPr>
          </a:p>
          <a:p>
            <a:pPr marL="457200" lvl="1" indent="0">
              <a:buNone/>
            </a:pPr>
            <a:r>
              <a:rPr lang="en-US" altLang="ja-JP" sz="1400" dirty="0">
                <a:latin typeface="メイリオ"/>
                <a:ea typeface="メイリオ"/>
                <a:cs typeface="メイリオ"/>
              </a:rPr>
              <a:t>c</a:t>
            </a:r>
            <a:r>
              <a:rPr lang="ja-JP" altLang="en-US" sz="1400" dirty="0" smtClean="0">
                <a:latin typeface="メイリオ"/>
                <a:ea typeface="メイリオ"/>
                <a:cs typeface="メイリオ"/>
              </a:rPr>
              <a:t> </a:t>
            </a:r>
            <a:r>
              <a:rPr lang="en-US" altLang="ja-JP" sz="1400" dirty="0" smtClean="0">
                <a:latin typeface="メイリオ"/>
                <a:ea typeface="メイリオ"/>
                <a:cs typeface="メイリオ"/>
              </a:rPr>
              <a:t>100μm</a:t>
            </a:r>
            <a:r>
              <a:rPr lang="ja-JP" altLang="en-US" sz="1400" dirty="0" smtClean="0">
                <a:latin typeface="メイリオ"/>
                <a:ea typeface="メイリオ"/>
                <a:cs typeface="メイリオ"/>
              </a:rPr>
              <a:t>材にプレスした銅箔</a:t>
            </a:r>
            <a:endParaRPr lang="en-US" altLang="ja-JP" sz="1400" dirty="0" smtClean="0">
              <a:latin typeface="メイリオ"/>
              <a:ea typeface="メイリオ"/>
              <a:cs typeface="メイリオ"/>
            </a:endParaRPr>
          </a:p>
          <a:p>
            <a:pPr marL="457200" lvl="1" indent="0">
              <a:buNone/>
            </a:pPr>
            <a:r>
              <a:rPr lang="en-US" altLang="ja-JP" sz="1400" dirty="0">
                <a:latin typeface="メイリオ"/>
                <a:ea typeface="メイリオ"/>
                <a:cs typeface="メイリオ"/>
              </a:rPr>
              <a:t>d</a:t>
            </a:r>
            <a:r>
              <a:rPr lang="ja-JP" altLang="en-US" sz="1400" dirty="0" smtClean="0">
                <a:latin typeface="メイリオ"/>
                <a:ea typeface="メイリオ"/>
                <a:cs typeface="メイリオ"/>
              </a:rPr>
              <a:t> プレス、製造過程の混入</a:t>
            </a:r>
            <a:endParaRPr lang="en-US" altLang="ja-JP" sz="1400" dirty="0" smtClean="0">
              <a:latin typeface="メイリオ"/>
              <a:ea typeface="メイリオ"/>
              <a:cs typeface="メイリオ"/>
            </a:endParaRPr>
          </a:p>
          <a:p>
            <a:pPr marL="457200" lvl="1" indent="0">
              <a:buNone/>
            </a:pPr>
            <a:r>
              <a:rPr lang="ja-JP" altLang="en-US" sz="1400" dirty="0" smtClean="0">
                <a:latin typeface="メイリオ"/>
                <a:ea typeface="メイリオ"/>
                <a:cs typeface="メイリオ"/>
              </a:rPr>
              <a:t>　　　の可能性が示唆</a:t>
            </a:r>
            <a:r>
              <a:rPr lang="en-US" altLang="ja-JP" sz="1400" dirty="0" smtClean="0">
                <a:latin typeface="メイリオ"/>
                <a:ea typeface="メイリオ"/>
                <a:cs typeface="メイリオ"/>
              </a:rPr>
              <a:t/>
            </a:r>
            <a:br>
              <a:rPr lang="en-US" altLang="ja-JP" sz="1400" dirty="0" smtClean="0">
                <a:latin typeface="メイリオ"/>
                <a:ea typeface="メイリオ"/>
                <a:cs typeface="メイリオ"/>
              </a:rPr>
            </a:br>
            <a:r>
              <a:rPr lang="ja-JP" altLang="en-US" sz="1400" dirty="0" smtClean="0">
                <a:latin typeface="メイリオ"/>
                <a:ea typeface="メイリオ"/>
                <a:cs typeface="メイリオ"/>
              </a:rPr>
              <a:t>それぞれの寄与を測定、</a:t>
            </a:r>
            <a:r>
              <a:rPr lang="en-US" altLang="ja-JP" sz="1400" dirty="0" smtClean="0">
                <a:latin typeface="メイリオ"/>
                <a:ea typeface="メイリオ"/>
                <a:cs typeface="メイリオ"/>
              </a:rPr>
              <a:t>BG</a:t>
            </a:r>
            <a:r>
              <a:rPr lang="ja-JP" altLang="en-US" sz="1400" dirty="0" smtClean="0">
                <a:latin typeface="メイリオ"/>
                <a:ea typeface="メイリオ"/>
                <a:cs typeface="メイリオ"/>
              </a:rPr>
              <a:t>源の完全理解へ。</a:t>
            </a:r>
            <a:endParaRPr lang="en-US" altLang="ja-JP" sz="1400" dirty="0" smtClean="0">
              <a:latin typeface="メイリオ"/>
              <a:ea typeface="メイリオ"/>
              <a:cs typeface="メイリオ"/>
            </a:endParaRPr>
          </a:p>
          <a:p>
            <a:pPr marL="457200" lvl="1" indent="0">
              <a:buNone/>
            </a:pPr>
            <a:r>
              <a:rPr lang="ja-JP" altLang="en-US" sz="1400" dirty="0" smtClean="0">
                <a:latin typeface="メイリオ"/>
                <a:ea typeface="メイリオ"/>
                <a:cs typeface="メイリオ"/>
              </a:rPr>
              <a:t>並行して以下も進める。</a:t>
            </a:r>
            <a:endParaRPr lang="en-US" altLang="ja-JP" sz="1400" dirty="0">
              <a:latin typeface="メイリオ"/>
              <a:ea typeface="メイリオ"/>
              <a:cs typeface="メイリオ"/>
            </a:endParaRPr>
          </a:p>
          <a:p>
            <a:pPr lvl="1"/>
            <a:endParaRPr lang="ja-JP" altLang="en-US" sz="1400" dirty="0">
              <a:latin typeface="メイリオ"/>
              <a:ea typeface="メイリオ"/>
              <a:cs typeface="メイリオ"/>
            </a:endParaRPr>
          </a:p>
        </p:txBody>
      </p:sp>
      <p:sp>
        <p:nvSpPr>
          <p:cNvPr id="3" name="正方形/長方形 2"/>
          <p:cNvSpPr/>
          <p:nvPr/>
        </p:nvSpPr>
        <p:spPr>
          <a:xfrm>
            <a:off x="1475656" y="1084827"/>
            <a:ext cx="1008112" cy="153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5108592" y="1444868"/>
            <a:ext cx="3207823" cy="2379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115616" y="832253"/>
            <a:ext cx="511426" cy="25257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80243" y="844313"/>
            <a:ext cx="287186" cy="2525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249721" y="806158"/>
            <a:ext cx="287186" cy="2525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324418" y="1053411"/>
            <a:ext cx="1008112" cy="153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5108592" y="1704819"/>
            <a:ext cx="2438688" cy="2311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7"/>
          <p:cNvSpPr txBox="1">
            <a:spLocks/>
          </p:cNvSpPr>
          <p:nvPr/>
        </p:nvSpPr>
        <p:spPr>
          <a:xfrm>
            <a:off x="262387" y="2738768"/>
            <a:ext cx="3013469" cy="383378"/>
          </a:xfrm>
          <a:prstGeom prst="rect">
            <a:avLst/>
          </a:prstGeom>
          <a:ln>
            <a:solidFill>
              <a:srgbClr val="FF0000"/>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latin typeface="メイリオ"/>
                <a:ea typeface="メイリオ"/>
                <a:cs typeface="メイリオ"/>
              </a:rPr>
              <a:t>①</a:t>
            </a:r>
            <a:r>
              <a:rPr lang="en-US" altLang="ja-JP" sz="1800" dirty="0" smtClean="0">
                <a:latin typeface="メイリオ"/>
                <a:ea typeface="メイリオ"/>
                <a:cs typeface="メイリオ"/>
              </a:rPr>
              <a:t>-3</a:t>
            </a:r>
            <a:r>
              <a:rPr lang="ja-JP" altLang="en-US" sz="1800" dirty="0" smtClean="0">
                <a:latin typeface="メイリオ"/>
                <a:ea typeface="メイリオ"/>
                <a:cs typeface="メイリオ"/>
              </a:rPr>
              <a:t>　新材料候補の探索　</a:t>
            </a:r>
            <a:endParaRPr lang="ja-JP" altLang="en-US" sz="1800" dirty="0">
              <a:latin typeface="メイリオ"/>
              <a:ea typeface="メイリオ"/>
              <a:cs typeface="メイリオ"/>
            </a:endParaRPr>
          </a:p>
        </p:txBody>
      </p:sp>
      <p:sp>
        <p:nvSpPr>
          <p:cNvPr id="26" name="テキスト プレースホルダー 7"/>
          <p:cNvSpPr txBox="1">
            <a:spLocks/>
          </p:cNvSpPr>
          <p:nvPr/>
        </p:nvSpPr>
        <p:spPr>
          <a:xfrm>
            <a:off x="280242" y="3231657"/>
            <a:ext cx="8756254" cy="98943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dirty="0" smtClean="0">
                <a:latin typeface="メイリオ"/>
                <a:ea typeface="メイリオ"/>
                <a:cs typeface="メイリオ"/>
              </a:rPr>
              <a:t>5/13</a:t>
            </a:r>
            <a:r>
              <a:rPr lang="ja-JP" altLang="en-US" sz="1800" dirty="0" smtClean="0">
                <a:latin typeface="メイリオ"/>
                <a:ea typeface="メイリオ"/>
                <a:cs typeface="メイリオ"/>
              </a:rPr>
              <a:t> 打合せで上図の</a:t>
            </a:r>
            <a:r>
              <a:rPr lang="en-US" altLang="ja-JP" sz="1800" dirty="0" smtClean="0">
                <a:latin typeface="メイリオ"/>
                <a:ea typeface="メイリオ"/>
                <a:cs typeface="メイリオ"/>
              </a:rPr>
              <a:t>A</a:t>
            </a:r>
            <a:r>
              <a:rPr lang="ja-JP" altLang="en-US" sz="1800" dirty="0" smtClean="0">
                <a:latin typeface="メイリオ"/>
                <a:ea typeface="メイリオ"/>
                <a:cs typeface="メイリオ"/>
              </a:rPr>
              <a:t>部分は材料の変更が可能であることを確認した。</a:t>
            </a:r>
            <a:endParaRPr lang="en-US" altLang="ja-JP" sz="1800" dirty="0" smtClean="0">
              <a:latin typeface="メイリオ"/>
              <a:ea typeface="メイリオ"/>
              <a:cs typeface="メイリオ"/>
            </a:endParaRPr>
          </a:p>
          <a:p>
            <a:r>
              <a:rPr lang="ja-JP" altLang="en-US" sz="1800" dirty="0" smtClean="0">
                <a:latin typeface="メイリオ"/>
                <a:ea typeface="メイリオ"/>
                <a:cs typeface="メイリオ"/>
              </a:rPr>
              <a:t>現状の</a:t>
            </a:r>
            <a:r>
              <a:rPr lang="en-US" altLang="ja-JP" sz="1800" dirty="0" smtClean="0">
                <a:latin typeface="メイリオ"/>
                <a:ea typeface="メイリオ"/>
                <a:cs typeface="メイリオ"/>
              </a:rPr>
              <a:t>BG</a:t>
            </a:r>
            <a:r>
              <a:rPr lang="ja-JP" altLang="en-US" sz="1800" dirty="0" smtClean="0">
                <a:latin typeface="メイリオ"/>
                <a:ea typeface="メイリオ"/>
                <a:cs typeface="メイリオ"/>
              </a:rPr>
              <a:t>は</a:t>
            </a:r>
            <a:r>
              <a:rPr lang="en-US" altLang="ja-JP" sz="1800" dirty="0" smtClean="0">
                <a:latin typeface="メイリオ"/>
                <a:ea typeface="メイリオ"/>
                <a:cs typeface="メイリオ"/>
              </a:rPr>
              <a:t>A</a:t>
            </a:r>
            <a:r>
              <a:rPr lang="ja-JP" altLang="en-US" sz="1800" dirty="0" smtClean="0">
                <a:latin typeface="メイリオ"/>
                <a:ea typeface="メイリオ"/>
                <a:cs typeface="メイリオ"/>
              </a:rPr>
              <a:t>からの</a:t>
            </a:r>
            <a:r>
              <a:rPr lang="en-US" altLang="ja-JP" sz="1800" dirty="0" smtClean="0">
                <a:latin typeface="メイリオ"/>
                <a:ea typeface="メイリオ"/>
                <a:cs typeface="メイリオ"/>
              </a:rPr>
              <a:t>α</a:t>
            </a:r>
            <a:r>
              <a:rPr lang="ja-JP" altLang="en-US" sz="1800" dirty="0" smtClean="0">
                <a:latin typeface="メイリオ"/>
                <a:ea typeface="メイリオ"/>
                <a:cs typeface="メイリオ"/>
              </a:rPr>
              <a:t>線　→　</a:t>
            </a:r>
            <a:r>
              <a:rPr lang="en-US" altLang="ja-JP" sz="1800" dirty="0" smtClean="0">
                <a:latin typeface="メイリオ"/>
                <a:ea typeface="メイリオ"/>
                <a:cs typeface="メイリオ"/>
              </a:rPr>
              <a:t>A</a:t>
            </a:r>
            <a:r>
              <a:rPr lang="ja-JP" altLang="en-US" sz="1800" dirty="0" smtClean="0">
                <a:latin typeface="メイリオ"/>
                <a:ea typeface="メイリオ"/>
                <a:cs typeface="メイリオ"/>
              </a:rPr>
              <a:t>の代替材料探索へ</a:t>
            </a:r>
            <a:r>
              <a:rPr lang="en-US" altLang="ja-JP" sz="1400" dirty="0" smtClean="0">
                <a:latin typeface="メイリオ"/>
                <a:ea typeface="メイリオ"/>
                <a:cs typeface="メイリオ"/>
              </a:rPr>
              <a:t/>
            </a:r>
            <a:br>
              <a:rPr lang="en-US" altLang="ja-JP" sz="1400" dirty="0" smtClean="0">
                <a:latin typeface="メイリオ"/>
                <a:ea typeface="メイリオ"/>
                <a:cs typeface="メイリオ"/>
              </a:rPr>
            </a:br>
            <a:r>
              <a:rPr lang="ja-JP" altLang="en-US" sz="1400" dirty="0" smtClean="0">
                <a:latin typeface="メイリオ"/>
                <a:ea typeface="メイリオ"/>
                <a:cs typeface="メイリオ"/>
              </a:rPr>
              <a:t>　工作性　低</a:t>
            </a:r>
            <a:r>
              <a:rPr lang="en-US" altLang="ja-JP" sz="1400" dirty="0" smtClean="0">
                <a:latin typeface="メイリオ"/>
                <a:ea typeface="メイリオ"/>
                <a:cs typeface="メイリオ"/>
              </a:rPr>
              <a:t>BG</a:t>
            </a:r>
            <a:r>
              <a:rPr lang="ja-JP" altLang="en-US" sz="1400" dirty="0" smtClean="0">
                <a:latin typeface="メイリオ"/>
                <a:ea typeface="メイリオ"/>
                <a:cs typeface="メイリオ"/>
              </a:rPr>
              <a:t>性　吸湿性　などの観点から選択へ　</a:t>
            </a:r>
            <a:r>
              <a:rPr lang="en-US" altLang="ja-JP" sz="1400" dirty="0" smtClean="0">
                <a:latin typeface="メイリオ"/>
                <a:ea typeface="メイリオ"/>
                <a:cs typeface="メイリオ"/>
              </a:rPr>
              <a:t/>
            </a:r>
            <a:br>
              <a:rPr lang="en-US" altLang="ja-JP" sz="1400" dirty="0" smtClean="0">
                <a:latin typeface="メイリオ"/>
                <a:ea typeface="メイリオ"/>
                <a:cs typeface="メイリオ"/>
              </a:rPr>
            </a:br>
            <a:r>
              <a:rPr lang="ja-JP" altLang="en-US" sz="1400" dirty="0" smtClean="0">
                <a:latin typeface="メイリオ"/>
                <a:ea typeface="メイリオ"/>
                <a:cs typeface="メイリオ"/>
              </a:rPr>
              <a:t>　候補案</a:t>
            </a:r>
            <a:r>
              <a:rPr lang="en-US" altLang="ja-JP" sz="1400" dirty="0" smtClean="0">
                <a:latin typeface="メイリオ"/>
                <a:ea typeface="メイリオ"/>
                <a:cs typeface="メイリオ"/>
              </a:rPr>
              <a:t/>
            </a:r>
            <a:br>
              <a:rPr lang="en-US" altLang="ja-JP" sz="1400" dirty="0" smtClean="0">
                <a:latin typeface="メイリオ"/>
                <a:ea typeface="メイリオ"/>
                <a:cs typeface="メイリオ"/>
              </a:rPr>
            </a:br>
            <a:r>
              <a:rPr lang="ja-JP" altLang="en-US" sz="1400" dirty="0" smtClean="0">
                <a:latin typeface="メイリオ"/>
                <a:ea typeface="メイリオ"/>
                <a:cs typeface="メイリオ"/>
              </a:rPr>
              <a:t>　</a:t>
            </a:r>
            <a:endParaRPr lang="en-US" altLang="ja-JP" sz="1800" dirty="0" smtClean="0">
              <a:latin typeface="メイリオ"/>
              <a:ea typeface="メイリオ"/>
              <a:cs typeface="メイリオ"/>
            </a:endParaRPr>
          </a:p>
        </p:txBody>
      </p:sp>
      <p:graphicFrame>
        <p:nvGraphicFramePr>
          <p:cNvPr id="29" name="表 28"/>
          <p:cNvGraphicFramePr>
            <a:graphicFrameLocks noGrp="1"/>
          </p:cNvGraphicFramePr>
          <p:nvPr>
            <p:extLst>
              <p:ext uri="{D42A27DB-BD31-4B8C-83A1-F6EECF244321}">
                <p14:modId xmlns="" xmlns:p14="http://schemas.microsoft.com/office/powerpoint/2010/main" val="3191681202"/>
              </p:ext>
            </p:extLst>
          </p:nvPr>
        </p:nvGraphicFramePr>
        <p:xfrm>
          <a:off x="1149162" y="4455794"/>
          <a:ext cx="7016429" cy="2129539"/>
        </p:xfrm>
        <a:graphic>
          <a:graphicData uri="http://schemas.openxmlformats.org/drawingml/2006/table">
            <a:tbl>
              <a:tblPr firstRow="1" bandRow="1">
                <a:tableStyleId>{5C22544A-7EE6-4342-B048-85BDC9FD1C3A}</a:tableStyleId>
              </a:tblPr>
              <a:tblGrid>
                <a:gridCol w="2082027"/>
                <a:gridCol w="1281768"/>
                <a:gridCol w="1419177"/>
                <a:gridCol w="2233457"/>
              </a:tblGrid>
              <a:tr h="401668">
                <a:tc>
                  <a:txBody>
                    <a:bodyPr/>
                    <a:lstStyle/>
                    <a:p>
                      <a:endParaRPr kumimoji="1" lang="ja-JP" altLang="en-US" sz="18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baseline="30000" dirty="0" smtClean="0"/>
                        <a:t>238</a:t>
                      </a:r>
                      <a:r>
                        <a:rPr kumimoji="1" lang="en-US" altLang="ja-JP" sz="1800" b="1" baseline="0" dirty="0" smtClean="0"/>
                        <a:t>U[ppm]</a:t>
                      </a:r>
                    </a:p>
                  </a:txBody>
                  <a:tcPr>
                    <a:lnT w="12700" cap="flat" cmpd="sng" algn="ctr">
                      <a:no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baseline="30000" dirty="0" smtClean="0"/>
                        <a:t>232</a:t>
                      </a:r>
                      <a:r>
                        <a:rPr kumimoji="1" lang="en-US" altLang="ja-JP" sz="1800" b="1" baseline="0" dirty="0" smtClean="0"/>
                        <a:t>Th[ppm]</a:t>
                      </a:r>
                    </a:p>
                  </a:txBody>
                  <a:tcPr>
                    <a:lnT w="12700" cap="flat" cmpd="sng" algn="ctr">
                      <a:no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baseline="0" dirty="0" smtClean="0"/>
                        <a:t>備考</a:t>
                      </a:r>
                      <a:endParaRPr kumimoji="1" lang="en-US" altLang="ja-JP" sz="1800" b="1" baseline="0" dirty="0" smtClean="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477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n-lt"/>
                        </a:rPr>
                        <a:t>ポリイミド</a:t>
                      </a:r>
                      <a:r>
                        <a:rPr kumimoji="1" lang="en-US" altLang="ja-JP" sz="1800" dirty="0" smtClean="0">
                          <a:latin typeface="+mn-lt"/>
                        </a:rPr>
                        <a:t>100μm</a:t>
                      </a:r>
                    </a:p>
                  </a:txBody>
                  <a:tcPr>
                    <a:lnL w="12700" cap="flat" cmpd="sng" algn="ctr">
                      <a:noFill/>
                      <a:prstDash val="solid"/>
                      <a:round/>
                      <a:headEnd type="none" w="med" len="med"/>
                      <a:tailEnd type="none" w="med" len="med"/>
                    </a:lnL>
                    <a:solidFill>
                      <a:srgbClr val="FDEADA"/>
                    </a:solidFill>
                  </a:tcPr>
                </a:tc>
                <a:tc>
                  <a:txBody>
                    <a:bodyPr/>
                    <a:lstStyle/>
                    <a:p>
                      <a:pPr algn="ctr"/>
                      <a:r>
                        <a:rPr kumimoji="1" lang="en-US" altLang="ja-JP" sz="1800" dirty="0" smtClean="0">
                          <a:latin typeface="+mn-lt"/>
                        </a:rPr>
                        <a:t>0.39±0.01</a:t>
                      </a:r>
                    </a:p>
                  </a:txBody>
                  <a:tcPr>
                    <a:solidFill>
                      <a:srgbClr val="FDEADA"/>
                    </a:solidFill>
                  </a:tcPr>
                </a:tc>
                <a:tc>
                  <a:txBody>
                    <a:bodyPr/>
                    <a:lstStyle/>
                    <a:p>
                      <a:pPr algn="ctr"/>
                      <a:r>
                        <a:rPr kumimoji="1" lang="en-US" altLang="ja-JP" sz="1800" dirty="0" smtClean="0">
                          <a:latin typeface="+mn-lt"/>
                        </a:rPr>
                        <a:t>1.81±0.04</a:t>
                      </a:r>
                    </a:p>
                  </a:txBody>
                  <a:tcPr>
                    <a:solidFill>
                      <a:srgbClr val="FDEAD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n-lt"/>
                        </a:rPr>
                        <a:t>現行の</a:t>
                      </a:r>
                      <a:r>
                        <a:rPr kumimoji="1" lang="en-US" altLang="ja-JP" sz="1800" dirty="0" smtClean="0">
                          <a:latin typeface="+mn-lt"/>
                        </a:rPr>
                        <a:t>μ-PIC</a:t>
                      </a:r>
                      <a:r>
                        <a:rPr kumimoji="1" lang="ja-JP" altLang="en-US" sz="1800" dirty="0" smtClean="0">
                          <a:latin typeface="+mn-lt"/>
                        </a:rPr>
                        <a:t>材料</a:t>
                      </a:r>
                      <a:endParaRPr kumimoji="1" lang="en-US" altLang="ja-JP" sz="1800" dirty="0" smtClean="0">
                        <a:latin typeface="+mn-lt"/>
                      </a:endParaRPr>
                    </a:p>
                  </a:txBody>
                  <a:tcPr>
                    <a:lnR w="12700" cap="flat" cmpd="sng" algn="ctr">
                      <a:noFill/>
                      <a:prstDash val="solid"/>
                      <a:round/>
                      <a:headEnd type="none" w="med" len="med"/>
                      <a:tailEnd type="none" w="med" len="med"/>
                    </a:lnR>
                    <a:solidFill>
                      <a:srgbClr val="FDEADA"/>
                    </a:solidFill>
                  </a:tcPr>
                </a:tc>
              </a:tr>
              <a:tr h="4477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dirty="0" smtClean="0"/>
                        <a:t>ガラス無しポリイミド</a:t>
                      </a:r>
                    </a:p>
                  </a:txBody>
                  <a:tcP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B6FC"/>
                    </a:solidFill>
                  </a:tcPr>
                </a:tc>
                <a:tc>
                  <a:txBody>
                    <a:bodyPr/>
                    <a:lstStyle/>
                    <a:p>
                      <a:pPr algn="ctr"/>
                      <a:r>
                        <a:rPr kumimoji="1" lang="en-US" altLang="ja-JP" sz="1800" dirty="0" smtClean="0"/>
                        <a:t>&lt;0.02</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B6FC"/>
                    </a:solidFill>
                  </a:tcPr>
                </a:tc>
                <a:tc>
                  <a:txBody>
                    <a:bodyPr/>
                    <a:lstStyle/>
                    <a:p>
                      <a:pPr algn="ctr"/>
                      <a:r>
                        <a:rPr kumimoji="1" lang="en-US" altLang="ja-JP" sz="1800" dirty="0" smtClean="0"/>
                        <a:t>&lt;0.10</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B6FC"/>
                    </a:solidFill>
                  </a:tcPr>
                </a:tc>
                <a:tc>
                  <a:txBody>
                    <a:bodyPr/>
                    <a:lstStyle/>
                    <a:p>
                      <a:pPr algn="ctr"/>
                      <a:r>
                        <a:rPr kumimoji="1" lang="ja-JP" altLang="en-US" sz="1800" dirty="0" smtClean="0"/>
                        <a:t>新材料候補</a:t>
                      </a:r>
                      <a:r>
                        <a:rPr kumimoji="1" lang="en-US" altLang="ja-JP" sz="1800" dirty="0" smtClean="0"/>
                        <a:t/>
                      </a:r>
                      <a:br>
                        <a:rPr kumimoji="1" lang="en-US" altLang="ja-JP" sz="1800" dirty="0" smtClean="0"/>
                      </a:br>
                      <a:r>
                        <a:rPr kumimoji="1" lang="ja-JP" altLang="en-US" sz="1800" dirty="0" smtClean="0"/>
                        <a:t>（他の業者から入手）</a:t>
                      </a:r>
                      <a:endParaRPr kumimoji="1" lang="ja-JP" altLang="en-US" sz="1800" dirty="0"/>
                    </a:p>
                  </a:txBody>
                  <a:tcP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B6FC"/>
                    </a:solidFill>
                  </a:tcPr>
                </a:tc>
              </a:tr>
              <a:tr h="4477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n-lt"/>
                        </a:rPr>
                        <a:t>銅＋</a:t>
                      </a:r>
                      <a:r>
                        <a:rPr kumimoji="1" lang="en-US" altLang="ja-JP" sz="1800" dirty="0" smtClean="0">
                          <a:latin typeface="+mn-lt"/>
                        </a:rPr>
                        <a:t>LCP</a:t>
                      </a:r>
                      <a:endParaRPr kumimoji="1" lang="ja-JP" altLang="en-US" sz="1800" dirty="0" smtClean="0">
                        <a:latin typeface="+mn-lt"/>
                      </a:endParaRPr>
                    </a:p>
                  </a:txBody>
                  <a:tcP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B6FC"/>
                    </a:solidFill>
                  </a:tcPr>
                </a:tc>
                <a:tc>
                  <a:txBody>
                    <a:bodyPr/>
                    <a:lstStyle/>
                    <a:p>
                      <a:pPr algn="ctr"/>
                      <a:r>
                        <a:rPr kumimoji="1" lang="en-US" altLang="ja-JP" sz="1800" dirty="0" smtClean="0">
                          <a:latin typeface="+mn-lt"/>
                        </a:rPr>
                        <a:t>&lt;0.02</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B6FC"/>
                    </a:solidFill>
                  </a:tcPr>
                </a:tc>
                <a:tc>
                  <a:txBody>
                    <a:bodyPr/>
                    <a:lstStyle/>
                    <a:p>
                      <a:pPr algn="ctr"/>
                      <a:r>
                        <a:rPr kumimoji="1" lang="en-US" altLang="ja-JP" sz="1800" dirty="0" smtClean="0">
                          <a:latin typeface="+mn-lt"/>
                        </a:rPr>
                        <a:t>&lt;0.12</a:t>
                      </a:r>
                      <a:endParaRPr kumimoji="1" lang="ja-JP" altLang="en-US" sz="1800" dirty="0">
                        <a:latin typeface="+mn-lt"/>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B6F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smtClean="0"/>
                        <a:t>新材料候補</a:t>
                      </a:r>
                      <a:r>
                        <a:rPr kumimoji="1" lang="en-US" altLang="ja-JP" sz="1800" dirty="0" smtClean="0"/>
                        <a:t/>
                      </a:r>
                      <a:br>
                        <a:rPr kumimoji="1" lang="en-US" altLang="ja-JP" sz="1800" dirty="0" smtClean="0"/>
                      </a:br>
                      <a:r>
                        <a:rPr kumimoji="1" lang="ja-JP" altLang="en-US" sz="1800" dirty="0" smtClean="0"/>
                        <a:t>（</a:t>
                      </a:r>
                      <a:r>
                        <a:rPr kumimoji="1" lang="en-US" altLang="ja-JP" sz="1800" dirty="0" smtClean="0"/>
                        <a:t>GEM</a:t>
                      </a:r>
                      <a:r>
                        <a:rPr kumimoji="1" lang="ja-JP" altLang="en-US" sz="1800" dirty="0" smtClean="0"/>
                        <a:t>の材料）</a:t>
                      </a:r>
                    </a:p>
                  </a:txBody>
                  <a:tcP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5B6FC"/>
                    </a:solidFill>
                  </a:tcPr>
                </a:tc>
              </a:tr>
            </a:tbl>
          </a:graphicData>
        </a:graphic>
      </p:graphicFrame>
    </p:spTree>
    <p:extLst>
      <p:ext uri="{BB962C8B-B14F-4D97-AF65-F5344CB8AC3E}">
        <p14:creationId xmlns="" xmlns:p14="http://schemas.microsoft.com/office/powerpoint/2010/main" val="1420013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cstate="print"/>
          <a:stretch>
            <a:fillRect/>
          </a:stretch>
        </p:blipFill>
        <p:spPr>
          <a:xfrm>
            <a:off x="0" y="4003524"/>
            <a:ext cx="4371429" cy="2990476"/>
          </a:xfrm>
          <a:prstGeom prst="rect">
            <a:avLst/>
          </a:prstGeom>
        </p:spPr>
      </p:pic>
      <p:sp>
        <p:nvSpPr>
          <p:cNvPr id="5" name="テキスト ボックス 4"/>
          <p:cNvSpPr txBox="1"/>
          <p:nvPr/>
        </p:nvSpPr>
        <p:spPr>
          <a:xfrm>
            <a:off x="5076018" y="197932"/>
            <a:ext cx="4464496" cy="646331"/>
          </a:xfrm>
          <a:prstGeom prst="rect">
            <a:avLst/>
          </a:prstGeom>
          <a:noFill/>
        </p:spPr>
        <p:txBody>
          <a:bodyPr wrap="square" rtlCol="0">
            <a:spAutoFit/>
          </a:bodyPr>
          <a:lstStyle/>
          <a:p>
            <a:r>
              <a:rPr kumimoji="1" lang="en-US" altLang="ja-JP" dirty="0" smtClean="0"/>
              <a:t>2014</a:t>
            </a:r>
            <a:r>
              <a:rPr kumimoji="1" lang="ja-JP" altLang="en-US" dirty="0" smtClean="0"/>
              <a:t>年度研究内容③：</a:t>
            </a:r>
            <a:r>
              <a:rPr kumimoji="1" lang="en-US" altLang="ja-JP" dirty="0" smtClean="0"/>
              <a:t/>
            </a:r>
            <a:br>
              <a:rPr kumimoji="1" lang="en-US" altLang="ja-JP" dirty="0" smtClean="0"/>
            </a:br>
            <a:r>
              <a:rPr kumimoji="1" lang="ja-JP" altLang="en-US" dirty="0" smtClean="0"/>
              <a:t>銀河座標での天球図（池田ポスター参照）</a:t>
            </a:r>
            <a:endParaRPr kumimoji="1" lang="ja-JP" altLang="en-US" dirty="0"/>
          </a:p>
        </p:txBody>
      </p:sp>
      <p:pic>
        <p:nvPicPr>
          <p:cNvPr id="6" name="Picture 3"/>
          <p:cNvPicPr>
            <a:picLocks noChangeAspect="1" noChangeArrowheads="1"/>
          </p:cNvPicPr>
          <p:nvPr/>
        </p:nvPicPr>
        <p:blipFill>
          <a:blip r:embed="rId3" cstate="print"/>
          <a:srcRect l="22061" t="12927" r="20418" b="16199"/>
          <a:stretch>
            <a:fillRect/>
          </a:stretch>
        </p:blipFill>
        <p:spPr bwMode="auto">
          <a:xfrm>
            <a:off x="5364088" y="961657"/>
            <a:ext cx="3275856" cy="3041867"/>
          </a:xfrm>
          <a:prstGeom prst="rect">
            <a:avLst/>
          </a:prstGeom>
          <a:noFill/>
          <a:ln w="9525">
            <a:noFill/>
            <a:miter lim="800000"/>
            <a:headEnd/>
            <a:tailEnd/>
          </a:ln>
        </p:spPr>
      </p:pic>
      <p:sp>
        <p:nvSpPr>
          <p:cNvPr id="7" name="テキスト ボックス 6"/>
          <p:cNvSpPr txBox="1"/>
          <p:nvPr/>
        </p:nvSpPr>
        <p:spPr>
          <a:xfrm>
            <a:off x="6897596" y="3100028"/>
            <a:ext cx="2592288" cy="523220"/>
          </a:xfrm>
          <a:prstGeom prst="rect">
            <a:avLst/>
          </a:prstGeom>
          <a:solidFill>
            <a:schemeClr val="accent4">
              <a:lumMod val="75000"/>
            </a:schemeClr>
          </a:solidFill>
        </p:spPr>
        <p:txBody>
          <a:bodyPr wrap="square" rtlCol="0">
            <a:spAutoFit/>
          </a:bodyPr>
          <a:lstStyle/>
          <a:p>
            <a:r>
              <a:rPr kumimoji="1" lang="en-US" altLang="ja-JP" sz="1400" dirty="0" smtClean="0">
                <a:solidFill>
                  <a:schemeClr val="bg1"/>
                </a:solidFill>
              </a:rPr>
              <a:t>C,F</a:t>
            </a:r>
            <a:r>
              <a:rPr kumimoji="1" lang="ja-JP" altLang="en-US" sz="1400" dirty="0" smtClean="0">
                <a:solidFill>
                  <a:schemeClr val="bg1"/>
                </a:solidFill>
              </a:rPr>
              <a:t>原子核飛跡で描いた天球図</a:t>
            </a:r>
            <a:endParaRPr kumimoji="1" lang="en-US" altLang="ja-JP" sz="1400" dirty="0" smtClean="0">
              <a:solidFill>
                <a:schemeClr val="bg1"/>
              </a:solidFill>
            </a:endParaRPr>
          </a:p>
          <a:p>
            <a:r>
              <a:rPr lang="en-US" altLang="ja-JP" sz="1400" dirty="0" smtClean="0">
                <a:solidFill>
                  <a:schemeClr val="bg1"/>
                </a:solidFill>
              </a:rPr>
              <a:t>(</a:t>
            </a:r>
            <a:r>
              <a:rPr lang="ja-JP" altLang="en-US" sz="1400" dirty="0" smtClean="0">
                <a:solidFill>
                  <a:schemeClr val="bg1"/>
                </a:solidFill>
              </a:rPr>
              <a:t>地平座標</a:t>
            </a:r>
            <a:r>
              <a:rPr lang="en-US" altLang="ja-JP" sz="1400" dirty="0" smtClean="0">
                <a:solidFill>
                  <a:schemeClr val="bg1"/>
                </a:solidFill>
              </a:rPr>
              <a:t>)</a:t>
            </a:r>
            <a:endParaRPr kumimoji="1" lang="ja-JP" altLang="en-US" sz="1400" dirty="0">
              <a:solidFill>
                <a:schemeClr val="bg1"/>
              </a:solidFill>
            </a:endParaRPr>
          </a:p>
        </p:txBody>
      </p:sp>
      <p:sp>
        <p:nvSpPr>
          <p:cNvPr id="2" name="テキスト ボックス 1"/>
          <p:cNvSpPr txBox="1"/>
          <p:nvPr/>
        </p:nvSpPr>
        <p:spPr>
          <a:xfrm>
            <a:off x="6587716" y="2050543"/>
            <a:ext cx="504056" cy="369332"/>
          </a:xfrm>
          <a:prstGeom prst="rect">
            <a:avLst/>
          </a:prstGeom>
          <a:noFill/>
        </p:spPr>
        <p:txBody>
          <a:bodyPr wrap="square" rtlCol="0">
            <a:spAutoFit/>
          </a:bodyPr>
          <a:lstStyle/>
          <a:p>
            <a:r>
              <a:rPr lang="ja-JP" altLang="en-US" dirty="0"/>
              <a:t>北</a:t>
            </a:r>
            <a:endParaRPr kumimoji="1" lang="ja-JP" altLang="en-US" dirty="0"/>
          </a:p>
        </p:txBody>
      </p:sp>
      <p:sp>
        <p:nvSpPr>
          <p:cNvPr id="8" name="テキスト ボックス 7"/>
          <p:cNvSpPr txBox="1"/>
          <p:nvPr/>
        </p:nvSpPr>
        <p:spPr>
          <a:xfrm>
            <a:off x="8387916" y="2060848"/>
            <a:ext cx="504056" cy="369332"/>
          </a:xfrm>
          <a:prstGeom prst="rect">
            <a:avLst/>
          </a:prstGeom>
          <a:noFill/>
        </p:spPr>
        <p:txBody>
          <a:bodyPr wrap="square" rtlCol="0">
            <a:spAutoFit/>
          </a:bodyPr>
          <a:lstStyle/>
          <a:p>
            <a:r>
              <a:rPr lang="ja-JP" altLang="en-US" dirty="0" smtClean="0"/>
              <a:t>東</a:t>
            </a:r>
            <a:endParaRPr kumimoji="1" lang="ja-JP" altLang="en-US" dirty="0"/>
          </a:p>
        </p:txBody>
      </p:sp>
      <p:sp>
        <p:nvSpPr>
          <p:cNvPr id="9" name="テキスト ボックス 8"/>
          <p:cNvSpPr txBox="1"/>
          <p:nvPr/>
        </p:nvSpPr>
        <p:spPr>
          <a:xfrm>
            <a:off x="5219564" y="1998132"/>
            <a:ext cx="504056" cy="369332"/>
          </a:xfrm>
          <a:prstGeom prst="rect">
            <a:avLst/>
          </a:prstGeom>
          <a:noFill/>
        </p:spPr>
        <p:txBody>
          <a:bodyPr wrap="square" rtlCol="0">
            <a:spAutoFit/>
          </a:bodyPr>
          <a:lstStyle/>
          <a:p>
            <a:r>
              <a:rPr lang="ja-JP" altLang="en-US" dirty="0" smtClean="0"/>
              <a:t>西</a:t>
            </a:r>
            <a:endParaRPr kumimoji="1" lang="ja-JP" altLang="en-US" dirty="0"/>
          </a:p>
        </p:txBody>
      </p:sp>
      <p:pic>
        <p:nvPicPr>
          <p:cNvPr id="3" name="図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23928" y="4293096"/>
            <a:ext cx="5581889" cy="2650659"/>
          </a:xfrm>
          <a:prstGeom prst="rect">
            <a:avLst/>
          </a:prstGeom>
        </p:spPr>
      </p:pic>
      <p:sp>
        <p:nvSpPr>
          <p:cNvPr id="11" name="テキスト ボックス 10"/>
          <p:cNvSpPr txBox="1"/>
          <p:nvPr/>
        </p:nvSpPr>
        <p:spPr>
          <a:xfrm>
            <a:off x="6830779" y="4083897"/>
            <a:ext cx="2592288" cy="523220"/>
          </a:xfrm>
          <a:prstGeom prst="rect">
            <a:avLst/>
          </a:prstGeom>
          <a:solidFill>
            <a:schemeClr val="accent4">
              <a:lumMod val="75000"/>
            </a:schemeClr>
          </a:solidFill>
        </p:spPr>
        <p:txBody>
          <a:bodyPr wrap="square" rtlCol="0">
            <a:spAutoFit/>
          </a:bodyPr>
          <a:lstStyle/>
          <a:p>
            <a:r>
              <a:rPr kumimoji="1" lang="en-US" altLang="ja-JP" sz="1400" dirty="0" smtClean="0">
                <a:solidFill>
                  <a:schemeClr val="bg1"/>
                </a:solidFill>
              </a:rPr>
              <a:t>C,F</a:t>
            </a:r>
            <a:r>
              <a:rPr kumimoji="1" lang="ja-JP" altLang="en-US" sz="1400" dirty="0" smtClean="0">
                <a:solidFill>
                  <a:schemeClr val="bg1"/>
                </a:solidFill>
              </a:rPr>
              <a:t>原子核飛跡で描いた天球図</a:t>
            </a:r>
            <a:endParaRPr kumimoji="1" lang="en-US" altLang="ja-JP" sz="1400" dirty="0" smtClean="0">
              <a:solidFill>
                <a:schemeClr val="bg1"/>
              </a:solidFill>
            </a:endParaRPr>
          </a:p>
          <a:p>
            <a:r>
              <a:rPr lang="en-US" altLang="ja-JP" sz="1400" dirty="0" smtClean="0">
                <a:solidFill>
                  <a:schemeClr val="bg1"/>
                </a:solidFill>
              </a:rPr>
              <a:t>(</a:t>
            </a:r>
            <a:r>
              <a:rPr lang="ja-JP" altLang="en-US" sz="1400" dirty="0" smtClean="0">
                <a:solidFill>
                  <a:schemeClr val="bg1"/>
                </a:solidFill>
              </a:rPr>
              <a:t>銀河座標</a:t>
            </a:r>
            <a:r>
              <a:rPr lang="en-US" altLang="ja-JP" sz="1400" dirty="0" smtClean="0">
                <a:solidFill>
                  <a:schemeClr val="bg1"/>
                </a:solidFill>
              </a:rPr>
              <a:t>)</a:t>
            </a:r>
            <a:r>
              <a:rPr lang="ja-JP" altLang="en-US" sz="1400" dirty="0" smtClean="0">
                <a:solidFill>
                  <a:schemeClr val="bg1"/>
                </a:solidFill>
              </a:rPr>
              <a:t>　カラーは検出効率</a:t>
            </a:r>
            <a:endParaRPr kumimoji="1" lang="ja-JP" altLang="en-US" sz="1400" dirty="0">
              <a:solidFill>
                <a:schemeClr val="bg1"/>
              </a:solidFill>
            </a:endParaRPr>
          </a:p>
        </p:txBody>
      </p:sp>
      <p:sp>
        <p:nvSpPr>
          <p:cNvPr id="12" name="テキスト ボックス 11"/>
          <p:cNvSpPr txBox="1"/>
          <p:nvPr/>
        </p:nvSpPr>
        <p:spPr>
          <a:xfrm>
            <a:off x="251520" y="262389"/>
            <a:ext cx="4824498" cy="646331"/>
          </a:xfrm>
          <a:prstGeom prst="rect">
            <a:avLst/>
          </a:prstGeom>
          <a:noFill/>
        </p:spPr>
        <p:txBody>
          <a:bodyPr wrap="square" rtlCol="0">
            <a:spAutoFit/>
          </a:bodyPr>
          <a:lstStyle/>
          <a:p>
            <a:r>
              <a:rPr kumimoji="1" lang="en-US" altLang="ja-JP" dirty="0" smtClean="0"/>
              <a:t>2014</a:t>
            </a:r>
            <a:r>
              <a:rPr kumimoji="1" lang="ja-JP" altLang="en-US" dirty="0" smtClean="0"/>
              <a:t>年度研究内容②：</a:t>
            </a:r>
            <a:r>
              <a:rPr kumimoji="1" lang="en-US" altLang="ja-JP" dirty="0" smtClean="0"/>
              <a:t/>
            </a:r>
            <a:br>
              <a:rPr kumimoji="1" lang="en-US" altLang="ja-JP" dirty="0" smtClean="0"/>
            </a:br>
            <a:r>
              <a:rPr kumimoji="1" lang="ja-JP" altLang="en-US" dirty="0" smtClean="0"/>
              <a:t>原子核反跳の前後判定（矢ケ部ポスター参照）</a:t>
            </a:r>
            <a:endParaRPr kumimoji="1" lang="ja-JP" altLang="en-US" dirty="0"/>
          </a:p>
        </p:txBody>
      </p:sp>
      <p:pic>
        <p:nvPicPr>
          <p:cNvPr id="13" name="図 12"/>
          <p:cNvPicPr>
            <a:picLocks noChangeAspect="1"/>
          </p:cNvPicPr>
          <p:nvPr/>
        </p:nvPicPr>
        <p:blipFill>
          <a:blip r:embed="rId5" cstate="print"/>
          <a:stretch>
            <a:fillRect/>
          </a:stretch>
        </p:blipFill>
        <p:spPr>
          <a:xfrm>
            <a:off x="589662" y="980728"/>
            <a:ext cx="3514286" cy="2152381"/>
          </a:xfrm>
          <a:prstGeom prst="rect">
            <a:avLst/>
          </a:prstGeom>
        </p:spPr>
      </p:pic>
      <p:sp>
        <p:nvSpPr>
          <p:cNvPr id="15" name="テキスト ボックス 14"/>
          <p:cNvSpPr txBox="1"/>
          <p:nvPr/>
        </p:nvSpPr>
        <p:spPr>
          <a:xfrm>
            <a:off x="251520" y="2579093"/>
            <a:ext cx="2016224" cy="523220"/>
          </a:xfrm>
          <a:prstGeom prst="rect">
            <a:avLst/>
          </a:prstGeom>
          <a:solidFill>
            <a:schemeClr val="accent4">
              <a:lumMod val="75000"/>
            </a:schemeClr>
          </a:solidFill>
        </p:spPr>
        <p:txBody>
          <a:bodyPr wrap="square" rtlCol="0">
            <a:spAutoFit/>
          </a:bodyPr>
          <a:lstStyle/>
          <a:p>
            <a:r>
              <a:rPr kumimoji="1" lang="ja-JP" altLang="en-US" sz="1400" dirty="0" smtClean="0">
                <a:solidFill>
                  <a:schemeClr val="bg1"/>
                </a:solidFill>
              </a:rPr>
              <a:t>前後方向判定：</a:t>
            </a:r>
            <a:r>
              <a:rPr kumimoji="1" lang="en-US" altLang="ja-JP" sz="1400" dirty="0" smtClean="0">
                <a:solidFill>
                  <a:schemeClr val="bg1"/>
                </a:solidFill>
              </a:rPr>
              <a:t/>
            </a:r>
            <a:br>
              <a:rPr kumimoji="1" lang="en-US" altLang="ja-JP" sz="1400" dirty="0" smtClean="0">
                <a:solidFill>
                  <a:schemeClr val="bg1"/>
                </a:solidFill>
              </a:rPr>
            </a:br>
            <a:r>
              <a:rPr kumimoji="1" lang="ja-JP" altLang="en-US" sz="1400" dirty="0" smtClean="0">
                <a:solidFill>
                  <a:schemeClr val="bg1"/>
                </a:solidFill>
              </a:rPr>
              <a:t>赤矢印を「ベクトル化」</a:t>
            </a:r>
            <a:endParaRPr kumimoji="1" lang="ja-JP" altLang="en-US" sz="1400" dirty="0">
              <a:solidFill>
                <a:schemeClr val="bg1"/>
              </a:solidFill>
            </a:endParaRPr>
          </a:p>
        </p:txBody>
      </p:sp>
      <p:sp>
        <p:nvSpPr>
          <p:cNvPr id="16" name="テキスト ボックス 15"/>
          <p:cNvSpPr txBox="1"/>
          <p:nvPr/>
        </p:nvSpPr>
        <p:spPr>
          <a:xfrm>
            <a:off x="179512" y="3469359"/>
            <a:ext cx="2701062" cy="523220"/>
          </a:xfrm>
          <a:prstGeom prst="rect">
            <a:avLst/>
          </a:prstGeom>
          <a:solidFill>
            <a:schemeClr val="accent4">
              <a:lumMod val="75000"/>
            </a:schemeClr>
          </a:solidFill>
        </p:spPr>
        <p:txBody>
          <a:bodyPr wrap="square" rtlCol="0">
            <a:spAutoFit/>
          </a:bodyPr>
          <a:lstStyle/>
          <a:p>
            <a:r>
              <a:rPr kumimoji="1" lang="ja-JP" altLang="en-US" sz="1400" dirty="0" smtClean="0">
                <a:solidFill>
                  <a:schemeClr val="bg1"/>
                </a:solidFill>
              </a:rPr>
              <a:t>前後判定のエネルギー依存</a:t>
            </a:r>
            <a:endParaRPr kumimoji="1" lang="en-US" altLang="ja-JP" sz="1400" dirty="0" smtClean="0">
              <a:solidFill>
                <a:schemeClr val="bg1"/>
              </a:solidFill>
            </a:endParaRPr>
          </a:p>
          <a:p>
            <a:r>
              <a:rPr lang="ja-JP" altLang="en-US" sz="1400" dirty="0">
                <a:solidFill>
                  <a:schemeClr val="bg1"/>
                </a:solidFill>
              </a:rPr>
              <a:t>統計的</a:t>
            </a:r>
            <a:r>
              <a:rPr lang="ja-JP" altLang="en-US" sz="1400" dirty="0" smtClean="0">
                <a:solidFill>
                  <a:schemeClr val="bg1"/>
                </a:solidFill>
              </a:rPr>
              <a:t>な判別は可能</a:t>
            </a:r>
            <a:endParaRPr kumimoji="1" lang="ja-JP" altLang="en-US" sz="1400" dirty="0">
              <a:solidFill>
                <a:schemeClr val="bg1"/>
              </a:solidFill>
            </a:endParaRPr>
          </a:p>
        </p:txBody>
      </p:sp>
    </p:spTree>
    <p:extLst>
      <p:ext uri="{BB962C8B-B14F-4D97-AF65-F5344CB8AC3E}">
        <p14:creationId xmlns="" xmlns:p14="http://schemas.microsoft.com/office/powerpoint/2010/main" val="3040325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852936"/>
            <a:ext cx="8229600" cy="1143000"/>
          </a:xfrm>
        </p:spPr>
        <p:txBody>
          <a:bodyPr/>
          <a:lstStyle/>
          <a:p>
            <a:r>
              <a:rPr lang="en-US" altLang="ja-JP" dirty="0" smtClean="0"/>
              <a:t>2. </a:t>
            </a:r>
            <a:r>
              <a:rPr lang="en-US" altLang="ja-JP" dirty="0" err="1" smtClean="0"/>
              <a:t>Ar</a:t>
            </a:r>
            <a:r>
              <a:rPr lang="ja-JP" altLang="en-US" dirty="0" smtClean="0"/>
              <a:t>を用いた方向感度測定</a:t>
            </a:r>
            <a:r>
              <a:rPr lang="en-US" altLang="ja-JP" dirty="0" smtClean="0"/>
              <a:t> </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lstStyle/>
          <a:p>
            <a:r>
              <a:rPr kumimoji="1" lang="ja-JP" altLang="en-US" dirty="0" smtClean="0"/>
              <a:t>柱状再結合</a:t>
            </a:r>
            <a:endParaRPr kumimoji="1" lang="ja-JP" altLang="en-US" dirty="0"/>
          </a:p>
        </p:txBody>
      </p:sp>
      <p:sp>
        <p:nvSpPr>
          <p:cNvPr id="6" name="スライド番号プレースホルダー 5"/>
          <p:cNvSpPr>
            <a:spLocks noGrp="1"/>
          </p:cNvSpPr>
          <p:nvPr>
            <p:ph type="sldNum" sz="quarter" idx="4294967295"/>
          </p:nvPr>
        </p:nvSpPr>
        <p:spPr>
          <a:xfrm>
            <a:off x="6818739" y="201051"/>
            <a:ext cx="2133600" cy="365125"/>
          </a:xfrm>
          <a:prstGeom prst="rect">
            <a:avLst/>
          </a:prstGeom>
        </p:spPr>
        <p:txBody>
          <a:bodyPr/>
          <a:lstStyle/>
          <a:p>
            <a:fld id="{755B3364-1422-8D4D-A60C-B23244EE0C60}" type="slidenum">
              <a:rPr kumimoji="1" lang="ja-JP" altLang="en-US" smtClean="0"/>
              <a:pPr/>
              <a:t>15</a:t>
            </a:fld>
            <a:r>
              <a:rPr lang="en-US" altLang="ja-JP" dirty="0">
                <a:latin typeface="+mj-ea"/>
              </a:rPr>
              <a:t>/</a:t>
            </a:r>
            <a:r>
              <a:rPr lang="en-US" altLang="ja-JP" dirty="0" smtClean="0">
                <a:latin typeface="+mj-ea"/>
              </a:rPr>
              <a:t>12</a:t>
            </a:r>
            <a:endParaRPr lang="ja-JP" altLang="en-US" dirty="0">
              <a:latin typeface="+mj-ea"/>
            </a:endParaRPr>
          </a:p>
        </p:txBody>
      </p:sp>
      <p:sp>
        <p:nvSpPr>
          <p:cNvPr id="243" name="テキスト ボックス 242"/>
          <p:cNvSpPr txBox="1"/>
          <p:nvPr/>
        </p:nvSpPr>
        <p:spPr>
          <a:xfrm>
            <a:off x="302924" y="823820"/>
            <a:ext cx="6450564" cy="400110"/>
          </a:xfrm>
          <a:prstGeom prst="rect">
            <a:avLst/>
          </a:prstGeom>
          <a:noFill/>
        </p:spPr>
        <p:txBody>
          <a:bodyPr wrap="square" rtlCol="0">
            <a:spAutoFit/>
          </a:bodyPr>
          <a:lstStyle/>
          <a:p>
            <a:r>
              <a:rPr kumimoji="1" lang="ja-JP" altLang="en-US" sz="2000" dirty="0" smtClean="0"/>
              <a:t>＝</a:t>
            </a:r>
            <a:r>
              <a:rPr kumimoji="1" lang="en-US" altLang="ja-JP" sz="2000" dirty="0" smtClean="0"/>
              <a:t> </a:t>
            </a:r>
            <a:r>
              <a:rPr kumimoji="1" lang="ja-JP" altLang="en-US" sz="2000" dirty="0" smtClean="0"/>
              <a:t>柱状に連なった電子・イオンの集団の中で起こる再結合</a:t>
            </a:r>
            <a:endParaRPr kumimoji="1" lang="en-US" altLang="ja-JP" sz="2000" dirty="0" smtClean="0"/>
          </a:p>
        </p:txBody>
      </p:sp>
      <p:sp>
        <p:nvSpPr>
          <p:cNvPr id="3" name="正方形/長方形 2"/>
          <p:cNvSpPr/>
          <p:nvPr/>
        </p:nvSpPr>
        <p:spPr>
          <a:xfrm>
            <a:off x="1769291" y="6199393"/>
            <a:ext cx="7374709" cy="2640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4" name="図形グループ 14"/>
          <p:cNvGrpSpPr/>
          <p:nvPr/>
        </p:nvGrpSpPr>
        <p:grpSpPr>
          <a:xfrm>
            <a:off x="2413664" y="1624034"/>
            <a:ext cx="4368137" cy="3259701"/>
            <a:chOff x="181030" y="1372643"/>
            <a:chExt cx="4368137" cy="3259701"/>
          </a:xfrm>
        </p:grpSpPr>
        <p:cxnSp>
          <p:nvCxnSpPr>
            <p:cNvPr id="217" name="直線矢印コネクタ 216"/>
            <p:cNvCxnSpPr/>
            <p:nvPr/>
          </p:nvCxnSpPr>
          <p:spPr>
            <a:xfrm>
              <a:off x="871170" y="3550664"/>
              <a:ext cx="3205684" cy="7736"/>
            </a:xfrm>
            <a:prstGeom prst="straightConnector1">
              <a:avLst/>
            </a:prstGeom>
            <a:ln w="38100" cmpd="sng">
              <a:solidFill>
                <a:srgbClr val="FF0000"/>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220" name="テキスト ボックス 219"/>
            <p:cNvSpPr txBox="1"/>
            <p:nvPr/>
          </p:nvSpPr>
          <p:spPr>
            <a:xfrm>
              <a:off x="3075667" y="4106408"/>
              <a:ext cx="1473500" cy="338554"/>
            </a:xfrm>
            <a:prstGeom prst="rect">
              <a:avLst/>
            </a:prstGeom>
            <a:solidFill>
              <a:srgbClr val="FFFFFF"/>
            </a:solidFill>
          </p:spPr>
          <p:txBody>
            <a:bodyPr wrap="square" rtlCol="0">
              <a:spAutoFit/>
            </a:bodyPr>
            <a:lstStyle/>
            <a:p>
              <a:pPr algn="ctr"/>
              <a:r>
                <a:rPr kumimoji="1" lang="en-US" altLang="ja-JP" sz="1600" dirty="0" smtClean="0">
                  <a:solidFill>
                    <a:srgbClr val="800080"/>
                  </a:solidFill>
                  <a:latin typeface="+mn-ea"/>
                  <a:cs typeface="ヒラギノ角ゴ ProN W3"/>
                </a:rPr>
                <a:t>Onsager</a:t>
              </a:r>
              <a:r>
                <a:rPr kumimoji="1" lang="ja-JP" altLang="en-US" sz="1600" dirty="0" smtClean="0">
                  <a:solidFill>
                    <a:srgbClr val="800080"/>
                  </a:solidFill>
                  <a:latin typeface="+mn-ea"/>
                  <a:cs typeface="ヒラギノ角ゴ ProN W3"/>
                </a:rPr>
                <a:t>半径</a:t>
              </a:r>
              <a:endParaRPr kumimoji="1" lang="ja-JP" altLang="en-US" sz="1600" dirty="0">
                <a:solidFill>
                  <a:srgbClr val="800080"/>
                </a:solidFill>
                <a:latin typeface="+mn-ea"/>
                <a:cs typeface="ヒラギノ角ゴ ProN W3"/>
              </a:endParaRPr>
            </a:p>
          </p:txBody>
        </p:sp>
        <p:sp>
          <p:nvSpPr>
            <p:cNvPr id="221" name="円柱 220"/>
            <p:cNvSpPr/>
            <p:nvPr/>
          </p:nvSpPr>
          <p:spPr>
            <a:xfrm rot="16200000">
              <a:off x="1754505" y="2012436"/>
              <a:ext cx="1115654" cy="3173137"/>
            </a:xfrm>
            <a:prstGeom prst="can">
              <a:avLst/>
            </a:prstGeom>
            <a:solidFill>
              <a:srgbClr val="6DC84A">
                <a:alpha val="20000"/>
              </a:srgbClr>
            </a:solidFill>
            <a:ln w="12700" cmpd="sng">
              <a:solidFill>
                <a:srgbClr val="6DC84A"/>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n-ea"/>
              </a:endParaRPr>
            </a:p>
          </p:txBody>
        </p:sp>
        <p:grpSp>
          <p:nvGrpSpPr>
            <p:cNvPr id="5" name="図形グループ 223"/>
            <p:cNvGrpSpPr/>
            <p:nvPr/>
          </p:nvGrpSpPr>
          <p:grpSpPr>
            <a:xfrm>
              <a:off x="758909" y="2232834"/>
              <a:ext cx="3317945" cy="1796581"/>
              <a:chOff x="253769" y="2022804"/>
              <a:chExt cx="3784372" cy="2065539"/>
            </a:xfrm>
          </p:grpSpPr>
          <p:grpSp>
            <p:nvGrpSpPr>
              <p:cNvPr id="7" name="図形グループ 337"/>
              <p:cNvGrpSpPr/>
              <p:nvPr/>
            </p:nvGrpSpPr>
            <p:grpSpPr>
              <a:xfrm>
                <a:off x="1444717" y="2022804"/>
                <a:ext cx="1653952" cy="424623"/>
                <a:chOff x="767604" y="1602862"/>
                <a:chExt cx="1653952" cy="424623"/>
              </a:xfrm>
            </p:grpSpPr>
            <p:sp>
              <p:nvSpPr>
                <p:cNvPr id="373" name="左矢印 372"/>
                <p:cNvSpPr/>
                <p:nvPr/>
              </p:nvSpPr>
              <p:spPr>
                <a:xfrm>
                  <a:off x="767604" y="1654850"/>
                  <a:ext cx="794148" cy="326945"/>
                </a:xfrm>
                <a:prstGeom prst="leftArrow">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dirty="0">
                    <a:latin typeface="+mn-ea"/>
                    <a:cs typeface="ヒラギノ角ゴ ProN W3"/>
                  </a:endParaRPr>
                </a:p>
              </p:txBody>
            </p:sp>
            <p:sp>
              <p:nvSpPr>
                <p:cNvPr id="374" name="テキスト ボックス 373"/>
                <p:cNvSpPr txBox="1"/>
                <p:nvPr/>
              </p:nvSpPr>
              <p:spPr>
                <a:xfrm>
                  <a:off x="1541606" y="1602862"/>
                  <a:ext cx="879950" cy="424623"/>
                </a:xfrm>
                <a:prstGeom prst="rect">
                  <a:avLst/>
                </a:prstGeom>
                <a:noFill/>
              </p:spPr>
              <p:txBody>
                <a:bodyPr wrap="square" rtlCol="0">
                  <a:spAutoFit/>
                </a:bodyPr>
                <a:lstStyle/>
                <a:p>
                  <a:pPr algn="ctr"/>
                  <a:r>
                    <a:rPr kumimoji="1" lang="ja-JP" altLang="en-US" dirty="0" smtClean="0">
                      <a:latin typeface="+mn-ea"/>
                      <a:cs typeface="ヒラギノ角ゴ ProN W3"/>
                    </a:rPr>
                    <a:t>電場</a:t>
                  </a:r>
                  <a:endParaRPr kumimoji="1" lang="ja-JP" altLang="en-US" dirty="0">
                    <a:latin typeface="+mn-ea"/>
                    <a:cs typeface="ヒラギノ角ゴ ProN W3"/>
                  </a:endParaRPr>
                </a:p>
              </p:txBody>
            </p:sp>
          </p:grpSp>
          <p:grpSp>
            <p:nvGrpSpPr>
              <p:cNvPr id="8" name="図形グループ 338"/>
              <p:cNvGrpSpPr/>
              <p:nvPr/>
            </p:nvGrpSpPr>
            <p:grpSpPr>
              <a:xfrm>
                <a:off x="253769" y="3177555"/>
                <a:ext cx="3784372" cy="910788"/>
                <a:chOff x="253769" y="3177555"/>
                <a:chExt cx="3784372" cy="910788"/>
              </a:xfrm>
            </p:grpSpPr>
            <p:grpSp>
              <p:nvGrpSpPr>
                <p:cNvPr id="9" name="図形グループ 339"/>
                <p:cNvGrpSpPr/>
                <p:nvPr/>
              </p:nvGrpSpPr>
              <p:grpSpPr>
                <a:xfrm>
                  <a:off x="253769" y="3177555"/>
                  <a:ext cx="3226235" cy="910788"/>
                  <a:chOff x="502993" y="3482600"/>
                  <a:chExt cx="3695417" cy="1014869"/>
                </a:xfrm>
              </p:grpSpPr>
              <p:grpSp>
                <p:nvGrpSpPr>
                  <p:cNvPr id="10" name="図形グループ 348"/>
                  <p:cNvGrpSpPr/>
                  <p:nvPr/>
                </p:nvGrpSpPr>
                <p:grpSpPr>
                  <a:xfrm>
                    <a:off x="1810976" y="3482600"/>
                    <a:ext cx="513835" cy="325289"/>
                    <a:chOff x="4042634" y="4317925"/>
                    <a:chExt cx="542637" cy="352228"/>
                  </a:xfrm>
                </p:grpSpPr>
                <p:sp>
                  <p:nvSpPr>
                    <p:cNvPr id="371" name="円/楕円 370"/>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72" name="テキスト ボックス 371"/>
                    <p:cNvSpPr txBox="1"/>
                    <p:nvPr/>
                  </p:nvSpPr>
                  <p:spPr>
                    <a:xfrm>
                      <a:off x="4042634" y="4317925"/>
                      <a:ext cx="542637" cy="352228"/>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1" name="図形グループ 349"/>
                  <p:cNvGrpSpPr/>
                  <p:nvPr/>
                </p:nvGrpSpPr>
                <p:grpSpPr>
                  <a:xfrm>
                    <a:off x="2804625" y="3655171"/>
                    <a:ext cx="513835" cy="335417"/>
                    <a:chOff x="1972042" y="2414371"/>
                    <a:chExt cx="542637" cy="363194"/>
                  </a:xfrm>
                </p:grpSpPr>
                <p:sp>
                  <p:nvSpPr>
                    <p:cNvPr id="369" name="円/楕円 368"/>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70" name="テキスト ボックス 369"/>
                    <p:cNvSpPr txBox="1"/>
                    <p:nvPr/>
                  </p:nvSpPr>
                  <p:spPr>
                    <a:xfrm>
                      <a:off x="1972042" y="2425337"/>
                      <a:ext cx="542637" cy="352228"/>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2" name="図形グループ 350"/>
                  <p:cNvGrpSpPr/>
                  <p:nvPr/>
                </p:nvGrpSpPr>
                <p:grpSpPr>
                  <a:xfrm>
                    <a:off x="2484653" y="4172180"/>
                    <a:ext cx="513835" cy="325289"/>
                    <a:chOff x="4042634" y="4317925"/>
                    <a:chExt cx="542637" cy="352228"/>
                  </a:xfrm>
                </p:grpSpPr>
                <p:sp>
                  <p:nvSpPr>
                    <p:cNvPr id="367" name="円/楕円 366"/>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68" name="テキスト ボックス 367"/>
                    <p:cNvSpPr txBox="1"/>
                    <p:nvPr/>
                  </p:nvSpPr>
                  <p:spPr>
                    <a:xfrm>
                      <a:off x="4042634" y="4317925"/>
                      <a:ext cx="542637" cy="352228"/>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3" name="図形グループ 351"/>
                  <p:cNvGrpSpPr/>
                  <p:nvPr/>
                </p:nvGrpSpPr>
                <p:grpSpPr>
                  <a:xfrm>
                    <a:off x="933487" y="3530545"/>
                    <a:ext cx="513835" cy="335417"/>
                    <a:chOff x="1972042" y="2414371"/>
                    <a:chExt cx="542637" cy="363194"/>
                  </a:xfrm>
                </p:grpSpPr>
                <p:sp>
                  <p:nvSpPr>
                    <p:cNvPr id="365" name="円/楕円 364"/>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66" name="テキスト ボックス 365"/>
                    <p:cNvSpPr txBox="1"/>
                    <p:nvPr/>
                  </p:nvSpPr>
                  <p:spPr>
                    <a:xfrm>
                      <a:off x="1972042" y="2425337"/>
                      <a:ext cx="542637" cy="352228"/>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4" name="図形グループ 352"/>
                  <p:cNvGrpSpPr/>
                  <p:nvPr/>
                </p:nvGrpSpPr>
                <p:grpSpPr>
                  <a:xfrm>
                    <a:off x="502993" y="3972925"/>
                    <a:ext cx="513835" cy="325289"/>
                    <a:chOff x="4042634" y="4317906"/>
                    <a:chExt cx="542637" cy="352226"/>
                  </a:xfrm>
                </p:grpSpPr>
                <p:sp>
                  <p:nvSpPr>
                    <p:cNvPr id="363" name="円/楕円 362"/>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64" name="テキスト ボックス 363"/>
                    <p:cNvSpPr txBox="1"/>
                    <p:nvPr/>
                  </p:nvSpPr>
                  <p:spPr>
                    <a:xfrm>
                      <a:off x="4042634" y="4317906"/>
                      <a:ext cx="542637" cy="352226"/>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5" name="図形グループ 353"/>
                  <p:cNvGrpSpPr/>
                  <p:nvPr/>
                </p:nvGrpSpPr>
                <p:grpSpPr>
                  <a:xfrm>
                    <a:off x="1645611" y="4058725"/>
                    <a:ext cx="513835" cy="335417"/>
                    <a:chOff x="1972042" y="2414371"/>
                    <a:chExt cx="542637" cy="363194"/>
                  </a:xfrm>
                </p:grpSpPr>
                <p:sp>
                  <p:nvSpPr>
                    <p:cNvPr id="361" name="円/楕円 360"/>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62" name="テキスト ボックス 361"/>
                    <p:cNvSpPr txBox="1"/>
                    <p:nvPr/>
                  </p:nvSpPr>
                  <p:spPr>
                    <a:xfrm>
                      <a:off x="1972042" y="2425337"/>
                      <a:ext cx="542637" cy="352228"/>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8" name="図形グループ 354"/>
                  <p:cNvGrpSpPr/>
                  <p:nvPr/>
                </p:nvGrpSpPr>
                <p:grpSpPr>
                  <a:xfrm>
                    <a:off x="3684575" y="3482600"/>
                    <a:ext cx="513835" cy="325289"/>
                    <a:chOff x="4042634" y="4317925"/>
                    <a:chExt cx="542637" cy="352228"/>
                  </a:xfrm>
                </p:grpSpPr>
                <p:sp>
                  <p:nvSpPr>
                    <p:cNvPr id="359" name="円/楕円 358"/>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60" name="テキスト ボックス 359"/>
                    <p:cNvSpPr txBox="1"/>
                    <p:nvPr/>
                  </p:nvSpPr>
                  <p:spPr>
                    <a:xfrm>
                      <a:off x="4042634" y="4317925"/>
                      <a:ext cx="542637" cy="352228"/>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21" name="図形グループ 355"/>
                  <p:cNvGrpSpPr/>
                  <p:nvPr/>
                </p:nvGrpSpPr>
                <p:grpSpPr>
                  <a:xfrm>
                    <a:off x="3427657" y="3939409"/>
                    <a:ext cx="513835" cy="335417"/>
                    <a:chOff x="1972042" y="2414371"/>
                    <a:chExt cx="542637" cy="363194"/>
                  </a:xfrm>
                </p:grpSpPr>
                <p:sp>
                  <p:nvSpPr>
                    <p:cNvPr id="357" name="円/楕円 356"/>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58" name="テキスト ボックス 357"/>
                    <p:cNvSpPr txBox="1"/>
                    <p:nvPr/>
                  </p:nvSpPr>
                  <p:spPr>
                    <a:xfrm>
                      <a:off x="1972042" y="2425337"/>
                      <a:ext cx="542637" cy="352228"/>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cxnSp>
              <p:nvCxnSpPr>
                <p:cNvPr id="341" name="直線矢印コネクタ 340"/>
                <p:cNvCxnSpPr/>
                <p:nvPr/>
              </p:nvCxnSpPr>
              <p:spPr>
                <a:xfrm>
                  <a:off x="3364464" y="3319127"/>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342" name="直線矢印コネクタ 341"/>
                <p:cNvCxnSpPr/>
                <p:nvPr/>
              </p:nvCxnSpPr>
              <p:spPr>
                <a:xfrm>
                  <a:off x="2316888" y="3934920"/>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343" name="直線矢印コネクタ 342"/>
                <p:cNvCxnSpPr/>
                <p:nvPr/>
              </p:nvCxnSpPr>
              <p:spPr>
                <a:xfrm>
                  <a:off x="1730848" y="3319127"/>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344" name="直線矢印コネクタ 343"/>
                <p:cNvCxnSpPr/>
                <p:nvPr/>
              </p:nvCxnSpPr>
              <p:spPr>
                <a:xfrm>
                  <a:off x="586826" y="3766591"/>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345" name="直線矢印コネクタ 344"/>
                <p:cNvCxnSpPr/>
                <p:nvPr/>
              </p:nvCxnSpPr>
              <p:spPr>
                <a:xfrm flipH="1">
                  <a:off x="2633548" y="3741441"/>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346" name="直線矢印コネクタ 345"/>
                <p:cNvCxnSpPr/>
                <p:nvPr/>
              </p:nvCxnSpPr>
              <p:spPr>
                <a:xfrm flipH="1">
                  <a:off x="2095770" y="3494089"/>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347" name="直線矢印コネクタ 346"/>
                <p:cNvCxnSpPr/>
                <p:nvPr/>
              </p:nvCxnSpPr>
              <p:spPr>
                <a:xfrm flipH="1">
                  <a:off x="457200" y="3376021"/>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348" name="直線矢印コネクタ 347"/>
                <p:cNvCxnSpPr/>
                <p:nvPr/>
              </p:nvCxnSpPr>
              <p:spPr>
                <a:xfrm flipH="1">
                  <a:off x="1090385" y="3867718"/>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grpSp>
        <p:sp>
          <p:nvSpPr>
            <p:cNvPr id="226" name="テキスト ボックス 225"/>
            <p:cNvSpPr txBox="1"/>
            <p:nvPr/>
          </p:nvSpPr>
          <p:spPr>
            <a:xfrm>
              <a:off x="1053224" y="1372643"/>
              <a:ext cx="2722537" cy="707886"/>
            </a:xfrm>
            <a:prstGeom prst="rect">
              <a:avLst/>
            </a:prstGeom>
            <a:solidFill>
              <a:schemeClr val="bg1"/>
            </a:solidFill>
          </p:spPr>
          <p:txBody>
            <a:bodyPr wrap="square" rtlCol="0">
              <a:spAutoFit/>
            </a:bodyPr>
            <a:lstStyle/>
            <a:p>
              <a:pPr algn="ctr"/>
              <a:r>
                <a:rPr kumimoji="1" lang="ja-JP" altLang="en-US" sz="2000" u="sng" dirty="0" smtClean="0">
                  <a:latin typeface="+mn-ea"/>
                  <a:cs typeface="ヒラギノ角ゴ ProN W3"/>
                </a:rPr>
                <a:t>電場</a:t>
              </a:r>
              <a:r>
                <a:rPr lang="ja-JP" altLang="en-US" sz="2000" u="sng" dirty="0" smtClean="0">
                  <a:latin typeface="+mn-ea"/>
                  <a:cs typeface="ヒラギノ角ゴ ProN W3"/>
                </a:rPr>
                <a:t>と</a:t>
              </a:r>
              <a:r>
                <a:rPr lang="en-US" altLang="en-US" sz="2000" u="sng" dirty="0" smtClean="0">
                  <a:latin typeface="+mn-ea"/>
                  <a:cs typeface="ヒラギノ角ゴ ProN W3"/>
                </a:rPr>
                <a:t>飛跡</a:t>
              </a:r>
              <a:r>
                <a:rPr kumimoji="1" lang="ja-JP" altLang="en-US" sz="2000" u="sng" dirty="0" smtClean="0">
                  <a:latin typeface="+mn-ea"/>
                  <a:cs typeface="ヒラギノ角ゴ ProN W3"/>
                </a:rPr>
                <a:t>が平行</a:t>
              </a:r>
              <a:endParaRPr lang="en-US" altLang="ja-JP" sz="2000" u="sng" dirty="0">
                <a:latin typeface="+mn-ea"/>
                <a:cs typeface="ヒラギノ角ゴ ProN W3"/>
              </a:endParaRPr>
            </a:p>
            <a:p>
              <a:pPr algn="ctr"/>
              <a:r>
                <a:rPr lang="ja-JP" altLang="en-US" sz="2000" u="sng" dirty="0" smtClean="0">
                  <a:latin typeface="+mn-ea"/>
                  <a:cs typeface="ヒラギノ角ゴ ProN W3"/>
                </a:rPr>
                <a:t>再結合率</a:t>
              </a:r>
              <a:r>
                <a:rPr lang="en-US" altLang="ja-JP" sz="2000" u="sng" dirty="0" smtClean="0">
                  <a:latin typeface="+mn-ea"/>
                  <a:cs typeface="ヒラギノ角ゴ ProN W3"/>
                </a:rPr>
                <a:t> </a:t>
              </a:r>
              <a:r>
                <a:rPr lang="ja-JP" altLang="en-US" sz="2000" b="1" u="sng" dirty="0" smtClean="0">
                  <a:solidFill>
                    <a:srgbClr val="FF0000"/>
                  </a:solidFill>
                  <a:latin typeface="+mn-ea"/>
                  <a:cs typeface="ヒラギノ角ゴ ProN W3"/>
                </a:rPr>
                <a:t>高</a:t>
              </a:r>
              <a:endParaRPr kumimoji="1" lang="ja-JP" altLang="en-US" sz="2000" b="1" u="sng" dirty="0">
                <a:solidFill>
                  <a:srgbClr val="FF0000"/>
                </a:solidFill>
                <a:latin typeface="+mn-ea"/>
                <a:cs typeface="ヒラギノ角ゴ ProN W3"/>
              </a:endParaRPr>
            </a:p>
          </p:txBody>
        </p:sp>
        <p:cxnSp>
          <p:nvCxnSpPr>
            <p:cNvPr id="229" name="直線矢印コネクタ 228"/>
            <p:cNvCxnSpPr/>
            <p:nvPr/>
          </p:nvCxnSpPr>
          <p:spPr>
            <a:xfrm>
              <a:off x="750147" y="4632344"/>
              <a:ext cx="3326707" cy="0"/>
            </a:xfrm>
            <a:prstGeom prst="straightConnector1">
              <a:avLst/>
            </a:prstGeom>
            <a:ln w="38100" cmpd="sng">
              <a:solidFill>
                <a:srgbClr val="0000FF"/>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31" name="直線矢印コネクタ 230"/>
            <p:cNvCxnSpPr/>
            <p:nvPr/>
          </p:nvCxnSpPr>
          <p:spPr>
            <a:xfrm>
              <a:off x="585965" y="3551526"/>
              <a:ext cx="300937" cy="0"/>
            </a:xfrm>
            <a:prstGeom prst="straightConnector1">
              <a:avLst/>
            </a:prstGeom>
            <a:ln w="38100" cmpd="sng">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232" name="テキスト ボックス 231"/>
            <p:cNvSpPr txBox="1"/>
            <p:nvPr/>
          </p:nvSpPr>
          <p:spPr>
            <a:xfrm>
              <a:off x="1260745" y="4261233"/>
              <a:ext cx="2299115" cy="338554"/>
            </a:xfrm>
            <a:prstGeom prst="rect">
              <a:avLst/>
            </a:prstGeom>
            <a:noFill/>
          </p:spPr>
          <p:txBody>
            <a:bodyPr wrap="square" rtlCol="0">
              <a:spAutoFit/>
            </a:bodyPr>
            <a:lstStyle/>
            <a:p>
              <a:pPr algn="ctr"/>
              <a:r>
                <a:rPr kumimoji="1" lang="ja-JP" altLang="en-US" sz="1600" dirty="0" smtClean="0">
                  <a:solidFill>
                    <a:srgbClr val="0000FF"/>
                  </a:solidFill>
                  <a:latin typeface="+mn-ea"/>
                  <a:cs typeface="ヒラギノ角ゴ ProN W3"/>
                </a:rPr>
                <a:t>反跳原子核の飛跡長</a:t>
              </a:r>
              <a:endParaRPr kumimoji="1" lang="ja-JP" altLang="en-US" sz="1600" dirty="0">
                <a:solidFill>
                  <a:srgbClr val="0000FF"/>
                </a:solidFill>
                <a:latin typeface="+mn-ea"/>
                <a:cs typeface="ヒラギノ角ゴ ProN W3"/>
              </a:endParaRPr>
            </a:p>
          </p:txBody>
        </p:sp>
        <p:sp>
          <p:nvSpPr>
            <p:cNvPr id="233" name="テキスト ボックス 232"/>
            <p:cNvSpPr txBox="1"/>
            <p:nvPr/>
          </p:nvSpPr>
          <p:spPr>
            <a:xfrm>
              <a:off x="427214" y="2682513"/>
              <a:ext cx="3876137" cy="338554"/>
            </a:xfrm>
            <a:prstGeom prst="rect">
              <a:avLst/>
            </a:prstGeom>
            <a:noFill/>
          </p:spPr>
          <p:txBody>
            <a:bodyPr wrap="square" rtlCol="0">
              <a:spAutoFit/>
            </a:bodyPr>
            <a:lstStyle/>
            <a:p>
              <a:pPr algn="ctr"/>
              <a:r>
                <a:rPr kumimoji="1" lang="ja-JP" altLang="en-US" sz="1600" dirty="0" smtClean="0">
                  <a:solidFill>
                    <a:srgbClr val="03AC0B"/>
                  </a:solidFill>
                  <a:latin typeface="+mn-ea"/>
                  <a:cs typeface="ヒラギノ角ゴ ProN W3"/>
                </a:rPr>
                <a:t>柱状に分布する電離</a:t>
              </a:r>
              <a:r>
                <a:rPr lang="ja-JP" altLang="en-US" sz="1600" dirty="0" smtClean="0">
                  <a:solidFill>
                    <a:srgbClr val="03AC0B"/>
                  </a:solidFill>
                  <a:latin typeface="+mn-ea"/>
                  <a:cs typeface="ヒラギノ角ゴ ProN W3"/>
                </a:rPr>
                <a:t>電子</a:t>
              </a:r>
              <a:r>
                <a:rPr lang="ja-JP" altLang="en-US" sz="1600" dirty="0">
                  <a:solidFill>
                    <a:srgbClr val="03AC0B"/>
                  </a:solidFill>
                  <a:latin typeface="+mn-ea"/>
                  <a:cs typeface="ヒラギノ角ゴ ProN W3"/>
                </a:rPr>
                <a:t>・イオン</a:t>
              </a:r>
              <a:endParaRPr kumimoji="1" lang="ja-JP" altLang="en-US" sz="1600" dirty="0">
                <a:solidFill>
                  <a:srgbClr val="03AC0B"/>
                </a:solidFill>
                <a:latin typeface="+mn-ea"/>
                <a:cs typeface="ヒラギノ角ゴ ProN W3"/>
              </a:endParaRPr>
            </a:p>
          </p:txBody>
        </p:sp>
        <p:grpSp>
          <p:nvGrpSpPr>
            <p:cNvPr id="22" name="図形グループ 234"/>
            <p:cNvGrpSpPr/>
            <p:nvPr/>
          </p:nvGrpSpPr>
          <p:grpSpPr>
            <a:xfrm>
              <a:off x="181030" y="3385615"/>
              <a:ext cx="346686" cy="348025"/>
              <a:chOff x="1939856" y="2296297"/>
              <a:chExt cx="1325204" cy="1259049"/>
            </a:xfrm>
          </p:grpSpPr>
          <p:sp>
            <p:nvSpPr>
              <p:cNvPr id="240" name="円/楕円 239"/>
              <p:cNvSpPr/>
              <p:nvPr/>
            </p:nvSpPr>
            <p:spPr>
              <a:xfrm>
                <a:off x="2098167" y="239199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41" name="円/楕円 240"/>
              <p:cNvSpPr/>
              <p:nvPr/>
            </p:nvSpPr>
            <p:spPr>
              <a:xfrm>
                <a:off x="2280279" y="2296297"/>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48" name="円/楕円 247"/>
              <p:cNvSpPr/>
              <p:nvPr/>
            </p:nvSpPr>
            <p:spPr>
              <a:xfrm>
                <a:off x="2006178" y="2491643"/>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49" name="円/楕円 248"/>
              <p:cNvSpPr/>
              <p:nvPr/>
            </p:nvSpPr>
            <p:spPr>
              <a:xfrm>
                <a:off x="2570569" y="3195346"/>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0" name="円/楕円 249"/>
              <p:cNvSpPr/>
              <p:nvPr/>
            </p:nvSpPr>
            <p:spPr>
              <a:xfrm>
                <a:off x="2259376" y="3195346"/>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1" name="円/楕円 250"/>
              <p:cNvSpPr/>
              <p:nvPr/>
            </p:nvSpPr>
            <p:spPr>
              <a:xfrm>
                <a:off x="2067177" y="311104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2" name="円/楕円 251"/>
              <p:cNvSpPr/>
              <p:nvPr/>
            </p:nvSpPr>
            <p:spPr>
              <a:xfrm>
                <a:off x="2868840" y="2525646"/>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3" name="円/楕円 252"/>
              <p:cNvSpPr/>
              <p:nvPr/>
            </p:nvSpPr>
            <p:spPr>
              <a:xfrm>
                <a:off x="2830976" y="2671643"/>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4" name="円/楕円 253"/>
              <p:cNvSpPr/>
              <p:nvPr/>
            </p:nvSpPr>
            <p:spPr>
              <a:xfrm>
                <a:off x="2905060" y="2921380"/>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5" name="円/楕円 254"/>
              <p:cNvSpPr/>
              <p:nvPr/>
            </p:nvSpPr>
            <p:spPr>
              <a:xfrm>
                <a:off x="2776851" y="3124957"/>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6" name="円/楕円 255"/>
              <p:cNvSpPr/>
              <p:nvPr/>
            </p:nvSpPr>
            <p:spPr>
              <a:xfrm>
                <a:off x="1939856" y="264649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7" name="円/楕円 256"/>
              <p:cNvSpPr/>
              <p:nvPr/>
            </p:nvSpPr>
            <p:spPr>
              <a:xfrm>
                <a:off x="1965422" y="2898221"/>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8" name="円/楕円 257"/>
              <p:cNvSpPr/>
              <p:nvPr/>
            </p:nvSpPr>
            <p:spPr>
              <a:xfrm>
                <a:off x="2171739" y="2898221"/>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59" name="円/楕円 258"/>
              <p:cNvSpPr/>
              <p:nvPr/>
            </p:nvSpPr>
            <p:spPr>
              <a:xfrm>
                <a:off x="2278167" y="2618572"/>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0" name="円/楕円 259"/>
              <p:cNvSpPr/>
              <p:nvPr/>
            </p:nvSpPr>
            <p:spPr>
              <a:xfrm>
                <a:off x="2394881" y="3124399"/>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1" name="円/楕円 260"/>
              <p:cNvSpPr/>
              <p:nvPr/>
            </p:nvSpPr>
            <p:spPr>
              <a:xfrm>
                <a:off x="2528211" y="2538221"/>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2" name="円/楕円 261"/>
              <p:cNvSpPr/>
              <p:nvPr/>
            </p:nvSpPr>
            <p:spPr>
              <a:xfrm>
                <a:off x="2888211" y="2718221"/>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3" name="円/楕円 262"/>
              <p:cNvSpPr/>
              <p:nvPr/>
            </p:nvSpPr>
            <p:spPr>
              <a:xfrm>
                <a:off x="2458167" y="2927714"/>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4" name="円/楕円 263"/>
              <p:cNvSpPr/>
              <p:nvPr/>
            </p:nvSpPr>
            <p:spPr>
              <a:xfrm>
                <a:off x="2439376" y="2690062"/>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5" name="円/楕円 264"/>
              <p:cNvSpPr/>
              <p:nvPr/>
            </p:nvSpPr>
            <p:spPr>
              <a:xfrm>
                <a:off x="2754881" y="2978572"/>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6" name="円/楕円 265"/>
              <p:cNvSpPr/>
              <p:nvPr/>
            </p:nvSpPr>
            <p:spPr>
              <a:xfrm>
                <a:off x="2563798" y="2297799"/>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7" name="円/楕円 266"/>
              <p:cNvSpPr/>
              <p:nvPr/>
            </p:nvSpPr>
            <p:spPr>
              <a:xfrm>
                <a:off x="2247177" y="251702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8" name="円/楕円 267"/>
              <p:cNvSpPr/>
              <p:nvPr/>
            </p:nvSpPr>
            <p:spPr>
              <a:xfrm>
                <a:off x="2723964" y="2424493"/>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69" name="円/楕円 268"/>
              <p:cNvSpPr/>
              <p:nvPr/>
            </p:nvSpPr>
            <p:spPr>
              <a:xfrm>
                <a:off x="2630775" y="2747714"/>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70" name="円/楕円 269"/>
              <p:cNvSpPr/>
              <p:nvPr/>
            </p:nvSpPr>
            <p:spPr>
              <a:xfrm>
                <a:off x="2270775" y="2769854"/>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71" name="円/楕円 270"/>
              <p:cNvSpPr/>
              <p:nvPr/>
            </p:nvSpPr>
            <p:spPr>
              <a:xfrm>
                <a:off x="2458167" y="260449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grpSp>
        <p:cxnSp>
          <p:nvCxnSpPr>
            <p:cNvPr id="238" name="直線矢印コネクタ 237"/>
            <p:cNvCxnSpPr/>
            <p:nvPr/>
          </p:nvCxnSpPr>
          <p:spPr>
            <a:xfrm>
              <a:off x="4076854" y="3570317"/>
              <a:ext cx="0" cy="574191"/>
            </a:xfrm>
            <a:prstGeom prst="straightConnector1">
              <a:avLst/>
            </a:prstGeom>
            <a:ln w="38100" cmpd="sng">
              <a:solidFill>
                <a:srgbClr val="800080"/>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grpSp>
        <p:nvGrpSpPr>
          <p:cNvPr id="23" name="図形グループ 13"/>
          <p:cNvGrpSpPr/>
          <p:nvPr/>
        </p:nvGrpSpPr>
        <p:grpSpPr>
          <a:xfrm>
            <a:off x="6667501" y="1631055"/>
            <a:ext cx="2401203" cy="4603414"/>
            <a:chOff x="5983149" y="1410743"/>
            <a:chExt cx="2401203" cy="4603414"/>
          </a:xfrm>
        </p:grpSpPr>
        <p:cxnSp>
          <p:nvCxnSpPr>
            <p:cNvPr id="222" name="直線矢印コネクタ 221"/>
            <p:cNvCxnSpPr/>
            <p:nvPr/>
          </p:nvCxnSpPr>
          <p:spPr>
            <a:xfrm flipH="1" flipV="1">
              <a:off x="7044865" y="2555601"/>
              <a:ext cx="1" cy="3066874"/>
            </a:xfrm>
            <a:prstGeom prst="straightConnector1">
              <a:avLst/>
            </a:prstGeom>
            <a:ln w="38100" cmpd="sng">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223" name="円柱 222"/>
            <p:cNvSpPr/>
            <p:nvPr/>
          </p:nvSpPr>
          <p:spPr>
            <a:xfrm>
              <a:off x="6494628" y="2668031"/>
              <a:ext cx="1121397" cy="2825283"/>
            </a:xfrm>
            <a:prstGeom prst="can">
              <a:avLst/>
            </a:prstGeom>
            <a:solidFill>
              <a:srgbClr val="6DC84A">
                <a:alpha val="20000"/>
              </a:srgbClr>
            </a:solidFill>
            <a:ln w="12700" cmpd="sng">
              <a:solidFill>
                <a:srgbClr val="6DC84A"/>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n-ea"/>
              </a:endParaRPr>
            </a:p>
          </p:txBody>
        </p:sp>
        <p:sp>
          <p:nvSpPr>
            <p:cNvPr id="225" name="テキスト ボックス 224"/>
            <p:cNvSpPr txBox="1"/>
            <p:nvPr/>
          </p:nvSpPr>
          <p:spPr>
            <a:xfrm>
              <a:off x="6938877" y="2233575"/>
              <a:ext cx="879950" cy="369332"/>
            </a:xfrm>
            <a:prstGeom prst="rect">
              <a:avLst/>
            </a:prstGeom>
            <a:noFill/>
          </p:spPr>
          <p:txBody>
            <a:bodyPr wrap="square" rtlCol="0">
              <a:spAutoFit/>
            </a:bodyPr>
            <a:lstStyle/>
            <a:p>
              <a:pPr algn="ctr"/>
              <a:r>
                <a:rPr kumimoji="1" lang="ja-JP" altLang="en-US" dirty="0" smtClean="0">
                  <a:latin typeface="+mn-ea"/>
                  <a:cs typeface="ヒラギノ角ゴ ProN W3"/>
                </a:rPr>
                <a:t>電場</a:t>
              </a:r>
              <a:endParaRPr kumimoji="1" lang="ja-JP" altLang="en-US" dirty="0">
                <a:latin typeface="+mn-ea"/>
                <a:cs typeface="ヒラギノ角ゴ ProN W3"/>
              </a:endParaRPr>
            </a:p>
          </p:txBody>
        </p:sp>
        <p:grpSp>
          <p:nvGrpSpPr>
            <p:cNvPr id="24" name="図形グループ 227"/>
            <p:cNvGrpSpPr/>
            <p:nvPr/>
          </p:nvGrpSpPr>
          <p:grpSpPr>
            <a:xfrm>
              <a:off x="6345419" y="2962944"/>
              <a:ext cx="1707248" cy="2353831"/>
              <a:chOff x="5558441" y="2510277"/>
              <a:chExt cx="1924052" cy="2638486"/>
            </a:xfrm>
          </p:grpSpPr>
          <p:grpSp>
            <p:nvGrpSpPr>
              <p:cNvPr id="27" name="図形グループ 297"/>
              <p:cNvGrpSpPr/>
              <p:nvPr/>
            </p:nvGrpSpPr>
            <p:grpSpPr>
              <a:xfrm>
                <a:off x="6291494" y="4381805"/>
                <a:ext cx="1006734" cy="284623"/>
                <a:chOff x="7821590" y="3058723"/>
                <a:chExt cx="1006734" cy="284623"/>
              </a:xfrm>
            </p:grpSpPr>
            <p:grpSp>
              <p:nvGrpSpPr>
                <p:cNvPr id="28" name="図形グループ 333"/>
                <p:cNvGrpSpPr/>
                <p:nvPr/>
              </p:nvGrpSpPr>
              <p:grpSpPr>
                <a:xfrm>
                  <a:off x="7821590" y="3058723"/>
                  <a:ext cx="448597" cy="284623"/>
                  <a:chOff x="4042634" y="4317925"/>
                  <a:chExt cx="542637" cy="343413"/>
                </a:xfrm>
              </p:grpSpPr>
              <p:sp>
                <p:nvSpPr>
                  <p:cNvPr id="336" name="円/楕円 335"/>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37" name="テキスト ボックス 336"/>
                  <p:cNvSpPr txBox="1"/>
                  <p:nvPr/>
                </p:nvSpPr>
                <p:spPr>
                  <a:xfrm>
                    <a:off x="4042634" y="4317925"/>
                    <a:ext cx="542637" cy="343413"/>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cxnSp>
              <p:nvCxnSpPr>
                <p:cNvPr id="335" name="直線矢印コネクタ 334"/>
                <p:cNvCxnSpPr/>
                <p:nvPr/>
              </p:nvCxnSpPr>
              <p:spPr>
                <a:xfrm>
                  <a:off x="8154647" y="3200289"/>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grpSp>
            <p:nvGrpSpPr>
              <p:cNvPr id="29" name="図形グループ 298"/>
              <p:cNvGrpSpPr/>
              <p:nvPr/>
            </p:nvGrpSpPr>
            <p:grpSpPr>
              <a:xfrm>
                <a:off x="6007073" y="3749691"/>
                <a:ext cx="1006734" cy="284623"/>
                <a:chOff x="6774014" y="3677582"/>
                <a:chExt cx="1006734" cy="284623"/>
              </a:xfrm>
            </p:grpSpPr>
            <p:grpSp>
              <p:nvGrpSpPr>
                <p:cNvPr id="224" name="図形グループ 329"/>
                <p:cNvGrpSpPr/>
                <p:nvPr/>
              </p:nvGrpSpPr>
              <p:grpSpPr>
                <a:xfrm>
                  <a:off x="6774014" y="3677582"/>
                  <a:ext cx="448597" cy="284623"/>
                  <a:chOff x="4042634" y="4317925"/>
                  <a:chExt cx="542637" cy="343413"/>
                </a:xfrm>
              </p:grpSpPr>
              <p:sp>
                <p:nvSpPr>
                  <p:cNvPr id="332" name="円/楕円 331"/>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33" name="テキスト ボックス 332"/>
                  <p:cNvSpPr txBox="1"/>
                  <p:nvPr/>
                </p:nvSpPr>
                <p:spPr>
                  <a:xfrm>
                    <a:off x="4042634" y="4317925"/>
                    <a:ext cx="542637" cy="343413"/>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cxnSp>
              <p:nvCxnSpPr>
                <p:cNvPr id="331" name="直線矢印コネクタ 330"/>
                <p:cNvCxnSpPr/>
                <p:nvPr/>
              </p:nvCxnSpPr>
              <p:spPr>
                <a:xfrm>
                  <a:off x="7107071" y="3816082"/>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grpSp>
            <p:nvGrpSpPr>
              <p:cNvPr id="227" name="図形グループ 299"/>
              <p:cNvGrpSpPr/>
              <p:nvPr/>
            </p:nvGrpSpPr>
            <p:grpSpPr>
              <a:xfrm>
                <a:off x="6490097" y="2650175"/>
                <a:ext cx="992396" cy="284623"/>
                <a:chOff x="6490097" y="2650175"/>
                <a:chExt cx="992396" cy="284623"/>
              </a:xfrm>
            </p:grpSpPr>
            <p:grpSp>
              <p:nvGrpSpPr>
                <p:cNvPr id="228" name="図形グループ 325"/>
                <p:cNvGrpSpPr/>
                <p:nvPr/>
              </p:nvGrpSpPr>
              <p:grpSpPr>
                <a:xfrm>
                  <a:off x="6490097" y="2650175"/>
                  <a:ext cx="448597" cy="284623"/>
                  <a:chOff x="4042634" y="4317925"/>
                  <a:chExt cx="542637" cy="343413"/>
                </a:xfrm>
              </p:grpSpPr>
              <p:sp>
                <p:nvSpPr>
                  <p:cNvPr id="328" name="円/楕円 327"/>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29" name="テキスト ボックス 328"/>
                  <p:cNvSpPr txBox="1"/>
                  <p:nvPr/>
                </p:nvSpPr>
                <p:spPr>
                  <a:xfrm>
                    <a:off x="4042634" y="4317925"/>
                    <a:ext cx="542637" cy="343413"/>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cxnSp>
              <p:nvCxnSpPr>
                <p:cNvPr id="327" name="直線矢印コネクタ 326"/>
                <p:cNvCxnSpPr/>
                <p:nvPr/>
              </p:nvCxnSpPr>
              <p:spPr>
                <a:xfrm>
                  <a:off x="6808816" y="2794932"/>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grpSp>
            <p:nvGrpSpPr>
              <p:cNvPr id="230" name="図形グループ 300"/>
              <p:cNvGrpSpPr/>
              <p:nvPr/>
            </p:nvGrpSpPr>
            <p:grpSpPr>
              <a:xfrm>
                <a:off x="5788127" y="3009520"/>
                <a:ext cx="1006734" cy="284623"/>
                <a:chOff x="5043952" y="3498763"/>
                <a:chExt cx="1006734" cy="284623"/>
              </a:xfrm>
            </p:grpSpPr>
            <p:grpSp>
              <p:nvGrpSpPr>
                <p:cNvPr id="234" name="図形グループ 321"/>
                <p:cNvGrpSpPr/>
                <p:nvPr/>
              </p:nvGrpSpPr>
              <p:grpSpPr>
                <a:xfrm>
                  <a:off x="5043952" y="3498763"/>
                  <a:ext cx="448597" cy="284623"/>
                  <a:chOff x="4042634" y="4317906"/>
                  <a:chExt cx="542637" cy="343411"/>
                </a:xfrm>
              </p:grpSpPr>
              <p:sp>
                <p:nvSpPr>
                  <p:cNvPr id="324" name="円/楕円 323"/>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25" name="テキスト ボックス 324"/>
                  <p:cNvSpPr txBox="1"/>
                  <p:nvPr/>
                </p:nvSpPr>
                <p:spPr>
                  <a:xfrm>
                    <a:off x="4042634" y="4317906"/>
                    <a:ext cx="542637" cy="343411"/>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cxnSp>
              <p:nvCxnSpPr>
                <p:cNvPr id="323" name="直線矢印コネクタ 322"/>
                <p:cNvCxnSpPr/>
                <p:nvPr/>
              </p:nvCxnSpPr>
              <p:spPr>
                <a:xfrm>
                  <a:off x="5377009" y="3647753"/>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grpSp>
            <p:nvGrpSpPr>
              <p:cNvPr id="235" name="図形グループ 301"/>
              <p:cNvGrpSpPr/>
              <p:nvPr/>
            </p:nvGrpSpPr>
            <p:grpSpPr>
              <a:xfrm>
                <a:off x="5966510" y="4850393"/>
                <a:ext cx="622157" cy="298370"/>
                <a:chOff x="7423731" y="3468674"/>
                <a:chExt cx="622157" cy="298370"/>
              </a:xfrm>
            </p:grpSpPr>
            <p:grpSp>
              <p:nvGrpSpPr>
                <p:cNvPr id="236" name="図形グループ 317"/>
                <p:cNvGrpSpPr/>
                <p:nvPr/>
              </p:nvGrpSpPr>
              <p:grpSpPr>
                <a:xfrm>
                  <a:off x="7597291" y="3468674"/>
                  <a:ext cx="448597" cy="298370"/>
                  <a:chOff x="1972042" y="2414371"/>
                  <a:chExt cx="542637" cy="360000"/>
                </a:xfrm>
              </p:grpSpPr>
              <p:sp>
                <p:nvSpPr>
                  <p:cNvPr id="320" name="円/楕円 319"/>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21" name="テキスト ボックス 320"/>
                  <p:cNvSpPr txBox="1"/>
                  <p:nvPr/>
                </p:nvSpPr>
                <p:spPr>
                  <a:xfrm>
                    <a:off x="1972042" y="2425335"/>
                    <a:ext cx="542637" cy="343413"/>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cxnSp>
              <p:nvCxnSpPr>
                <p:cNvPr id="319" name="直線矢印コネクタ 318"/>
                <p:cNvCxnSpPr/>
                <p:nvPr/>
              </p:nvCxnSpPr>
              <p:spPr>
                <a:xfrm flipH="1">
                  <a:off x="7423731" y="3622603"/>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grpSp>
            <p:nvGrpSpPr>
              <p:cNvPr id="239" name="図形グループ 302"/>
              <p:cNvGrpSpPr/>
              <p:nvPr/>
            </p:nvGrpSpPr>
            <p:grpSpPr>
              <a:xfrm>
                <a:off x="5558441" y="4120775"/>
                <a:ext cx="616005" cy="298370"/>
                <a:chOff x="6885953" y="3213586"/>
                <a:chExt cx="616005" cy="298370"/>
              </a:xfrm>
            </p:grpSpPr>
            <p:grpSp>
              <p:nvGrpSpPr>
                <p:cNvPr id="244" name="図形グループ 313"/>
                <p:cNvGrpSpPr/>
                <p:nvPr/>
              </p:nvGrpSpPr>
              <p:grpSpPr>
                <a:xfrm>
                  <a:off x="7053361" y="3213586"/>
                  <a:ext cx="448597" cy="298370"/>
                  <a:chOff x="1972042" y="2414371"/>
                  <a:chExt cx="542637" cy="360000"/>
                </a:xfrm>
              </p:grpSpPr>
              <p:sp>
                <p:nvSpPr>
                  <p:cNvPr id="316" name="円/楕円 315"/>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17" name="テキスト ボックス 316"/>
                  <p:cNvSpPr txBox="1"/>
                  <p:nvPr/>
                </p:nvSpPr>
                <p:spPr>
                  <a:xfrm>
                    <a:off x="1972042" y="2425335"/>
                    <a:ext cx="542637" cy="343413"/>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cxnSp>
              <p:nvCxnSpPr>
                <p:cNvPr id="315" name="直線矢印コネクタ 314"/>
                <p:cNvCxnSpPr/>
                <p:nvPr/>
              </p:nvCxnSpPr>
              <p:spPr>
                <a:xfrm flipH="1">
                  <a:off x="6885953" y="3375251"/>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grpSp>
            <p:nvGrpSpPr>
              <p:cNvPr id="245" name="図形グループ 303"/>
              <p:cNvGrpSpPr/>
              <p:nvPr/>
            </p:nvGrpSpPr>
            <p:grpSpPr>
              <a:xfrm>
                <a:off x="5712834" y="2510277"/>
                <a:ext cx="621003" cy="298370"/>
                <a:chOff x="5247383" y="3101741"/>
                <a:chExt cx="621003" cy="298370"/>
              </a:xfrm>
            </p:grpSpPr>
            <p:grpSp>
              <p:nvGrpSpPr>
                <p:cNvPr id="246" name="図形グループ 309"/>
                <p:cNvGrpSpPr/>
                <p:nvPr/>
              </p:nvGrpSpPr>
              <p:grpSpPr>
                <a:xfrm>
                  <a:off x="5419789" y="3101741"/>
                  <a:ext cx="448597" cy="298370"/>
                  <a:chOff x="1972042" y="2414371"/>
                  <a:chExt cx="542637" cy="360000"/>
                </a:xfrm>
              </p:grpSpPr>
              <p:sp>
                <p:nvSpPr>
                  <p:cNvPr id="312" name="円/楕円 311"/>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13" name="テキスト ボックス 312"/>
                  <p:cNvSpPr txBox="1"/>
                  <p:nvPr/>
                </p:nvSpPr>
                <p:spPr>
                  <a:xfrm>
                    <a:off x="1972042" y="2425335"/>
                    <a:ext cx="542637" cy="343413"/>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cxnSp>
              <p:nvCxnSpPr>
                <p:cNvPr id="311" name="直線矢印コネクタ 310"/>
                <p:cNvCxnSpPr/>
                <p:nvPr/>
              </p:nvCxnSpPr>
              <p:spPr>
                <a:xfrm flipH="1">
                  <a:off x="5247383" y="3257183"/>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grpSp>
            <p:nvGrpSpPr>
              <p:cNvPr id="247" name="図形グループ 304"/>
              <p:cNvGrpSpPr/>
              <p:nvPr/>
            </p:nvGrpSpPr>
            <p:grpSpPr>
              <a:xfrm>
                <a:off x="6185332" y="3298154"/>
                <a:ext cx="609529" cy="298370"/>
                <a:chOff x="5880568" y="3575753"/>
                <a:chExt cx="609529" cy="298370"/>
              </a:xfrm>
            </p:grpSpPr>
            <p:grpSp>
              <p:nvGrpSpPr>
                <p:cNvPr id="298" name="図形グループ 305"/>
                <p:cNvGrpSpPr/>
                <p:nvPr/>
              </p:nvGrpSpPr>
              <p:grpSpPr>
                <a:xfrm>
                  <a:off x="6041500" y="3575753"/>
                  <a:ext cx="448597" cy="298370"/>
                  <a:chOff x="1972042" y="2414371"/>
                  <a:chExt cx="542637" cy="360000"/>
                </a:xfrm>
              </p:grpSpPr>
              <p:sp>
                <p:nvSpPr>
                  <p:cNvPr id="308" name="円/楕円 307"/>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309" name="テキスト ボックス 308"/>
                  <p:cNvSpPr txBox="1"/>
                  <p:nvPr/>
                </p:nvSpPr>
                <p:spPr>
                  <a:xfrm>
                    <a:off x="1972042" y="2425335"/>
                    <a:ext cx="542637" cy="343413"/>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cxnSp>
              <p:nvCxnSpPr>
                <p:cNvPr id="307" name="直線矢印コネクタ 306"/>
                <p:cNvCxnSpPr/>
                <p:nvPr/>
              </p:nvCxnSpPr>
              <p:spPr>
                <a:xfrm flipH="1">
                  <a:off x="5880568" y="3748880"/>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grpSp>
        <p:grpSp>
          <p:nvGrpSpPr>
            <p:cNvPr id="299" name="図形グループ 229"/>
            <p:cNvGrpSpPr/>
            <p:nvPr/>
          </p:nvGrpSpPr>
          <p:grpSpPr>
            <a:xfrm>
              <a:off x="6882784" y="5666132"/>
              <a:ext cx="346686" cy="348025"/>
              <a:chOff x="1939856" y="2296297"/>
              <a:chExt cx="1325204" cy="1259049"/>
            </a:xfrm>
          </p:grpSpPr>
          <p:sp>
            <p:nvSpPr>
              <p:cNvPr id="272" name="円/楕円 271"/>
              <p:cNvSpPr/>
              <p:nvPr/>
            </p:nvSpPr>
            <p:spPr>
              <a:xfrm>
                <a:off x="2098167" y="239199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73" name="円/楕円 272"/>
              <p:cNvSpPr/>
              <p:nvPr/>
            </p:nvSpPr>
            <p:spPr>
              <a:xfrm>
                <a:off x="2280279" y="2296297"/>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74" name="円/楕円 273"/>
              <p:cNvSpPr/>
              <p:nvPr/>
            </p:nvSpPr>
            <p:spPr>
              <a:xfrm>
                <a:off x="2006178" y="2491643"/>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75" name="円/楕円 274"/>
              <p:cNvSpPr/>
              <p:nvPr/>
            </p:nvSpPr>
            <p:spPr>
              <a:xfrm>
                <a:off x="2570569" y="3195346"/>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76" name="円/楕円 275"/>
              <p:cNvSpPr/>
              <p:nvPr/>
            </p:nvSpPr>
            <p:spPr>
              <a:xfrm>
                <a:off x="2259376" y="3195346"/>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77" name="円/楕円 276"/>
              <p:cNvSpPr/>
              <p:nvPr/>
            </p:nvSpPr>
            <p:spPr>
              <a:xfrm>
                <a:off x="2067177" y="311104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78" name="円/楕円 277"/>
              <p:cNvSpPr/>
              <p:nvPr/>
            </p:nvSpPr>
            <p:spPr>
              <a:xfrm>
                <a:off x="2868840" y="2525646"/>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79" name="円/楕円 278"/>
              <p:cNvSpPr/>
              <p:nvPr/>
            </p:nvSpPr>
            <p:spPr>
              <a:xfrm>
                <a:off x="2830976" y="2671643"/>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0" name="円/楕円 279"/>
              <p:cNvSpPr/>
              <p:nvPr/>
            </p:nvSpPr>
            <p:spPr>
              <a:xfrm>
                <a:off x="2905060" y="2921380"/>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1" name="円/楕円 280"/>
              <p:cNvSpPr/>
              <p:nvPr/>
            </p:nvSpPr>
            <p:spPr>
              <a:xfrm>
                <a:off x="2776851" y="3124957"/>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2" name="円/楕円 281"/>
              <p:cNvSpPr/>
              <p:nvPr/>
            </p:nvSpPr>
            <p:spPr>
              <a:xfrm>
                <a:off x="1939856" y="264649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3" name="円/楕円 282"/>
              <p:cNvSpPr/>
              <p:nvPr/>
            </p:nvSpPr>
            <p:spPr>
              <a:xfrm>
                <a:off x="1965422" y="2898221"/>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4" name="円/楕円 283"/>
              <p:cNvSpPr/>
              <p:nvPr/>
            </p:nvSpPr>
            <p:spPr>
              <a:xfrm>
                <a:off x="2171739" y="2898221"/>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5" name="円/楕円 284"/>
              <p:cNvSpPr/>
              <p:nvPr/>
            </p:nvSpPr>
            <p:spPr>
              <a:xfrm>
                <a:off x="2278167" y="2618572"/>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6" name="円/楕円 285"/>
              <p:cNvSpPr/>
              <p:nvPr/>
            </p:nvSpPr>
            <p:spPr>
              <a:xfrm>
                <a:off x="2394881" y="3124399"/>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7" name="円/楕円 286"/>
              <p:cNvSpPr/>
              <p:nvPr/>
            </p:nvSpPr>
            <p:spPr>
              <a:xfrm>
                <a:off x="2528211" y="2538221"/>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8" name="円/楕円 287"/>
              <p:cNvSpPr/>
              <p:nvPr/>
            </p:nvSpPr>
            <p:spPr>
              <a:xfrm>
                <a:off x="2888211" y="2718221"/>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89" name="円/楕円 288"/>
              <p:cNvSpPr/>
              <p:nvPr/>
            </p:nvSpPr>
            <p:spPr>
              <a:xfrm>
                <a:off x="2458167" y="2927714"/>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90" name="円/楕円 289"/>
              <p:cNvSpPr/>
              <p:nvPr/>
            </p:nvSpPr>
            <p:spPr>
              <a:xfrm>
                <a:off x="2439376" y="2690062"/>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91" name="円/楕円 290"/>
              <p:cNvSpPr/>
              <p:nvPr/>
            </p:nvSpPr>
            <p:spPr>
              <a:xfrm>
                <a:off x="2754881" y="2978572"/>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92" name="円/楕円 291"/>
              <p:cNvSpPr/>
              <p:nvPr/>
            </p:nvSpPr>
            <p:spPr>
              <a:xfrm>
                <a:off x="2563798" y="2297799"/>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93" name="円/楕円 292"/>
              <p:cNvSpPr/>
              <p:nvPr/>
            </p:nvSpPr>
            <p:spPr>
              <a:xfrm>
                <a:off x="2247177" y="251702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94" name="円/楕円 293"/>
              <p:cNvSpPr/>
              <p:nvPr/>
            </p:nvSpPr>
            <p:spPr>
              <a:xfrm>
                <a:off x="2723964" y="2424493"/>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95" name="円/楕円 294"/>
              <p:cNvSpPr/>
              <p:nvPr/>
            </p:nvSpPr>
            <p:spPr>
              <a:xfrm>
                <a:off x="2630775" y="2747714"/>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96" name="円/楕円 295"/>
              <p:cNvSpPr/>
              <p:nvPr/>
            </p:nvSpPr>
            <p:spPr>
              <a:xfrm>
                <a:off x="2270775" y="2769854"/>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97" name="円/楕円 296"/>
              <p:cNvSpPr/>
              <p:nvPr/>
            </p:nvSpPr>
            <p:spPr>
              <a:xfrm>
                <a:off x="2458167" y="260449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grpSp>
        <p:sp>
          <p:nvSpPr>
            <p:cNvPr id="237" name="テキスト ボックス 236"/>
            <p:cNvSpPr txBox="1"/>
            <p:nvPr/>
          </p:nvSpPr>
          <p:spPr>
            <a:xfrm>
              <a:off x="5983149" y="1410743"/>
              <a:ext cx="2401203" cy="707886"/>
            </a:xfrm>
            <a:prstGeom prst="rect">
              <a:avLst/>
            </a:prstGeom>
            <a:solidFill>
              <a:srgbClr val="FFFFFF"/>
            </a:solidFill>
          </p:spPr>
          <p:txBody>
            <a:bodyPr wrap="square" rtlCol="0">
              <a:spAutoFit/>
            </a:bodyPr>
            <a:lstStyle/>
            <a:p>
              <a:pPr algn="ctr"/>
              <a:r>
                <a:rPr kumimoji="1" lang="ja-JP" altLang="en-US" sz="2000" u="sng" dirty="0" smtClean="0">
                  <a:latin typeface="+mn-ea"/>
                  <a:cs typeface="ヒラギノ角ゴ ProN W3"/>
                </a:rPr>
                <a:t>電場</a:t>
              </a:r>
              <a:r>
                <a:rPr lang="ja-JP" altLang="en-US" sz="2000" u="sng" dirty="0" smtClean="0">
                  <a:latin typeface="+mn-ea"/>
                  <a:cs typeface="ヒラギノ角ゴ ProN W3"/>
                </a:rPr>
                <a:t>と飛跡</a:t>
              </a:r>
              <a:r>
                <a:rPr kumimoji="1" lang="ja-JP" altLang="en-US" sz="2000" u="sng" dirty="0" smtClean="0">
                  <a:latin typeface="+mn-ea"/>
                  <a:cs typeface="ヒラギノ角ゴ ProN W3"/>
                </a:rPr>
                <a:t>が垂直</a:t>
              </a:r>
              <a:endParaRPr lang="en-US" altLang="ja-JP" sz="2000" u="sng" dirty="0">
                <a:latin typeface="+mn-ea"/>
                <a:cs typeface="ヒラギノ角ゴ ProN W3"/>
              </a:endParaRPr>
            </a:p>
            <a:p>
              <a:pPr algn="ctr"/>
              <a:r>
                <a:rPr lang="ja-JP" altLang="en-US" sz="2000" u="sng" dirty="0" smtClean="0">
                  <a:latin typeface="+mn-ea"/>
                  <a:cs typeface="ヒラギノ角ゴ ProN W3"/>
                </a:rPr>
                <a:t>再結合率</a:t>
              </a:r>
              <a:r>
                <a:rPr lang="en-US" altLang="ja-JP" sz="2000" u="sng" dirty="0" smtClean="0">
                  <a:latin typeface="+mn-ea"/>
                  <a:cs typeface="ヒラギノ角ゴ ProN W3"/>
                </a:rPr>
                <a:t> </a:t>
              </a:r>
              <a:r>
                <a:rPr lang="ja-JP" altLang="en-US" sz="2000" b="1" u="sng" dirty="0" smtClean="0">
                  <a:solidFill>
                    <a:srgbClr val="FF0000"/>
                  </a:solidFill>
                  <a:latin typeface="+mn-ea"/>
                  <a:cs typeface="ヒラギノ角ゴ ProN W3"/>
                </a:rPr>
                <a:t>低</a:t>
              </a:r>
              <a:endParaRPr kumimoji="1" lang="ja-JP" altLang="en-US" sz="2000" b="1" u="sng" dirty="0">
                <a:solidFill>
                  <a:srgbClr val="FF0000"/>
                </a:solidFill>
                <a:latin typeface="+mn-ea"/>
                <a:cs typeface="ヒラギノ角ゴ ProN W3"/>
              </a:endParaRPr>
            </a:p>
          </p:txBody>
        </p:sp>
        <p:sp>
          <p:nvSpPr>
            <p:cNvPr id="165" name="左矢印 164"/>
            <p:cNvSpPr/>
            <p:nvPr/>
          </p:nvSpPr>
          <p:spPr>
            <a:xfrm>
              <a:off x="6356795" y="2304500"/>
              <a:ext cx="696269" cy="284373"/>
            </a:xfrm>
            <a:prstGeom prst="leftArrow">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dirty="0">
                <a:latin typeface="+mn-ea"/>
                <a:cs typeface="ヒラギノ角ゴ ProN W3"/>
              </a:endParaRPr>
            </a:p>
          </p:txBody>
        </p:sp>
      </p:grpSp>
      <p:sp>
        <p:nvSpPr>
          <p:cNvPr id="30" name="テキスト ボックス 29"/>
          <p:cNvSpPr txBox="1"/>
          <p:nvPr/>
        </p:nvSpPr>
        <p:spPr>
          <a:xfrm>
            <a:off x="1201963" y="5499350"/>
            <a:ext cx="4887634" cy="954107"/>
          </a:xfrm>
          <a:prstGeom prst="rect">
            <a:avLst/>
          </a:prstGeom>
          <a:noFill/>
        </p:spPr>
        <p:txBody>
          <a:bodyPr wrap="square" rtlCol="0">
            <a:spAutoFit/>
          </a:bodyPr>
          <a:lstStyle/>
          <a:p>
            <a:r>
              <a:rPr lang="ja-JP" altLang="en-US" sz="2400" b="1" dirty="0" smtClean="0"/>
              <a:t>光信号と電子信号の比は</a:t>
            </a:r>
            <a:endParaRPr lang="en-US" altLang="ja-JP" sz="2400" b="1" dirty="0" smtClean="0"/>
          </a:p>
          <a:p>
            <a:pPr>
              <a:lnSpc>
                <a:spcPct val="140000"/>
              </a:lnSpc>
            </a:pPr>
            <a:r>
              <a:rPr lang="ja-JP" altLang="en-US" sz="2400" b="1" dirty="0" smtClean="0"/>
              <a:t>飛跡と電場の間の角度に依存する</a:t>
            </a:r>
            <a:endParaRPr kumimoji="1" lang="ja-JP" altLang="en-US" sz="2400" b="1" dirty="0"/>
          </a:p>
        </p:txBody>
      </p:sp>
      <p:grpSp>
        <p:nvGrpSpPr>
          <p:cNvPr id="300" name="図形グループ 243"/>
          <p:cNvGrpSpPr/>
          <p:nvPr/>
        </p:nvGrpSpPr>
        <p:grpSpPr>
          <a:xfrm>
            <a:off x="-51233" y="2054292"/>
            <a:ext cx="2286003" cy="2868644"/>
            <a:chOff x="6819897" y="2338918"/>
            <a:chExt cx="2286003" cy="2868644"/>
          </a:xfrm>
        </p:grpSpPr>
        <p:sp>
          <p:nvSpPr>
            <p:cNvPr id="195" name="正方形/長方形 194"/>
            <p:cNvSpPr/>
            <p:nvPr/>
          </p:nvSpPr>
          <p:spPr>
            <a:xfrm>
              <a:off x="8102599" y="3613817"/>
              <a:ext cx="849740" cy="295404"/>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4" name="正方形/長方形 193"/>
            <p:cNvSpPr/>
            <p:nvPr/>
          </p:nvSpPr>
          <p:spPr>
            <a:xfrm>
              <a:off x="7071282" y="3601346"/>
              <a:ext cx="469900" cy="295404"/>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42" name="正方形/長方形 241"/>
            <p:cNvSpPr/>
            <p:nvPr/>
          </p:nvSpPr>
          <p:spPr>
            <a:xfrm>
              <a:off x="7340599" y="2338918"/>
              <a:ext cx="1107810" cy="625988"/>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grpSp>
          <p:nvGrpSpPr>
            <p:cNvPr id="301" name="図形グループ 28"/>
            <p:cNvGrpSpPr/>
            <p:nvPr/>
          </p:nvGrpSpPr>
          <p:grpSpPr>
            <a:xfrm>
              <a:off x="6819897" y="2351618"/>
              <a:ext cx="2286003" cy="2855944"/>
              <a:chOff x="6781797" y="2021418"/>
              <a:chExt cx="2286003" cy="2855944"/>
            </a:xfrm>
          </p:grpSpPr>
          <p:grpSp>
            <p:nvGrpSpPr>
              <p:cNvPr id="302" name="図形グループ 27"/>
              <p:cNvGrpSpPr/>
              <p:nvPr/>
            </p:nvGrpSpPr>
            <p:grpSpPr>
              <a:xfrm>
                <a:off x="6781797" y="2216095"/>
                <a:ext cx="2286003" cy="2661267"/>
                <a:chOff x="6857997" y="2317695"/>
                <a:chExt cx="2286003" cy="2661267"/>
              </a:xfrm>
            </p:grpSpPr>
            <p:sp>
              <p:nvSpPr>
                <p:cNvPr id="17" name="テキスト ボックス 16"/>
                <p:cNvSpPr txBox="1"/>
                <p:nvPr/>
              </p:nvSpPr>
              <p:spPr>
                <a:xfrm>
                  <a:off x="7492999" y="2317695"/>
                  <a:ext cx="889733" cy="400110"/>
                </a:xfrm>
                <a:prstGeom prst="rect">
                  <a:avLst/>
                </a:prstGeom>
                <a:noFill/>
              </p:spPr>
              <p:txBody>
                <a:bodyPr wrap="square" rtlCol="0">
                  <a:spAutoFit/>
                </a:bodyPr>
                <a:lstStyle/>
                <a:p>
                  <a:pPr algn="ctr"/>
                  <a:r>
                    <a:rPr kumimoji="1" lang="en-US" altLang="ja-JP" sz="2000" dirty="0" smtClean="0"/>
                    <a:t>Ar</a:t>
                  </a:r>
                  <a:r>
                    <a:rPr kumimoji="1" lang="en-US" altLang="ja-JP" sz="2000" baseline="-25000" dirty="0" smtClean="0"/>
                    <a:t>NR</a:t>
                  </a:r>
                  <a:endParaRPr kumimoji="1" lang="ja-JP" altLang="en-US" sz="2000" baseline="-25000" dirty="0"/>
                </a:p>
              </p:txBody>
            </p:sp>
            <p:sp>
              <p:nvSpPr>
                <p:cNvPr id="16" name="テキスト ボックス 15"/>
                <p:cNvSpPr txBox="1"/>
                <p:nvPr/>
              </p:nvSpPr>
              <p:spPr>
                <a:xfrm>
                  <a:off x="7025828" y="3308838"/>
                  <a:ext cx="644971" cy="400110"/>
                </a:xfrm>
                <a:prstGeom prst="rect">
                  <a:avLst/>
                </a:prstGeom>
                <a:noFill/>
              </p:spPr>
              <p:txBody>
                <a:bodyPr wrap="square" rtlCol="0">
                  <a:spAutoFit/>
                </a:bodyPr>
                <a:lstStyle/>
                <a:p>
                  <a:pPr algn="ctr"/>
                  <a:r>
                    <a:rPr kumimoji="1" lang="en-US" altLang="ja-JP" sz="2000" dirty="0" smtClean="0"/>
                    <a:t>Ar</a:t>
                  </a:r>
                  <a:r>
                    <a:rPr kumimoji="1" lang="en-US" altLang="ja-JP" sz="2000" baseline="30000" dirty="0" smtClean="0"/>
                    <a:t>*</a:t>
                  </a:r>
                  <a:endParaRPr kumimoji="1" lang="ja-JP" altLang="en-US" sz="2000" baseline="30000" dirty="0"/>
                </a:p>
              </p:txBody>
            </p:sp>
            <p:sp>
              <p:nvSpPr>
                <p:cNvPr id="171" name="テキスト ボックス 170"/>
                <p:cNvSpPr txBox="1"/>
                <p:nvPr/>
              </p:nvSpPr>
              <p:spPr>
                <a:xfrm>
                  <a:off x="7975600" y="3317488"/>
                  <a:ext cx="1168400" cy="400110"/>
                </a:xfrm>
                <a:prstGeom prst="rect">
                  <a:avLst/>
                </a:prstGeom>
                <a:noFill/>
              </p:spPr>
              <p:txBody>
                <a:bodyPr wrap="square" rtlCol="0">
                  <a:spAutoFit/>
                </a:bodyPr>
                <a:lstStyle/>
                <a:p>
                  <a:pPr algn="ctr"/>
                  <a:r>
                    <a:rPr kumimoji="1" lang="en-US" altLang="ja-JP" sz="2000" dirty="0" smtClean="0"/>
                    <a:t>Ar</a:t>
                  </a:r>
                  <a:r>
                    <a:rPr lang="en-US" altLang="ja-JP" sz="2000" baseline="30000" dirty="0" smtClean="0"/>
                    <a:t>+</a:t>
                  </a:r>
                  <a:r>
                    <a:rPr lang="en-US" altLang="ja-JP" sz="2000" dirty="0" smtClean="0"/>
                    <a:t> + e</a:t>
                  </a:r>
                  <a:r>
                    <a:rPr lang="en-US" altLang="ja-JP" sz="2000" baseline="30000" dirty="0" smtClean="0"/>
                    <a:t>−</a:t>
                  </a:r>
                  <a:endParaRPr kumimoji="1" lang="ja-JP" altLang="en-US" sz="2000" baseline="30000" dirty="0"/>
                </a:p>
              </p:txBody>
            </p:sp>
            <p:cxnSp>
              <p:nvCxnSpPr>
                <p:cNvPr id="19" name="直線矢印コネクタ 18"/>
                <p:cNvCxnSpPr/>
                <p:nvPr/>
              </p:nvCxnSpPr>
              <p:spPr>
                <a:xfrm flipH="1">
                  <a:off x="7556499" y="2788976"/>
                  <a:ext cx="165100" cy="53214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75" name="直線矢印コネクタ 174"/>
                <p:cNvCxnSpPr/>
                <p:nvPr/>
              </p:nvCxnSpPr>
              <p:spPr>
                <a:xfrm>
                  <a:off x="8140699" y="2801676"/>
                  <a:ext cx="165100" cy="53214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7047043" y="2801676"/>
                  <a:ext cx="739511" cy="307777"/>
                </a:xfrm>
                <a:prstGeom prst="rect">
                  <a:avLst/>
                </a:prstGeom>
                <a:noFill/>
              </p:spPr>
              <p:txBody>
                <a:bodyPr wrap="square" rtlCol="0">
                  <a:spAutoFit/>
                </a:bodyPr>
                <a:lstStyle/>
                <a:p>
                  <a:pPr algn="ctr"/>
                  <a:r>
                    <a:rPr kumimoji="1" lang="ja-JP" altLang="en-US" sz="1400" dirty="0" smtClean="0"/>
                    <a:t>励起</a:t>
                  </a:r>
                  <a:endParaRPr kumimoji="1" lang="ja-JP" altLang="en-US" sz="1400" dirty="0"/>
                </a:p>
              </p:txBody>
            </p:sp>
            <p:sp>
              <p:nvSpPr>
                <p:cNvPr id="177" name="テキスト ボックス 176"/>
                <p:cNvSpPr txBox="1"/>
                <p:nvPr/>
              </p:nvSpPr>
              <p:spPr>
                <a:xfrm>
                  <a:off x="8077198" y="2809548"/>
                  <a:ext cx="739511" cy="307777"/>
                </a:xfrm>
                <a:prstGeom prst="rect">
                  <a:avLst/>
                </a:prstGeom>
                <a:noFill/>
              </p:spPr>
              <p:txBody>
                <a:bodyPr wrap="square" rtlCol="0">
                  <a:spAutoFit/>
                </a:bodyPr>
                <a:lstStyle/>
                <a:p>
                  <a:pPr algn="ctr"/>
                  <a:r>
                    <a:rPr lang="ja-JP" altLang="en-US" sz="1400" dirty="0" smtClean="0"/>
                    <a:t>電離</a:t>
                  </a:r>
                  <a:endParaRPr kumimoji="1" lang="ja-JP" altLang="en-US" sz="1400" dirty="0"/>
                </a:p>
              </p:txBody>
            </p:sp>
            <p:sp>
              <p:nvSpPr>
                <p:cNvPr id="182" name="テキスト ボックス 181"/>
                <p:cNvSpPr txBox="1"/>
                <p:nvPr/>
              </p:nvSpPr>
              <p:spPr>
                <a:xfrm>
                  <a:off x="7442197" y="3615506"/>
                  <a:ext cx="825502" cy="338554"/>
                </a:xfrm>
                <a:prstGeom prst="rect">
                  <a:avLst/>
                </a:prstGeom>
                <a:noFill/>
              </p:spPr>
              <p:txBody>
                <a:bodyPr wrap="square" rtlCol="0">
                  <a:spAutoFit/>
                </a:bodyPr>
                <a:lstStyle/>
                <a:p>
                  <a:pPr algn="ctr"/>
                  <a:r>
                    <a:rPr lang="ja-JP" altLang="en-US" sz="1600" dirty="0" smtClean="0">
                      <a:solidFill>
                        <a:srgbClr val="FF0000"/>
                      </a:solidFill>
                    </a:rPr>
                    <a:t>再結合</a:t>
                  </a:r>
                  <a:endParaRPr kumimoji="1" lang="ja-JP" altLang="en-US" sz="1600" dirty="0">
                    <a:solidFill>
                      <a:srgbClr val="FF0000"/>
                    </a:solidFill>
                  </a:endParaRPr>
                </a:p>
              </p:txBody>
            </p:sp>
            <p:sp>
              <p:nvSpPr>
                <p:cNvPr id="25" name="下矢印 24"/>
                <p:cNvSpPr/>
                <p:nvPr/>
              </p:nvSpPr>
              <p:spPr>
                <a:xfrm>
                  <a:off x="7213600" y="3761786"/>
                  <a:ext cx="203200" cy="853988"/>
                </a:xfrm>
                <a:prstGeom prst="downArrow">
                  <a:avLst/>
                </a:prstGeom>
                <a:solidFill>
                  <a:schemeClr val="tx1"/>
                </a:solid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84" name="下矢印 183"/>
                <p:cNvSpPr/>
                <p:nvPr/>
              </p:nvSpPr>
              <p:spPr>
                <a:xfrm>
                  <a:off x="8458929" y="3761786"/>
                  <a:ext cx="203200" cy="853988"/>
                </a:xfrm>
                <a:prstGeom prst="downArrow">
                  <a:avLst/>
                </a:prstGeom>
                <a:solidFill>
                  <a:srgbClr val="000000"/>
                </a:solid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テキスト ボックス 25"/>
                <p:cNvSpPr txBox="1"/>
                <p:nvPr/>
              </p:nvSpPr>
              <p:spPr>
                <a:xfrm>
                  <a:off x="6857997" y="4630557"/>
                  <a:ext cx="928557" cy="338554"/>
                </a:xfrm>
                <a:prstGeom prst="rect">
                  <a:avLst/>
                </a:prstGeom>
                <a:noFill/>
              </p:spPr>
              <p:txBody>
                <a:bodyPr wrap="square" rtlCol="0">
                  <a:spAutoFit/>
                </a:bodyPr>
                <a:lstStyle/>
                <a:p>
                  <a:pPr algn="ctr"/>
                  <a:r>
                    <a:rPr kumimoji="1" lang="ja-JP" altLang="en-US" sz="1600" dirty="0" smtClean="0"/>
                    <a:t>光信号</a:t>
                  </a:r>
                  <a:endParaRPr kumimoji="1" lang="ja-JP" altLang="en-US" sz="1600" dirty="0"/>
                </a:p>
              </p:txBody>
            </p:sp>
            <p:sp>
              <p:nvSpPr>
                <p:cNvPr id="186" name="テキスト ボックス 185"/>
                <p:cNvSpPr txBox="1"/>
                <p:nvPr/>
              </p:nvSpPr>
              <p:spPr>
                <a:xfrm>
                  <a:off x="8053254" y="4640408"/>
                  <a:ext cx="1014546" cy="338554"/>
                </a:xfrm>
                <a:prstGeom prst="rect">
                  <a:avLst/>
                </a:prstGeom>
                <a:noFill/>
              </p:spPr>
              <p:txBody>
                <a:bodyPr wrap="square" rtlCol="0">
                  <a:spAutoFit/>
                </a:bodyPr>
                <a:lstStyle/>
                <a:p>
                  <a:pPr algn="ctr"/>
                  <a:r>
                    <a:rPr lang="ja-JP" altLang="en-US" sz="1600" dirty="0" smtClean="0"/>
                    <a:t>電子</a:t>
                  </a:r>
                  <a:r>
                    <a:rPr kumimoji="1" lang="ja-JP" altLang="en-US" sz="1600" dirty="0" smtClean="0"/>
                    <a:t>信号</a:t>
                  </a:r>
                  <a:endParaRPr kumimoji="1" lang="ja-JP" altLang="en-US" sz="1600" dirty="0"/>
                </a:p>
              </p:txBody>
            </p:sp>
          </p:grpSp>
          <p:sp>
            <p:nvSpPr>
              <p:cNvPr id="189" name="テキスト ボックス 188"/>
              <p:cNvSpPr txBox="1"/>
              <p:nvPr/>
            </p:nvSpPr>
            <p:spPr>
              <a:xfrm>
                <a:off x="7215782" y="2021418"/>
                <a:ext cx="1217746" cy="338554"/>
              </a:xfrm>
              <a:prstGeom prst="rect">
                <a:avLst/>
              </a:prstGeom>
              <a:noFill/>
            </p:spPr>
            <p:txBody>
              <a:bodyPr wrap="square" rtlCol="0">
                <a:spAutoFit/>
              </a:bodyPr>
              <a:lstStyle/>
              <a:p>
                <a:pPr algn="ctr"/>
                <a:r>
                  <a:rPr lang="ja-JP" altLang="en-US" sz="1600" dirty="0" smtClean="0"/>
                  <a:t>反跳原子核</a:t>
                </a:r>
                <a:endParaRPr kumimoji="1" lang="ja-JP" altLang="en-US" sz="1600" dirty="0"/>
              </a:p>
            </p:txBody>
          </p:sp>
        </p:grpSp>
        <p:sp>
          <p:nvSpPr>
            <p:cNvPr id="31" name="左矢印 30"/>
            <p:cNvSpPr/>
            <p:nvPr/>
          </p:nvSpPr>
          <p:spPr>
            <a:xfrm>
              <a:off x="7608753" y="3676348"/>
              <a:ext cx="354145" cy="197382"/>
            </a:xfrm>
            <a:prstGeom prst="leftArrow">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 xmlns:p14="http://schemas.microsoft.com/office/powerpoint/2010/main" val="2221128357"/>
      </p:ext>
    </p:extLst>
  </p:cSld>
  <p:clrMapOvr>
    <a:masterClrMapping/>
  </p:clrMapOvr>
  <mc:AlternateContent xmlns:mc="http://schemas.openxmlformats.org/markup-compatibility/2006">
    <mc:Choice xmlns="" xmlns:p14="http://schemas.microsoft.com/office/powerpoint/2010/main" Requires="p14">
      <p:transition spd="slow" p14:dur="2000" advTm="40850"/>
    </mc:Choice>
    <mc:Fallback>
      <p:transition spd="slow" advTm="4085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ln>
            <a:noFill/>
          </a:ln>
        </p:spPr>
        <p:txBody>
          <a:bodyPr>
            <a:noAutofit/>
          </a:bodyPr>
          <a:lstStyle/>
          <a:p>
            <a:r>
              <a:rPr kumimoji="1" lang="en-US" altLang="ja-JP" sz="3200" dirty="0" smtClean="0"/>
              <a:t>Garfield++ </a:t>
            </a:r>
            <a:r>
              <a:rPr kumimoji="1" lang="ja-JP" altLang="en-US" sz="3200" dirty="0" smtClean="0"/>
              <a:t>による電子拡散シミュレーション</a:t>
            </a:r>
            <a:endParaRPr kumimoji="1" lang="ja-JP" altLang="en-US" sz="3200" dirty="0"/>
          </a:p>
        </p:txBody>
      </p:sp>
      <p:sp>
        <p:nvSpPr>
          <p:cNvPr id="4" name="スライド番号プレースホルダー 3"/>
          <p:cNvSpPr>
            <a:spLocks noGrp="1"/>
          </p:cNvSpPr>
          <p:nvPr>
            <p:ph type="sldNum" sz="quarter" idx="4294967295"/>
          </p:nvPr>
        </p:nvSpPr>
        <p:spPr>
          <a:xfrm>
            <a:off x="6818739" y="201051"/>
            <a:ext cx="2133600" cy="365125"/>
          </a:xfrm>
          <a:prstGeom prst="rect">
            <a:avLst/>
          </a:prstGeom>
        </p:spPr>
        <p:txBody>
          <a:bodyPr/>
          <a:lstStyle/>
          <a:p>
            <a:fld id="{755B3364-1422-8D4D-A60C-B23244EE0C60}" type="slidenum">
              <a:rPr kumimoji="1" lang="ja-JP" altLang="en-US" smtClean="0"/>
              <a:pPr/>
              <a:t>16</a:t>
            </a:fld>
            <a:r>
              <a:rPr lang="en-US" altLang="ja-JP" dirty="0">
                <a:latin typeface="+mj-ea"/>
              </a:rPr>
              <a:t>/</a:t>
            </a:r>
            <a:r>
              <a:rPr lang="en-US" altLang="ja-JP" dirty="0" smtClean="0">
                <a:latin typeface="+mj-ea"/>
              </a:rPr>
              <a:t>12</a:t>
            </a:r>
            <a:endParaRPr lang="ja-JP" altLang="en-US" dirty="0">
              <a:latin typeface="+mj-ea"/>
            </a:endParaRPr>
          </a:p>
        </p:txBody>
      </p:sp>
      <p:grpSp>
        <p:nvGrpSpPr>
          <p:cNvPr id="5" name="図形グループ 175"/>
          <p:cNvGrpSpPr/>
          <p:nvPr/>
        </p:nvGrpSpPr>
        <p:grpSpPr>
          <a:xfrm>
            <a:off x="228257" y="957297"/>
            <a:ext cx="3899074" cy="2142440"/>
            <a:chOff x="4372875" y="1000963"/>
            <a:chExt cx="4425751" cy="2392433"/>
          </a:xfrm>
        </p:grpSpPr>
        <p:grpSp>
          <p:nvGrpSpPr>
            <p:cNvPr id="6" name="図形グループ 4"/>
            <p:cNvGrpSpPr/>
            <p:nvPr/>
          </p:nvGrpSpPr>
          <p:grpSpPr>
            <a:xfrm>
              <a:off x="4372875" y="2130815"/>
              <a:ext cx="4425751" cy="1262581"/>
              <a:chOff x="586426" y="3504253"/>
              <a:chExt cx="4425751" cy="1262581"/>
            </a:xfrm>
          </p:grpSpPr>
          <p:cxnSp>
            <p:nvCxnSpPr>
              <p:cNvPr id="12" name="直線矢印コネクタ 11"/>
              <p:cNvCxnSpPr/>
              <p:nvPr/>
            </p:nvCxnSpPr>
            <p:spPr>
              <a:xfrm>
                <a:off x="1340066" y="4135265"/>
                <a:ext cx="3538207" cy="7803"/>
              </a:xfrm>
              <a:prstGeom prst="straightConnector1">
                <a:avLst/>
              </a:prstGeom>
              <a:ln w="38100" cmpd="sng">
                <a:solidFill>
                  <a:srgbClr val="FF0000"/>
                </a:solidFill>
                <a:headEnd type="none" w="lg" len="lg"/>
                <a:tailEnd type="none" w="lg" len="lg"/>
              </a:ln>
            </p:spPr>
            <p:style>
              <a:lnRef idx="1">
                <a:schemeClr val="dk1"/>
              </a:lnRef>
              <a:fillRef idx="0">
                <a:schemeClr val="dk1"/>
              </a:fillRef>
              <a:effectRef idx="0">
                <a:schemeClr val="dk1"/>
              </a:effectRef>
              <a:fontRef idx="minor">
                <a:schemeClr val="tx1"/>
              </a:fontRef>
            </p:style>
          </p:cxnSp>
          <p:sp>
            <p:nvSpPr>
              <p:cNvPr id="16" name="円柱 15"/>
              <p:cNvSpPr/>
              <p:nvPr/>
            </p:nvSpPr>
            <p:spPr>
              <a:xfrm rot="16200000">
                <a:off x="2326578" y="2385034"/>
                <a:ext cx="1262581" cy="3501019"/>
              </a:xfrm>
              <a:prstGeom prst="can">
                <a:avLst/>
              </a:prstGeom>
              <a:solidFill>
                <a:srgbClr val="6DC84A">
                  <a:alpha val="20000"/>
                </a:srgbClr>
              </a:solidFill>
              <a:ln w="12700" cmpd="sng">
                <a:solidFill>
                  <a:srgbClr val="6DC84A"/>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dirty="0">
                  <a:latin typeface="+mn-ea"/>
                </a:endParaRPr>
              </a:p>
            </p:txBody>
          </p:sp>
          <p:grpSp>
            <p:nvGrpSpPr>
              <p:cNvPr id="7" name="図形グループ 127"/>
              <p:cNvGrpSpPr/>
              <p:nvPr/>
            </p:nvGrpSpPr>
            <p:grpSpPr>
              <a:xfrm>
                <a:off x="1227805" y="3692853"/>
                <a:ext cx="3784372" cy="908692"/>
                <a:chOff x="253769" y="3163232"/>
                <a:chExt cx="3784372" cy="908692"/>
              </a:xfrm>
            </p:grpSpPr>
            <p:grpSp>
              <p:nvGrpSpPr>
                <p:cNvPr id="8" name="図形グループ 128"/>
                <p:cNvGrpSpPr/>
                <p:nvPr/>
              </p:nvGrpSpPr>
              <p:grpSpPr>
                <a:xfrm>
                  <a:off x="253769" y="3163232"/>
                  <a:ext cx="3226235" cy="908692"/>
                  <a:chOff x="502993" y="3466644"/>
                  <a:chExt cx="3695417" cy="1012535"/>
                </a:xfrm>
              </p:grpSpPr>
              <p:grpSp>
                <p:nvGrpSpPr>
                  <p:cNvPr id="11" name="図形グループ 137"/>
                  <p:cNvGrpSpPr/>
                  <p:nvPr/>
                </p:nvGrpSpPr>
                <p:grpSpPr>
                  <a:xfrm>
                    <a:off x="1810976" y="3466645"/>
                    <a:ext cx="513835" cy="322954"/>
                    <a:chOff x="4042634" y="4300641"/>
                    <a:chExt cx="542637" cy="349699"/>
                  </a:xfrm>
                </p:grpSpPr>
                <p:sp>
                  <p:nvSpPr>
                    <p:cNvPr id="160" name="円/楕円 159"/>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161" name="テキスト ボックス 160"/>
                    <p:cNvSpPr txBox="1"/>
                    <p:nvPr/>
                  </p:nvSpPr>
                  <p:spPr>
                    <a:xfrm>
                      <a:off x="4042634" y="4300641"/>
                      <a:ext cx="542637" cy="349699"/>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4" name="図形グループ 138"/>
                  <p:cNvGrpSpPr/>
                  <p:nvPr/>
                </p:nvGrpSpPr>
                <p:grpSpPr>
                  <a:xfrm>
                    <a:off x="2804625" y="3649329"/>
                    <a:ext cx="513835" cy="338302"/>
                    <a:chOff x="1972042" y="2408052"/>
                    <a:chExt cx="542637" cy="366319"/>
                  </a:xfrm>
                </p:grpSpPr>
                <p:sp>
                  <p:nvSpPr>
                    <p:cNvPr id="158" name="円/楕円 157"/>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159" name="テキスト ボックス 158"/>
                    <p:cNvSpPr txBox="1"/>
                    <p:nvPr/>
                  </p:nvSpPr>
                  <p:spPr>
                    <a:xfrm>
                      <a:off x="1972042" y="2408052"/>
                      <a:ext cx="542637" cy="349698"/>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5" name="図形グループ 139"/>
                  <p:cNvGrpSpPr/>
                  <p:nvPr/>
                </p:nvGrpSpPr>
                <p:grpSpPr>
                  <a:xfrm>
                    <a:off x="2484653" y="4156225"/>
                    <a:ext cx="513835" cy="322954"/>
                    <a:chOff x="4042634" y="4300641"/>
                    <a:chExt cx="542637" cy="349699"/>
                  </a:xfrm>
                </p:grpSpPr>
                <p:sp>
                  <p:nvSpPr>
                    <p:cNvPr id="156" name="円/楕円 155"/>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157" name="テキスト ボックス 156"/>
                    <p:cNvSpPr txBox="1"/>
                    <p:nvPr/>
                  </p:nvSpPr>
                  <p:spPr>
                    <a:xfrm>
                      <a:off x="4042634" y="4300641"/>
                      <a:ext cx="542637" cy="349699"/>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7" name="図形グループ 140"/>
                  <p:cNvGrpSpPr/>
                  <p:nvPr/>
                </p:nvGrpSpPr>
                <p:grpSpPr>
                  <a:xfrm>
                    <a:off x="933487" y="3524703"/>
                    <a:ext cx="513835" cy="338302"/>
                    <a:chOff x="1972042" y="2408052"/>
                    <a:chExt cx="542637" cy="366319"/>
                  </a:xfrm>
                </p:grpSpPr>
                <p:sp>
                  <p:nvSpPr>
                    <p:cNvPr id="154" name="円/楕円 153"/>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155" name="テキスト ボックス 154"/>
                    <p:cNvSpPr txBox="1"/>
                    <p:nvPr/>
                  </p:nvSpPr>
                  <p:spPr>
                    <a:xfrm>
                      <a:off x="1972042" y="2408052"/>
                      <a:ext cx="542637" cy="349698"/>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8" name="図形グループ 141"/>
                  <p:cNvGrpSpPr/>
                  <p:nvPr/>
                </p:nvGrpSpPr>
                <p:grpSpPr>
                  <a:xfrm>
                    <a:off x="502993" y="3956971"/>
                    <a:ext cx="513835" cy="322954"/>
                    <a:chOff x="4042634" y="4300622"/>
                    <a:chExt cx="542637" cy="349697"/>
                  </a:xfrm>
                </p:grpSpPr>
                <p:sp>
                  <p:nvSpPr>
                    <p:cNvPr id="152" name="円/楕円 151"/>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153" name="テキスト ボックス 152"/>
                    <p:cNvSpPr txBox="1"/>
                    <p:nvPr/>
                  </p:nvSpPr>
                  <p:spPr>
                    <a:xfrm>
                      <a:off x="4042634" y="4300622"/>
                      <a:ext cx="542637" cy="349697"/>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19" name="図形グループ 142"/>
                  <p:cNvGrpSpPr/>
                  <p:nvPr/>
                </p:nvGrpSpPr>
                <p:grpSpPr>
                  <a:xfrm>
                    <a:off x="1645611" y="4052883"/>
                    <a:ext cx="513835" cy="338302"/>
                    <a:chOff x="1972042" y="2408052"/>
                    <a:chExt cx="542637" cy="366319"/>
                  </a:xfrm>
                </p:grpSpPr>
                <p:sp>
                  <p:nvSpPr>
                    <p:cNvPr id="150" name="円/楕円 149"/>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151" name="テキスト ボックス 150"/>
                    <p:cNvSpPr txBox="1"/>
                    <p:nvPr/>
                  </p:nvSpPr>
                  <p:spPr>
                    <a:xfrm>
                      <a:off x="1972042" y="2408052"/>
                      <a:ext cx="542637" cy="349698"/>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21" name="図形グループ 143"/>
                  <p:cNvGrpSpPr/>
                  <p:nvPr/>
                </p:nvGrpSpPr>
                <p:grpSpPr>
                  <a:xfrm>
                    <a:off x="3684575" y="3466644"/>
                    <a:ext cx="513835" cy="322953"/>
                    <a:chOff x="4042634" y="4300641"/>
                    <a:chExt cx="542637" cy="349698"/>
                  </a:xfrm>
                </p:grpSpPr>
                <p:sp>
                  <p:nvSpPr>
                    <p:cNvPr id="148" name="円/楕円 147"/>
                    <p:cNvSpPr/>
                    <p:nvPr/>
                  </p:nvSpPr>
                  <p:spPr>
                    <a:xfrm>
                      <a:off x="4193510" y="4365628"/>
                      <a:ext cx="252000" cy="25200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149" name="テキスト ボックス 148"/>
                    <p:cNvSpPr txBox="1"/>
                    <p:nvPr/>
                  </p:nvSpPr>
                  <p:spPr>
                    <a:xfrm>
                      <a:off x="4042634" y="4300641"/>
                      <a:ext cx="542637" cy="349698"/>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nvGrpSpPr>
                  <p:cNvPr id="22" name="図形グループ 144"/>
                  <p:cNvGrpSpPr/>
                  <p:nvPr/>
                </p:nvGrpSpPr>
                <p:grpSpPr>
                  <a:xfrm>
                    <a:off x="3427657" y="3933567"/>
                    <a:ext cx="513835" cy="338302"/>
                    <a:chOff x="1972042" y="2408052"/>
                    <a:chExt cx="542637" cy="366319"/>
                  </a:xfrm>
                </p:grpSpPr>
                <p:sp>
                  <p:nvSpPr>
                    <p:cNvPr id="146" name="円/楕円 145"/>
                    <p:cNvSpPr/>
                    <p:nvPr/>
                  </p:nvSpPr>
                  <p:spPr>
                    <a:xfrm>
                      <a:off x="2060054" y="2414371"/>
                      <a:ext cx="360000" cy="360000"/>
                    </a:xfrm>
                    <a:prstGeom prst="ellipse">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147" name="テキスト ボックス 146"/>
                    <p:cNvSpPr txBox="1"/>
                    <p:nvPr/>
                  </p:nvSpPr>
                  <p:spPr>
                    <a:xfrm>
                      <a:off x="1972042" y="2408052"/>
                      <a:ext cx="542637" cy="349698"/>
                    </a:xfrm>
                    <a:prstGeom prst="rect">
                      <a:avLst/>
                    </a:prstGeom>
                    <a:noFill/>
                    <a:ln>
                      <a:noFill/>
                    </a:ln>
                  </p:spPr>
                  <p:txBody>
                    <a:bodyPr wrap="square" rtlCol="0">
                      <a:spAutoFit/>
                    </a:bodyPr>
                    <a:lstStyle/>
                    <a:p>
                      <a:pPr algn="ctr"/>
                      <a:r>
                        <a:rPr kumimoji="1" lang="en-US" altLang="ja-JP" sz="1050" dirty="0" err="1" smtClean="0">
                          <a:solidFill>
                            <a:srgbClr val="000000"/>
                          </a:solidFill>
                          <a:latin typeface="+mn-ea"/>
                          <a:cs typeface="ヒラギノ角ゴ ProN W3"/>
                        </a:rPr>
                        <a:t>Ar</a:t>
                      </a:r>
                      <a:r>
                        <a:rPr kumimoji="1"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grpSp>
            <p:cxnSp>
              <p:nvCxnSpPr>
                <p:cNvPr id="130" name="直線矢印コネクタ 129"/>
                <p:cNvCxnSpPr/>
                <p:nvPr/>
              </p:nvCxnSpPr>
              <p:spPr>
                <a:xfrm>
                  <a:off x="3364464" y="3319127"/>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131" name="直線矢印コネクタ 130"/>
                <p:cNvCxnSpPr/>
                <p:nvPr/>
              </p:nvCxnSpPr>
              <p:spPr>
                <a:xfrm>
                  <a:off x="2316888" y="3934920"/>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132" name="直線矢印コネクタ 131"/>
                <p:cNvCxnSpPr/>
                <p:nvPr/>
              </p:nvCxnSpPr>
              <p:spPr>
                <a:xfrm>
                  <a:off x="1730848" y="3319127"/>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133" name="直線矢印コネクタ 132"/>
                <p:cNvCxnSpPr/>
                <p:nvPr/>
              </p:nvCxnSpPr>
              <p:spPr>
                <a:xfrm>
                  <a:off x="586826" y="3766591"/>
                  <a:ext cx="673677"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134" name="直線矢印コネクタ 133"/>
                <p:cNvCxnSpPr/>
                <p:nvPr/>
              </p:nvCxnSpPr>
              <p:spPr>
                <a:xfrm flipH="1">
                  <a:off x="2633548" y="3741441"/>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135" name="直線矢印コネクタ 134"/>
                <p:cNvCxnSpPr/>
                <p:nvPr/>
              </p:nvCxnSpPr>
              <p:spPr>
                <a:xfrm flipH="1">
                  <a:off x="2095770" y="3494089"/>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136" name="直線矢印コネクタ 135"/>
                <p:cNvCxnSpPr/>
                <p:nvPr/>
              </p:nvCxnSpPr>
              <p:spPr>
                <a:xfrm flipH="1">
                  <a:off x="457200" y="3376021"/>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cxnSp>
              <p:nvCxnSpPr>
                <p:cNvPr id="137" name="直線矢印コネクタ 136"/>
                <p:cNvCxnSpPr/>
                <p:nvPr/>
              </p:nvCxnSpPr>
              <p:spPr>
                <a:xfrm flipH="1">
                  <a:off x="1090385" y="3867718"/>
                  <a:ext cx="233691" cy="0"/>
                </a:xfrm>
                <a:prstGeom prst="straightConnector1">
                  <a:avLst/>
                </a:prstGeom>
                <a:ln w="28575" cmpd="sng">
                  <a:tailEnd type="stealth" w="lg" len="lg"/>
                </a:ln>
              </p:spPr>
              <p:style>
                <a:lnRef idx="1">
                  <a:schemeClr val="dk1"/>
                </a:lnRef>
                <a:fillRef idx="0">
                  <a:schemeClr val="dk1"/>
                </a:fillRef>
                <a:effectRef idx="0">
                  <a:schemeClr val="dk1"/>
                </a:effectRef>
                <a:fontRef idx="minor">
                  <a:schemeClr val="tx1"/>
                </a:fontRef>
              </p:style>
            </p:cxnSp>
          </p:grpSp>
          <p:cxnSp>
            <p:nvCxnSpPr>
              <p:cNvPr id="26" name="直線矢印コネクタ 25"/>
              <p:cNvCxnSpPr/>
              <p:nvPr/>
            </p:nvCxnSpPr>
            <p:spPr>
              <a:xfrm>
                <a:off x="1054861" y="4136127"/>
                <a:ext cx="300937" cy="0"/>
              </a:xfrm>
              <a:prstGeom prst="straightConnector1">
                <a:avLst/>
              </a:prstGeom>
              <a:ln w="38100" cmpd="sng">
                <a:solidFill>
                  <a:srgbClr val="FF0000"/>
                </a:solidFill>
                <a:headEnd type="stealth" w="lg" len="lg"/>
                <a:tailEnd type="none" w="lg" len="lg"/>
              </a:ln>
            </p:spPr>
            <p:style>
              <a:lnRef idx="1">
                <a:schemeClr val="dk1"/>
              </a:lnRef>
              <a:fillRef idx="0">
                <a:schemeClr val="dk1"/>
              </a:fillRef>
              <a:effectRef idx="0">
                <a:schemeClr val="dk1"/>
              </a:effectRef>
              <a:fontRef idx="minor">
                <a:schemeClr val="tx1"/>
              </a:fontRef>
            </p:style>
          </p:cxnSp>
          <p:grpSp>
            <p:nvGrpSpPr>
              <p:cNvPr id="23" name="図形グループ 29"/>
              <p:cNvGrpSpPr/>
              <p:nvPr/>
            </p:nvGrpSpPr>
            <p:grpSpPr>
              <a:xfrm>
                <a:off x="586426" y="3970216"/>
                <a:ext cx="346686" cy="348025"/>
                <a:chOff x="1939856" y="2296297"/>
                <a:chExt cx="1325204" cy="1259049"/>
              </a:xfrm>
            </p:grpSpPr>
            <p:sp>
              <p:nvSpPr>
                <p:cNvPr id="35" name="円/楕円 34"/>
                <p:cNvSpPr/>
                <p:nvPr/>
              </p:nvSpPr>
              <p:spPr>
                <a:xfrm>
                  <a:off x="2098167" y="239199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36" name="円/楕円 35"/>
                <p:cNvSpPr/>
                <p:nvPr/>
              </p:nvSpPr>
              <p:spPr>
                <a:xfrm>
                  <a:off x="2280279" y="2296297"/>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37" name="円/楕円 36"/>
                <p:cNvSpPr/>
                <p:nvPr/>
              </p:nvSpPr>
              <p:spPr>
                <a:xfrm>
                  <a:off x="2006178" y="2491643"/>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38" name="円/楕円 37"/>
                <p:cNvSpPr/>
                <p:nvPr/>
              </p:nvSpPr>
              <p:spPr>
                <a:xfrm>
                  <a:off x="2570569" y="3195346"/>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39" name="円/楕円 38"/>
                <p:cNvSpPr/>
                <p:nvPr/>
              </p:nvSpPr>
              <p:spPr>
                <a:xfrm>
                  <a:off x="2259376" y="3195346"/>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0" name="円/楕円 39"/>
                <p:cNvSpPr/>
                <p:nvPr/>
              </p:nvSpPr>
              <p:spPr>
                <a:xfrm>
                  <a:off x="2067177" y="311104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1" name="円/楕円 40"/>
                <p:cNvSpPr/>
                <p:nvPr/>
              </p:nvSpPr>
              <p:spPr>
                <a:xfrm>
                  <a:off x="2868840" y="2525646"/>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2" name="円/楕円 41"/>
                <p:cNvSpPr/>
                <p:nvPr/>
              </p:nvSpPr>
              <p:spPr>
                <a:xfrm>
                  <a:off x="2830976" y="2671643"/>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3" name="円/楕円 42"/>
                <p:cNvSpPr/>
                <p:nvPr/>
              </p:nvSpPr>
              <p:spPr>
                <a:xfrm>
                  <a:off x="2905060" y="2921380"/>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4" name="円/楕円 43"/>
                <p:cNvSpPr/>
                <p:nvPr/>
              </p:nvSpPr>
              <p:spPr>
                <a:xfrm>
                  <a:off x="2776851" y="3124957"/>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5" name="円/楕円 44"/>
                <p:cNvSpPr/>
                <p:nvPr/>
              </p:nvSpPr>
              <p:spPr>
                <a:xfrm>
                  <a:off x="1939856" y="264649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6" name="円/楕円 45"/>
                <p:cNvSpPr/>
                <p:nvPr/>
              </p:nvSpPr>
              <p:spPr>
                <a:xfrm>
                  <a:off x="1965422" y="2898221"/>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7" name="円/楕円 46"/>
                <p:cNvSpPr/>
                <p:nvPr/>
              </p:nvSpPr>
              <p:spPr>
                <a:xfrm>
                  <a:off x="2171739" y="2898221"/>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8" name="円/楕円 47"/>
                <p:cNvSpPr/>
                <p:nvPr/>
              </p:nvSpPr>
              <p:spPr>
                <a:xfrm>
                  <a:off x="2278167" y="2618572"/>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49" name="円/楕円 48"/>
                <p:cNvSpPr/>
                <p:nvPr/>
              </p:nvSpPr>
              <p:spPr>
                <a:xfrm>
                  <a:off x="2394881" y="3124399"/>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0" name="円/楕円 49"/>
                <p:cNvSpPr/>
                <p:nvPr/>
              </p:nvSpPr>
              <p:spPr>
                <a:xfrm>
                  <a:off x="2528211" y="2538221"/>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1" name="円/楕円 50"/>
                <p:cNvSpPr/>
                <p:nvPr/>
              </p:nvSpPr>
              <p:spPr>
                <a:xfrm>
                  <a:off x="2888211" y="2718221"/>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2" name="円/楕円 51"/>
                <p:cNvSpPr/>
                <p:nvPr/>
              </p:nvSpPr>
              <p:spPr>
                <a:xfrm>
                  <a:off x="2458167" y="2927714"/>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3" name="円/楕円 52"/>
                <p:cNvSpPr/>
                <p:nvPr/>
              </p:nvSpPr>
              <p:spPr>
                <a:xfrm>
                  <a:off x="2439376" y="2690062"/>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4" name="円/楕円 53"/>
                <p:cNvSpPr/>
                <p:nvPr/>
              </p:nvSpPr>
              <p:spPr>
                <a:xfrm>
                  <a:off x="2754881" y="2978572"/>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5" name="円/楕円 54"/>
                <p:cNvSpPr/>
                <p:nvPr/>
              </p:nvSpPr>
              <p:spPr>
                <a:xfrm>
                  <a:off x="2563798" y="2297799"/>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6" name="円/楕円 55"/>
                <p:cNvSpPr/>
                <p:nvPr/>
              </p:nvSpPr>
              <p:spPr>
                <a:xfrm>
                  <a:off x="2247177" y="251702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7" name="円/楕円 56"/>
                <p:cNvSpPr/>
                <p:nvPr/>
              </p:nvSpPr>
              <p:spPr>
                <a:xfrm>
                  <a:off x="2723964" y="2424493"/>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8" name="円/楕円 57"/>
                <p:cNvSpPr/>
                <p:nvPr/>
              </p:nvSpPr>
              <p:spPr>
                <a:xfrm>
                  <a:off x="2630775" y="2747714"/>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59" name="円/楕円 58"/>
                <p:cNvSpPr/>
                <p:nvPr/>
              </p:nvSpPr>
              <p:spPr>
                <a:xfrm>
                  <a:off x="2270775" y="2769854"/>
                  <a:ext cx="360000" cy="360000"/>
                </a:xfrm>
                <a:prstGeom prst="ellipse">
                  <a:avLst/>
                </a:prstGeom>
                <a:gradFill flip="none" rotWithShape="1">
                  <a:gsLst>
                    <a:gs pos="0">
                      <a:schemeClr val="bg1">
                        <a:lumMod val="75000"/>
                      </a:scheme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sp>
              <p:nvSpPr>
                <p:cNvPr id="60" name="円/楕円 59"/>
                <p:cNvSpPr/>
                <p:nvPr/>
              </p:nvSpPr>
              <p:spPr>
                <a:xfrm>
                  <a:off x="2458167" y="2604493"/>
                  <a:ext cx="360000" cy="360000"/>
                </a:xfrm>
                <a:prstGeom prst="ellipse">
                  <a:avLst/>
                </a:prstGeom>
                <a:gradFill flip="none" rotWithShape="1">
                  <a:gsLst>
                    <a:gs pos="0">
                      <a:srgbClr val="FF0000"/>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mn-ea"/>
                  </a:endParaRPr>
                </a:p>
              </p:txBody>
            </p:sp>
          </p:grpSp>
        </p:grpSp>
        <p:cxnSp>
          <p:nvCxnSpPr>
            <p:cNvPr id="164" name="直線矢印コネクタ 163"/>
            <p:cNvCxnSpPr/>
            <p:nvPr/>
          </p:nvCxnSpPr>
          <p:spPr>
            <a:xfrm>
              <a:off x="5105957" y="1159880"/>
              <a:ext cx="18172" cy="1567798"/>
            </a:xfrm>
            <a:prstGeom prst="straightConnector1">
              <a:avLst/>
            </a:prstGeom>
            <a:ln w="38100" cmpd="sng">
              <a:solidFill>
                <a:srgbClr val="000090"/>
              </a:solidFill>
              <a:headEnd type="stealth" w="lg" len="lg"/>
              <a:tailEnd type="stealth" w="lg" len="lg"/>
            </a:ln>
          </p:spPr>
          <p:style>
            <a:lnRef idx="1">
              <a:schemeClr val="dk1"/>
            </a:lnRef>
            <a:fillRef idx="0">
              <a:schemeClr val="dk1"/>
            </a:fillRef>
            <a:effectRef idx="0">
              <a:schemeClr val="dk1"/>
            </a:effectRef>
            <a:fontRef idx="minor">
              <a:schemeClr val="tx1"/>
            </a:fontRef>
          </p:style>
        </p:cxnSp>
        <p:grpSp>
          <p:nvGrpSpPr>
            <p:cNvPr id="24" name="図形グループ 167"/>
            <p:cNvGrpSpPr/>
            <p:nvPr/>
          </p:nvGrpSpPr>
          <p:grpSpPr>
            <a:xfrm>
              <a:off x="5303027" y="1034074"/>
              <a:ext cx="448597" cy="289832"/>
              <a:chOff x="5303027" y="1034074"/>
              <a:chExt cx="448597" cy="289832"/>
            </a:xfrm>
          </p:grpSpPr>
          <p:sp>
            <p:nvSpPr>
              <p:cNvPr id="167" name="円/楕円 166"/>
              <p:cNvSpPr/>
              <p:nvPr/>
            </p:nvSpPr>
            <p:spPr>
              <a:xfrm>
                <a:off x="5427668" y="1088574"/>
                <a:ext cx="208328" cy="20886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100" dirty="0">
                  <a:solidFill>
                    <a:srgbClr val="000000"/>
                  </a:solidFill>
                  <a:latin typeface="+mn-ea"/>
                  <a:cs typeface="ヒラギノ角ゴ ProN W3"/>
                </a:endParaRPr>
              </a:p>
            </p:txBody>
          </p:sp>
          <p:sp>
            <p:nvSpPr>
              <p:cNvPr id="166" name="テキスト ボックス 165"/>
              <p:cNvSpPr txBox="1"/>
              <p:nvPr/>
            </p:nvSpPr>
            <p:spPr>
              <a:xfrm>
                <a:off x="5303027" y="1034074"/>
                <a:ext cx="448597" cy="289832"/>
              </a:xfrm>
              <a:prstGeom prst="rect">
                <a:avLst/>
              </a:prstGeom>
              <a:noFill/>
              <a:ln>
                <a:noFill/>
              </a:ln>
            </p:spPr>
            <p:txBody>
              <a:bodyPr wrap="square" rtlCol="0">
                <a:spAutoFit/>
              </a:bodyPr>
              <a:lstStyle/>
              <a:p>
                <a:pPr algn="ctr"/>
                <a:r>
                  <a:rPr lang="en-US" altLang="ja-JP" sz="1050" dirty="0">
                    <a:solidFill>
                      <a:srgbClr val="000000"/>
                    </a:solidFill>
                    <a:latin typeface="+mn-ea"/>
                    <a:cs typeface="ヒラギノ角ゴ ProN W3"/>
                  </a:rPr>
                  <a:t>e</a:t>
                </a:r>
                <a:r>
                  <a:rPr lang="en-US" altLang="ja-JP" sz="1050" baseline="30000" dirty="0" smtClean="0">
                    <a:solidFill>
                      <a:srgbClr val="000000"/>
                    </a:solidFill>
                    <a:latin typeface="+mn-ea"/>
                    <a:cs typeface="ヒラギノ角ゴ ProN W3"/>
                  </a:rPr>
                  <a:t>-</a:t>
                </a:r>
                <a:endParaRPr kumimoji="1" lang="ja-JP" altLang="en-US" sz="1050" baseline="30000" dirty="0">
                  <a:solidFill>
                    <a:srgbClr val="000000"/>
                  </a:solidFill>
                  <a:latin typeface="+mn-ea"/>
                  <a:cs typeface="ヒラギノ角ゴ ProN W3"/>
                </a:endParaRPr>
              </a:p>
            </p:txBody>
          </p:sp>
        </p:grpSp>
        <p:sp>
          <p:nvSpPr>
            <p:cNvPr id="169" name="テキスト ボックス 168"/>
            <p:cNvSpPr txBox="1"/>
            <p:nvPr/>
          </p:nvSpPr>
          <p:spPr>
            <a:xfrm rot="16200000">
              <a:off x="4293165" y="1733740"/>
              <a:ext cx="1125449" cy="384285"/>
            </a:xfrm>
            <a:prstGeom prst="rect">
              <a:avLst/>
            </a:prstGeom>
            <a:noFill/>
            <a:ln>
              <a:noFill/>
            </a:ln>
          </p:spPr>
          <p:txBody>
            <a:bodyPr wrap="square" rtlCol="0">
              <a:spAutoFit/>
            </a:bodyPr>
            <a:lstStyle/>
            <a:p>
              <a:pPr algn="ctr"/>
              <a:r>
                <a:rPr kumimoji="1" lang="en-US" altLang="ja-JP" sz="1600" dirty="0" smtClean="0">
                  <a:solidFill>
                    <a:srgbClr val="000090"/>
                  </a:solidFill>
                </a:rPr>
                <a:t>Diffusion</a:t>
              </a:r>
              <a:endParaRPr kumimoji="1" lang="ja-JP" altLang="en-US" sz="1600" dirty="0">
                <a:solidFill>
                  <a:srgbClr val="000090"/>
                </a:solidFill>
              </a:endParaRPr>
            </a:p>
          </p:txBody>
        </p:sp>
        <p:sp>
          <p:nvSpPr>
            <p:cNvPr id="172" name="フリーフォーム 171"/>
            <p:cNvSpPr/>
            <p:nvPr/>
          </p:nvSpPr>
          <p:spPr>
            <a:xfrm>
              <a:off x="5511670" y="1400882"/>
              <a:ext cx="45719" cy="851720"/>
            </a:xfrm>
            <a:custGeom>
              <a:avLst/>
              <a:gdLst>
                <a:gd name="connsiteX0" fmla="*/ 100712 w 704418"/>
                <a:gd name="connsiteY0" fmla="*/ 2326345 h 2326345"/>
                <a:gd name="connsiteX1" fmla="*/ 691661 w 704418"/>
                <a:gd name="connsiteY1" fmla="*/ 1986824 h 2326345"/>
                <a:gd name="connsiteX2" fmla="*/ 75565 w 704418"/>
                <a:gd name="connsiteY2" fmla="*/ 1722753 h 2326345"/>
                <a:gd name="connsiteX3" fmla="*/ 704235 w 704418"/>
                <a:gd name="connsiteY3" fmla="*/ 1370657 h 2326345"/>
                <a:gd name="connsiteX4" fmla="*/ 125 w 704418"/>
                <a:gd name="connsiteY4" fmla="*/ 1094011 h 2326345"/>
                <a:gd name="connsiteX5" fmla="*/ 641368 w 704418"/>
                <a:gd name="connsiteY5" fmla="*/ 729341 h 2326345"/>
                <a:gd name="connsiteX6" fmla="*/ 25271 w 704418"/>
                <a:gd name="connsiteY6" fmla="*/ 477844 h 2326345"/>
                <a:gd name="connsiteX7" fmla="*/ 364753 w 704418"/>
                <a:gd name="connsiteY7" fmla="*/ 201198 h 2326345"/>
                <a:gd name="connsiteX8" fmla="*/ 415046 w 704418"/>
                <a:gd name="connsiteY8" fmla="*/ 0 h 232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18" h="2326345">
                  <a:moveTo>
                    <a:pt x="100712" y="2326345"/>
                  </a:moveTo>
                  <a:cubicBezTo>
                    <a:pt x="398282" y="2206884"/>
                    <a:pt x="695852" y="2087423"/>
                    <a:pt x="691661" y="1986824"/>
                  </a:cubicBezTo>
                  <a:cubicBezTo>
                    <a:pt x="687470" y="1886225"/>
                    <a:pt x="73469" y="1825447"/>
                    <a:pt x="75565" y="1722753"/>
                  </a:cubicBezTo>
                  <a:cubicBezTo>
                    <a:pt x="77661" y="1620059"/>
                    <a:pt x="716808" y="1475447"/>
                    <a:pt x="704235" y="1370657"/>
                  </a:cubicBezTo>
                  <a:cubicBezTo>
                    <a:pt x="691662" y="1265867"/>
                    <a:pt x="10603" y="1200897"/>
                    <a:pt x="125" y="1094011"/>
                  </a:cubicBezTo>
                  <a:cubicBezTo>
                    <a:pt x="-10353" y="987125"/>
                    <a:pt x="637177" y="832035"/>
                    <a:pt x="641368" y="729341"/>
                  </a:cubicBezTo>
                  <a:cubicBezTo>
                    <a:pt x="645559" y="626647"/>
                    <a:pt x="71373" y="565868"/>
                    <a:pt x="25271" y="477844"/>
                  </a:cubicBezTo>
                  <a:cubicBezTo>
                    <a:pt x="-20831" y="389820"/>
                    <a:pt x="299791" y="280839"/>
                    <a:pt x="364753" y="201198"/>
                  </a:cubicBezTo>
                  <a:cubicBezTo>
                    <a:pt x="429715" y="121557"/>
                    <a:pt x="415046" y="0"/>
                    <a:pt x="415046" y="0"/>
                  </a:cubicBezTo>
                </a:path>
              </a:pathLst>
            </a:custGeom>
            <a:ln w="19050" cmpd="sn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dirty="0"/>
            </a:p>
          </p:txBody>
        </p:sp>
        <p:sp>
          <p:nvSpPr>
            <p:cNvPr id="173" name="テキスト ボックス 172"/>
            <p:cNvSpPr txBox="1"/>
            <p:nvPr/>
          </p:nvSpPr>
          <p:spPr>
            <a:xfrm>
              <a:off x="5688827" y="1000963"/>
              <a:ext cx="2177502" cy="351312"/>
            </a:xfrm>
            <a:prstGeom prst="rect">
              <a:avLst/>
            </a:prstGeom>
            <a:noFill/>
          </p:spPr>
          <p:txBody>
            <a:bodyPr wrap="square" rtlCol="0">
              <a:spAutoFit/>
            </a:bodyPr>
            <a:lstStyle/>
            <a:p>
              <a:r>
                <a:rPr kumimoji="1" lang="ja-JP" altLang="en-US" sz="1400" dirty="0" smtClean="0"/>
                <a:t>拡散して広がる電子</a:t>
              </a:r>
              <a:endParaRPr kumimoji="1" lang="ja-JP" altLang="en-US" sz="1400" dirty="0"/>
            </a:p>
          </p:txBody>
        </p:sp>
      </p:grpSp>
      <p:sp>
        <p:nvSpPr>
          <p:cNvPr id="10" name="テキスト ボックス 9"/>
          <p:cNvSpPr txBox="1"/>
          <p:nvPr/>
        </p:nvSpPr>
        <p:spPr>
          <a:xfrm>
            <a:off x="4342036" y="1037798"/>
            <a:ext cx="4656480" cy="1138773"/>
          </a:xfrm>
          <a:prstGeom prst="rect">
            <a:avLst/>
          </a:prstGeom>
          <a:noFill/>
        </p:spPr>
        <p:txBody>
          <a:bodyPr wrap="square" rtlCol="0">
            <a:spAutoFit/>
          </a:bodyPr>
          <a:lstStyle/>
          <a:p>
            <a:pPr marL="285750" indent="-285750">
              <a:buFont typeface="Wingdings" charset="2"/>
              <a:buChar char="v"/>
            </a:pPr>
            <a:r>
              <a:rPr kumimoji="1" lang="ja-JP" altLang="en-US" sz="2000" dirty="0" smtClean="0"/>
              <a:t>拡散が少ない方が柱状再結合を起こす</a:t>
            </a:r>
            <a:endParaRPr kumimoji="1" lang="en-US" altLang="ja-JP" sz="2000" dirty="0" smtClean="0"/>
          </a:p>
          <a:p>
            <a:pPr>
              <a:lnSpc>
                <a:spcPct val="150000"/>
              </a:lnSpc>
            </a:pPr>
            <a:r>
              <a:rPr kumimoji="1" lang="ja-JP" altLang="en-US" dirty="0" smtClean="0"/>
              <a:t>　</a:t>
            </a:r>
            <a:r>
              <a:rPr kumimoji="1" lang="en-US" altLang="ja-JP" dirty="0" smtClean="0"/>
              <a:t> </a:t>
            </a:r>
            <a:r>
              <a:rPr kumimoji="1" lang="en-US" altLang="ja-JP" dirty="0" smtClean="0">
                <a:solidFill>
                  <a:srgbClr val="FF0000"/>
                </a:solidFill>
              </a:rPr>
              <a:t>Xe</a:t>
            </a:r>
            <a:r>
              <a:rPr kumimoji="1" lang="en-US" altLang="ja-JP" dirty="0" smtClean="0"/>
              <a:t> </a:t>
            </a:r>
            <a:r>
              <a:rPr kumimoji="1" lang="ja-JP" altLang="en-US" dirty="0" smtClean="0"/>
              <a:t>中では、</a:t>
            </a:r>
            <a:r>
              <a:rPr kumimoji="1" lang="en-US" altLang="ja-JP" dirty="0" smtClean="0"/>
              <a:t>TMA</a:t>
            </a:r>
            <a:r>
              <a:rPr kumimoji="1" lang="ja-JP" altLang="en-US" dirty="0" smtClean="0"/>
              <a:t>を</a:t>
            </a:r>
            <a:r>
              <a:rPr kumimoji="1" lang="en-US" altLang="ja-JP" dirty="0" smtClean="0"/>
              <a:t> 10% </a:t>
            </a:r>
            <a:r>
              <a:rPr kumimoji="1" lang="ja-JP" altLang="en-US" dirty="0" smtClean="0"/>
              <a:t>加えることで</a:t>
            </a:r>
            <a:endParaRPr kumimoji="1" lang="en-US" altLang="ja-JP" dirty="0" smtClean="0"/>
          </a:p>
          <a:p>
            <a:pPr>
              <a:lnSpc>
                <a:spcPct val="120000"/>
              </a:lnSpc>
            </a:pPr>
            <a:r>
              <a:rPr kumimoji="1" lang="ja-JP" altLang="en-US" dirty="0" smtClean="0"/>
              <a:t>　</a:t>
            </a:r>
            <a:r>
              <a:rPr kumimoji="1" lang="en-US" altLang="ja-JP" dirty="0" smtClean="0"/>
              <a:t> </a:t>
            </a:r>
            <a:r>
              <a:rPr kumimoji="1" lang="ja-JP" altLang="en-US" dirty="0" smtClean="0"/>
              <a:t>電子拡散を</a:t>
            </a:r>
            <a:r>
              <a:rPr kumimoji="1" lang="en-US" altLang="ja-JP" dirty="0" smtClean="0"/>
              <a:t> </a:t>
            </a:r>
            <a:r>
              <a:rPr kumimoji="1" lang="en-US" altLang="ja-JP" dirty="0" smtClean="0">
                <a:solidFill>
                  <a:srgbClr val="FF0000"/>
                </a:solidFill>
              </a:rPr>
              <a:t>2μm </a:t>
            </a:r>
            <a:r>
              <a:rPr kumimoji="1" lang="ja-JP" altLang="en-US" dirty="0" smtClean="0"/>
              <a:t>程度</a:t>
            </a:r>
            <a:r>
              <a:rPr lang="ja-JP" altLang="en-US" dirty="0" smtClean="0"/>
              <a:t>まで抑制</a:t>
            </a:r>
            <a:endParaRPr kumimoji="1" lang="en-US" altLang="ja-JP" dirty="0" smtClean="0"/>
          </a:p>
        </p:txBody>
      </p:sp>
      <p:grpSp>
        <p:nvGrpSpPr>
          <p:cNvPr id="25" name="図形グループ 16"/>
          <p:cNvGrpSpPr/>
          <p:nvPr/>
        </p:nvGrpSpPr>
        <p:grpSpPr>
          <a:xfrm>
            <a:off x="280356" y="3458241"/>
            <a:ext cx="4044075" cy="3126137"/>
            <a:chOff x="375235" y="773685"/>
            <a:chExt cx="4044075" cy="3126137"/>
          </a:xfrm>
        </p:grpSpPr>
        <p:grpSp>
          <p:nvGrpSpPr>
            <p:cNvPr id="27" name="図形グループ 174"/>
            <p:cNvGrpSpPr/>
            <p:nvPr/>
          </p:nvGrpSpPr>
          <p:grpSpPr>
            <a:xfrm>
              <a:off x="375235" y="982730"/>
              <a:ext cx="4044075" cy="2917092"/>
              <a:chOff x="423218" y="1114137"/>
              <a:chExt cx="4044075" cy="2917092"/>
            </a:xfrm>
          </p:grpSpPr>
          <p:pic>
            <p:nvPicPr>
              <p:cNvPr id="3" name="図 2" descr="abst_pic3.pdf"/>
              <p:cNvPicPr>
                <a:picLocks noChangeAspect="1"/>
              </p:cNvPicPr>
              <p:nvPr/>
            </p:nvPicPr>
            <p:blipFill rotWithShape="1">
              <a:blip r:embed="rId3" cstate="print">
                <a:extLst>
                  <a:ext uri="{28A0092B-C50C-407E-A947-70E740481C1C}">
                    <a14:useLocalDpi xmlns="" xmlns:a14="http://schemas.microsoft.com/office/drawing/2010/main" val="0"/>
                  </a:ext>
                </a:extLst>
              </a:blip>
              <a:srcRect t="3622"/>
              <a:stretch/>
            </p:blipFill>
            <p:spPr>
              <a:xfrm>
                <a:off x="423218" y="1144311"/>
                <a:ext cx="4044075" cy="2886918"/>
              </a:xfrm>
              <a:prstGeom prst="rect">
                <a:avLst/>
              </a:prstGeom>
            </p:spPr>
          </p:pic>
          <p:sp>
            <p:nvSpPr>
              <p:cNvPr id="174" name="テキスト ボックス 173"/>
              <p:cNvSpPr txBox="1"/>
              <p:nvPr/>
            </p:nvSpPr>
            <p:spPr>
              <a:xfrm rot="16200000">
                <a:off x="-43267" y="1652127"/>
                <a:ext cx="1383758" cy="307777"/>
              </a:xfrm>
              <a:prstGeom prst="rect">
                <a:avLst/>
              </a:prstGeom>
              <a:solidFill>
                <a:srgbClr val="FFFFFF"/>
              </a:solidFill>
              <a:ln>
                <a:noFill/>
              </a:ln>
            </p:spPr>
            <p:txBody>
              <a:bodyPr wrap="square" rtlCol="0">
                <a:spAutoFit/>
              </a:bodyPr>
              <a:lstStyle/>
              <a:p>
                <a:pPr algn="ctr"/>
                <a:r>
                  <a:rPr kumimoji="1" lang="en-US" altLang="ja-JP" sz="1400" dirty="0" smtClean="0">
                    <a:cs typeface="Arial Unicode MS"/>
                  </a:rPr>
                  <a:t>Diffusion [</a:t>
                </a:r>
                <a:r>
                  <a:rPr kumimoji="1" lang="en-US" altLang="ja-JP" sz="1400" dirty="0" err="1" smtClean="0">
                    <a:cs typeface="Arial Unicode MS"/>
                  </a:rPr>
                  <a:t>μm</a:t>
                </a:r>
                <a:r>
                  <a:rPr kumimoji="1" lang="en-US" altLang="ja-JP" sz="1400" dirty="0" smtClean="0">
                    <a:cs typeface="Arial Unicode MS"/>
                  </a:rPr>
                  <a:t>]</a:t>
                </a:r>
                <a:endParaRPr kumimoji="1" lang="ja-JP" altLang="en-US" sz="1400" dirty="0">
                  <a:cs typeface="Arial Unicode MS"/>
                </a:endParaRPr>
              </a:p>
            </p:txBody>
          </p:sp>
        </p:grpSp>
        <p:sp>
          <p:nvSpPr>
            <p:cNvPr id="13" name="テキスト ボックス 12"/>
            <p:cNvSpPr txBox="1"/>
            <p:nvPr/>
          </p:nvSpPr>
          <p:spPr>
            <a:xfrm>
              <a:off x="1445072" y="773685"/>
              <a:ext cx="1855902" cy="307777"/>
            </a:xfrm>
            <a:prstGeom prst="rect">
              <a:avLst/>
            </a:prstGeom>
            <a:noFill/>
          </p:spPr>
          <p:txBody>
            <a:bodyPr wrap="square" rtlCol="0">
              <a:spAutoFit/>
            </a:bodyPr>
            <a:lstStyle/>
            <a:p>
              <a:pPr algn="ctr"/>
              <a:r>
                <a:rPr kumimoji="1" lang="en-US" altLang="ja-JP" sz="1400" dirty="0" smtClean="0"/>
                <a:t>10atm</a:t>
              </a:r>
              <a:r>
                <a:rPr lang="ja-JP" altLang="en-US" sz="1400" dirty="0" smtClean="0"/>
                <a:t>での</a:t>
              </a:r>
              <a:r>
                <a:rPr kumimoji="1" lang="ja-JP" altLang="en-US" sz="1400" dirty="0" smtClean="0"/>
                <a:t>電子拡散</a:t>
              </a:r>
              <a:endParaRPr kumimoji="1" lang="ja-JP" altLang="en-US" sz="1400" dirty="0"/>
            </a:p>
          </p:txBody>
        </p:sp>
      </p:grpSp>
      <p:pic>
        <p:nvPicPr>
          <p:cNvPr id="9" name="図 8" descr="TMA.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54667" y="2316069"/>
            <a:ext cx="1797293" cy="1147531"/>
          </a:xfrm>
          <a:prstGeom prst="rect">
            <a:avLst/>
          </a:prstGeom>
        </p:spPr>
      </p:pic>
      <p:sp>
        <p:nvSpPr>
          <p:cNvPr id="105" name="テキスト ボックス 104"/>
          <p:cNvSpPr txBox="1"/>
          <p:nvPr/>
        </p:nvSpPr>
        <p:spPr>
          <a:xfrm>
            <a:off x="4342036" y="3667285"/>
            <a:ext cx="4656480" cy="1489638"/>
          </a:xfrm>
          <a:prstGeom prst="rect">
            <a:avLst/>
          </a:prstGeom>
          <a:noFill/>
        </p:spPr>
        <p:txBody>
          <a:bodyPr wrap="square" rtlCol="0">
            <a:spAutoFit/>
          </a:bodyPr>
          <a:lstStyle/>
          <a:p>
            <a:pPr marL="285750" indent="-285750">
              <a:buFont typeface="Wingdings" charset="2"/>
              <a:buChar char="v"/>
            </a:pPr>
            <a:r>
              <a:rPr lang="en-US" altLang="ja-JP" sz="2000" dirty="0" smtClean="0"/>
              <a:t>Ar</a:t>
            </a:r>
            <a:r>
              <a:rPr lang="ja-JP" altLang="en-US" sz="2000" dirty="0" smtClean="0"/>
              <a:t>中での電子拡散</a:t>
            </a:r>
            <a:endParaRPr kumimoji="1" lang="en-US" altLang="ja-JP" sz="2000" dirty="0" smtClean="0"/>
          </a:p>
          <a:p>
            <a:pPr>
              <a:lnSpc>
                <a:spcPct val="150000"/>
              </a:lnSpc>
            </a:pPr>
            <a:r>
              <a:rPr kumimoji="1" lang="ja-JP" altLang="en-US" dirty="0" smtClean="0"/>
              <a:t>　</a:t>
            </a:r>
            <a:r>
              <a:rPr kumimoji="1" lang="en-US" altLang="ja-JP" dirty="0" smtClean="0"/>
              <a:t> </a:t>
            </a:r>
            <a:r>
              <a:rPr kumimoji="1" lang="ja-JP" altLang="en-US" dirty="0" smtClean="0"/>
              <a:t>電子拡散は</a:t>
            </a:r>
            <a:r>
              <a:rPr kumimoji="1" lang="en-US" altLang="ja-JP" dirty="0" smtClean="0"/>
              <a:t> TMA10% </a:t>
            </a:r>
            <a:r>
              <a:rPr kumimoji="1" lang="ja-JP" altLang="en-US" dirty="0" smtClean="0"/>
              <a:t>で</a:t>
            </a:r>
            <a:r>
              <a:rPr kumimoji="1" lang="en-US" altLang="ja-JP" dirty="0" smtClean="0"/>
              <a:t> </a:t>
            </a:r>
            <a:r>
              <a:rPr lang="en-US" altLang="ja-JP" dirty="0">
                <a:solidFill>
                  <a:srgbClr val="FF0000"/>
                </a:solidFill>
              </a:rPr>
              <a:t>5</a:t>
            </a:r>
            <a:r>
              <a:rPr kumimoji="1" lang="en-US" altLang="ja-JP" dirty="0" smtClean="0">
                <a:solidFill>
                  <a:srgbClr val="FF0000"/>
                </a:solidFill>
              </a:rPr>
              <a:t>μm </a:t>
            </a:r>
            <a:r>
              <a:rPr kumimoji="1" lang="ja-JP" altLang="en-US" dirty="0" smtClean="0"/>
              <a:t>程度</a:t>
            </a:r>
            <a:endParaRPr lang="en-US" altLang="ja-JP" dirty="0" smtClean="0"/>
          </a:p>
          <a:p>
            <a:pPr>
              <a:lnSpc>
                <a:spcPct val="110000"/>
              </a:lnSpc>
            </a:pPr>
            <a:r>
              <a:rPr lang="en-US" altLang="ja-JP" dirty="0" smtClean="0"/>
              <a:t> </a:t>
            </a:r>
            <a:r>
              <a:rPr lang="ja-JP" altLang="ja-JP" dirty="0"/>
              <a:t>　</a:t>
            </a:r>
            <a:r>
              <a:rPr lang="en-US" altLang="ja-JP" dirty="0" smtClean="0"/>
              <a:t> Xe</a:t>
            </a:r>
            <a:r>
              <a:rPr lang="ja-JP" altLang="en-US" dirty="0" smtClean="0"/>
              <a:t>の時より大きい</a:t>
            </a:r>
            <a:endParaRPr lang="en-US" altLang="ja-JP" dirty="0" smtClean="0"/>
          </a:p>
          <a:p>
            <a:pPr>
              <a:lnSpc>
                <a:spcPct val="140000"/>
              </a:lnSpc>
            </a:pPr>
            <a:r>
              <a:rPr lang="ja-JP" altLang="ja-JP" dirty="0"/>
              <a:t>　</a:t>
            </a:r>
            <a:r>
              <a:rPr lang="en-US" altLang="ja-JP" dirty="0" smtClean="0"/>
              <a:t> ⇒ </a:t>
            </a:r>
            <a:r>
              <a:rPr lang="ja-JP" altLang="en-US" dirty="0" smtClean="0"/>
              <a:t>柱状再結合効果の検証が難しい</a:t>
            </a:r>
            <a:endParaRPr lang="en-US" altLang="ja-JP" dirty="0" smtClean="0"/>
          </a:p>
        </p:txBody>
      </p:sp>
      <p:sp>
        <p:nvSpPr>
          <p:cNvPr id="20" name="正方形/長方形 19"/>
          <p:cNvSpPr/>
          <p:nvPr/>
        </p:nvSpPr>
        <p:spPr>
          <a:xfrm>
            <a:off x="4135600" y="5435018"/>
            <a:ext cx="5135400" cy="10144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dirty="0" smtClean="0"/>
              <a:t>電子拡散を抑制するために</a:t>
            </a:r>
            <a:endParaRPr lang="en-US" altLang="ja-JP" sz="2400" b="1" dirty="0" smtClean="0"/>
          </a:p>
          <a:p>
            <a:pPr>
              <a:lnSpc>
                <a:spcPct val="140000"/>
              </a:lnSpc>
            </a:pPr>
            <a:r>
              <a:rPr lang="en-US" altLang="ja-JP" sz="2400" b="1" dirty="0" smtClean="0"/>
              <a:t>TMA</a:t>
            </a:r>
            <a:r>
              <a:rPr lang="ja-JP" altLang="en-US" sz="2400" b="1" dirty="0" smtClean="0"/>
              <a:t>の混合率、圧力の最適化が必要</a:t>
            </a:r>
            <a:endParaRPr lang="en-US" altLang="ja-JP" sz="2400" b="1" dirty="0" smtClean="0"/>
          </a:p>
        </p:txBody>
      </p:sp>
    </p:spTree>
    <p:custDataLst>
      <p:tags r:id="rId1"/>
    </p:custDataLst>
    <p:extLst>
      <p:ext uri="{BB962C8B-B14F-4D97-AF65-F5344CB8AC3E}">
        <p14:creationId xmlns="" xmlns:p14="http://schemas.microsoft.com/office/powerpoint/2010/main" val="5025976"/>
      </p:ext>
    </p:extLst>
  </p:cSld>
  <p:clrMapOvr>
    <a:masterClrMapping/>
  </p:clrMapOvr>
  <mc:AlternateContent xmlns:mc="http://schemas.openxmlformats.org/markup-compatibility/2006">
    <mc:Choice xmlns="" xmlns:p14="http://schemas.microsoft.com/office/powerpoint/2010/main" Requires="p14">
      <p:transition spd="slow" p14:dur="2000" advTm="92324"/>
    </mc:Choice>
    <mc:Fallback>
      <p:transition spd="slow" advTm="9232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a:bodyPr>
          <a:lstStyle/>
          <a:p>
            <a:r>
              <a:rPr lang="ja-JP" altLang="en-US" sz="3200" dirty="0" smtClean="0"/>
              <a:t>ガスアルゴン</a:t>
            </a:r>
            <a:r>
              <a:rPr kumimoji="1" lang="ja-JP" altLang="en-US" sz="3200" dirty="0" smtClean="0"/>
              <a:t>検出器を用いた実験</a:t>
            </a:r>
            <a:endParaRPr kumimoji="1" lang="ja-JP" altLang="en-US" sz="3200" dirty="0"/>
          </a:p>
        </p:txBody>
      </p:sp>
      <p:sp>
        <p:nvSpPr>
          <p:cNvPr id="3" name="コンテンツ プレースホルダー 2"/>
          <p:cNvSpPr>
            <a:spLocks noGrp="1"/>
          </p:cNvSpPr>
          <p:nvPr>
            <p:ph idx="1"/>
          </p:nvPr>
        </p:nvSpPr>
        <p:spPr>
          <a:xfrm>
            <a:off x="354568" y="832802"/>
            <a:ext cx="8229600" cy="5391764"/>
          </a:xfrm>
        </p:spPr>
        <p:txBody>
          <a:bodyPr>
            <a:normAutofit/>
          </a:bodyPr>
          <a:lstStyle/>
          <a:p>
            <a:pPr marL="0" indent="0">
              <a:lnSpc>
                <a:spcPct val="150000"/>
              </a:lnSpc>
              <a:buNone/>
            </a:pPr>
            <a:r>
              <a:rPr lang="ja-JP" altLang="en-US" sz="1600" dirty="0" smtClean="0"/>
              <a:t>早大長谷部研</a:t>
            </a:r>
            <a:r>
              <a:rPr lang="en-US" altLang="ja-JP" sz="1600" dirty="0" smtClean="0"/>
              <a:t> </a:t>
            </a:r>
            <a:r>
              <a:rPr lang="ja-JP" altLang="en-US" sz="1600" dirty="0" smtClean="0"/>
              <a:t>三村光輝氏</a:t>
            </a:r>
            <a:r>
              <a:rPr lang="en-US" altLang="ja-JP" sz="1600" dirty="0" smtClean="0"/>
              <a:t> </a:t>
            </a:r>
            <a:r>
              <a:rPr lang="ja-JP" altLang="en-US" sz="1600" dirty="0" smtClean="0"/>
              <a:t>博士論文</a:t>
            </a:r>
            <a:r>
              <a:rPr lang="en-US" altLang="ja-JP" sz="1600" dirty="0"/>
              <a:t>(2009) </a:t>
            </a:r>
            <a:endParaRPr lang="en-US" altLang="ja-JP" sz="1600" dirty="0" smtClean="0"/>
          </a:p>
          <a:p>
            <a:pPr marL="0" indent="0">
              <a:buNone/>
            </a:pPr>
            <a:r>
              <a:rPr lang="ja-JP" altLang="en-US" sz="1600" dirty="0" smtClean="0"/>
              <a:t>「高密度</a:t>
            </a:r>
            <a:r>
              <a:rPr lang="ja-JP" altLang="en-US" sz="1600" dirty="0"/>
              <a:t>気体キセノン</a:t>
            </a:r>
            <a:r>
              <a:rPr lang="ja-JP" altLang="en-US" sz="1600" dirty="0" smtClean="0"/>
              <a:t>のシンチレーション過程の研究」</a:t>
            </a:r>
            <a:endParaRPr lang="en-US" altLang="ja-JP" sz="1600" dirty="0" smtClean="0"/>
          </a:p>
          <a:p>
            <a:pPr marL="0" indent="0">
              <a:buNone/>
            </a:pPr>
            <a:r>
              <a:rPr lang="en-US" altLang="ja-JP" sz="1200" dirty="0" smtClean="0"/>
              <a:t>https</a:t>
            </a:r>
            <a:r>
              <a:rPr lang="en-US" altLang="ja-JP" sz="1200" dirty="0"/>
              <a:t>://dspace.wul.waseda.ac.jp/</a:t>
            </a:r>
            <a:r>
              <a:rPr lang="en-US" altLang="ja-JP" sz="1200" dirty="0" err="1"/>
              <a:t>dspace</a:t>
            </a:r>
            <a:r>
              <a:rPr lang="en-US" altLang="ja-JP" sz="1200" dirty="0"/>
              <a:t>/handle/2065/34917 </a:t>
            </a:r>
            <a:endParaRPr lang="en-US" altLang="ja-JP" sz="1200" dirty="0" smtClean="0"/>
          </a:p>
          <a:p>
            <a:pPr>
              <a:lnSpc>
                <a:spcPct val="150000"/>
              </a:lnSpc>
              <a:buFont typeface="Wingdings" charset="2"/>
              <a:buChar char="v"/>
            </a:pPr>
            <a:r>
              <a:rPr lang="ja-JP" altLang="en-US" sz="1900" dirty="0" smtClean="0"/>
              <a:t>耐圧：</a:t>
            </a:r>
            <a:r>
              <a:rPr lang="en-US" altLang="ja-JP" sz="1900" dirty="0" smtClean="0"/>
              <a:t>40 </a:t>
            </a:r>
            <a:r>
              <a:rPr lang="ja-JP" altLang="en-US" sz="1900" dirty="0" smtClean="0"/>
              <a:t>気圧</a:t>
            </a:r>
            <a:r>
              <a:rPr lang="en-US" altLang="ja-JP" sz="1900" dirty="0" smtClean="0"/>
              <a:t> ⇒ </a:t>
            </a:r>
            <a:r>
              <a:rPr lang="ja-JP" altLang="en-US" sz="1900" dirty="0" smtClean="0">
                <a:solidFill>
                  <a:srgbClr val="FF0000"/>
                </a:solidFill>
              </a:rPr>
              <a:t>高圧</a:t>
            </a:r>
            <a:endParaRPr lang="en-US" altLang="ja-JP" sz="1900" dirty="0" smtClean="0"/>
          </a:p>
          <a:p>
            <a:pPr>
              <a:lnSpc>
                <a:spcPct val="110000"/>
              </a:lnSpc>
              <a:buFont typeface="Wingdings" charset="2"/>
              <a:buChar char="v"/>
            </a:pPr>
            <a:r>
              <a:rPr lang="en-US" altLang="ja-JP" sz="1900" dirty="0" smtClean="0"/>
              <a:t>PMT</a:t>
            </a:r>
            <a:r>
              <a:rPr lang="ja-JP" altLang="en-US" sz="1900" dirty="0" smtClean="0"/>
              <a:t>用の</a:t>
            </a:r>
            <a:r>
              <a:rPr lang="en-US" altLang="ja-JP" sz="1900" dirty="0" smtClean="0"/>
              <a:t>MgF</a:t>
            </a:r>
            <a:r>
              <a:rPr lang="en-US" altLang="ja-JP" sz="1900" baseline="-25000" dirty="0" smtClean="0"/>
              <a:t>2</a:t>
            </a:r>
            <a:r>
              <a:rPr lang="ja-JP" altLang="en-US" sz="1900" dirty="0" smtClean="0"/>
              <a:t>窓</a:t>
            </a:r>
            <a:r>
              <a:rPr lang="en-US" altLang="ja-JP" sz="1900" dirty="0" smtClean="0"/>
              <a:t> ⇒ </a:t>
            </a:r>
            <a:r>
              <a:rPr lang="ja-JP" altLang="en-US" sz="1900" dirty="0" smtClean="0">
                <a:solidFill>
                  <a:srgbClr val="FF0000"/>
                </a:solidFill>
              </a:rPr>
              <a:t>光検出（</a:t>
            </a:r>
            <a:r>
              <a:rPr lang="en-US" altLang="ja-JP" sz="1900" dirty="0" smtClean="0">
                <a:solidFill>
                  <a:srgbClr val="FF0000"/>
                </a:solidFill>
              </a:rPr>
              <a:t>128nm</a:t>
            </a:r>
            <a:r>
              <a:rPr lang="ja-JP" altLang="en-US" sz="1900" dirty="0" smtClean="0">
                <a:solidFill>
                  <a:srgbClr val="FF0000"/>
                </a:solidFill>
              </a:rPr>
              <a:t>）</a:t>
            </a:r>
            <a:endParaRPr lang="en-US" altLang="ja-JP" sz="1900" dirty="0" smtClean="0"/>
          </a:p>
          <a:p>
            <a:pPr>
              <a:lnSpc>
                <a:spcPct val="120000"/>
              </a:lnSpc>
              <a:buFont typeface="Wingdings" charset="2"/>
              <a:buChar char="v"/>
            </a:pPr>
            <a:r>
              <a:rPr lang="ja-JP" altLang="en-US" sz="1900" dirty="0" smtClean="0"/>
              <a:t>内部に電場を印加、陽極で電子を収集</a:t>
            </a:r>
            <a:endParaRPr lang="en-US" altLang="ja-JP" sz="1900" dirty="0" smtClean="0"/>
          </a:p>
          <a:p>
            <a:pPr marL="0" indent="0">
              <a:lnSpc>
                <a:spcPct val="120000"/>
              </a:lnSpc>
              <a:buNone/>
            </a:pPr>
            <a:r>
              <a:rPr lang="ja-JP" altLang="ja-JP" sz="1900" dirty="0"/>
              <a:t>　</a:t>
            </a:r>
            <a:r>
              <a:rPr lang="en-US" altLang="ja-JP" sz="1900" dirty="0"/>
              <a:t> </a:t>
            </a:r>
            <a:r>
              <a:rPr lang="en-US" altLang="ja-JP" sz="1900" dirty="0" smtClean="0"/>
              <a:t>  ⇒ </a:t>
            </a:r>
            <a:r>
              <a:rPr lang="ja-JP" altLang="en-US" sz="1900" dirty="0" smtClean="0">
                <a:solidFill>
                  <a:srgbClr val="FF0000"/>
                </a:solidFill>
              </a:rPr>
              <a:t>電子検出</a:t>
            </a:r>
            <a:endParaRPr lang="en-US" altLang="ja-JP" sz="1900" dirty="0" smtClean="0"/>
          </a:p>
          <a:p>
            <a:pPr marL="0" indent="0">
              <a:buNone/>
            </a:pPr>
            <a:endParaRPr kumimoji="1" lang="en-US" altLang="ja-JP" sz="1800" dirty="0" smtClean="0"/>
          </a:p>
        </p:txBody>
      </p:sp>
      <p:sp>
        <p:nvSpPr>
          <p:cNvPr id="10" name="スライド番号プレースホルダー 9"/>
          <p:cNvSpPr>
            <a:spLocks noGrp="1"/>
          </p:cNvSpPr>
          <p:nvPr>
            <p:ph type="sldNum" sz="quarter" idx="4294967295"/>
          </p:nvPr>
        </p:nvSpPr>
        <p:spPr>
          <a:xfrm>
            <a:off x="6818739" y="201051"/>
            <a:ext cx="2133600" cy="365125"/>
          </a:xfrm>
          <a:prstGeom prst="rect">
            <a:avLst/>
          </a:prstGeom>
        </p:spPr>
        <p:txBody>
          <a:bodyPr/>
          <a:lstStyle/>
          <a:p>
            <a:fld id="{755B3364-1422-8D4D-A60C-B23244EE0C60}" type="slidenum">
              <a:rPr kumimoji="1" lang="ja-JP" altLang="en-US" smtClean="0"/>
              <a:pPr/>
              <a:t>17</a:t>
            </a:fld>
            <a:r>
              <a:rPr lang="en-US" altLang="ja-JP" dirty="0">
                <a:latin typeface="+mj-ea"/>
              </a:rPr>
              <a:t>/</a:t>
            </a:r>
            <a:r>
              <a:rPr lang="en-US" altLang="ja-JP" dirty="0" smtClean="0">
                <a:latin typeface="+mj-ea"/>
              </a:rPr>
              <a:t>12</a:t>
            </a:r>
            <a:endParaRPr lang="ja-JP" altLang="en-US" dirty="0">
              <a:latin typeface="+mj-ea"/>
            </a:endParaRPr>
          </a:p>
        </p:txBody>
      </p:sp>
      <p:pic>
        <p:nvPicPr>
          <p:cNvPr id="27" name="図 26" descr="chamber_inside.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18347" y="1659877"/>
            <a:ext cx="4211470" cy="4426341"/>
          </a:xfrm>
          <a:prstGeom prst="rect">
            <a:avLst/>
          </a:prstGeom>
        </p:spPr>
      </p:pic>
      <p:grpSp>
        <p:nvGrpSpPr>
          <p:cNvPr id="8" name="図形グループ 10"/>
          <p:cNvGrpSpPr/>
          <p:nvPr/>
        </p:nvGrpSpPr>
        <p:grpSpPr>
          <a:xfrm>
            <a:off x="432566" y="3637572"/>
            <a:ext cx="4264470" cy="3028829"/>
            <a:chOff x="369189" y="3725597"/>
            <a:chExt cx="4264470" cy="3028829"/>
          </a:xfrm>
        </p:grpSpPr>
        <p:pic>
          <p:nvPicPr>
            <p:cNvPr id="5" name="図 4" descr="P1160725.JP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369189" y="3725598"/>
              <a:ext cx="1948491" cy="2746201"/>
            </a:xfrm>
            <a:prstGeom prst="rect">
              <a:avLst/>
            </a:prstGeom>
          </p:spPr>
        </p:pic>
        <p:pic>
          <p:nvPicPr>
            <p:cNvPr id="6" name="図 5" descr="P1150048.JPG"/>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a:off x="2367972" y="3725597"/>
              <a:ext cx="2265687" cy="2746201"/>
            </a:xfrm>
            <a:prstGeom prst="rect">
              <a:avLst/>
            </a:prstGeom>
          </p:spPr>
        </p:pic>
        <p:sp>
          <p:nvSpPr>
            <p:cNvPr id="7" name="テキスト ボックス 6"/>
            <p:cNvSpPr txBox="1"/>
            <p:nvPr/>
          </p:nvSpPr>
          <p:spPr>
            <a:xfrm>
              <a:off x="540656" y="6446649"/>
              <a:ext cx="1596821" cy="307777"/>
            </a:xfrm>
            <a:prstGeom prst="rect">
              <a:avLst/>
            </a:prstGeom>
            <a:noFill/>
          </p:spPr>
          <p:txBody>
            <a:bodyPr wrap="square" rtlCol="0">
              <a:spAutoFit/>
            </a:bodyPr>
            <a:lstStyle/>
            <a:p>
              <a:pPr algn="ctr"/>
              <a:r>
                <a:rPr kumimoji="1" lang="ja-JP" altLang="en-US" sz="1400" dirty="0" smtClean="0"/>
                <a:t>検出器外観</a:t>
              </a:r>
              <a:endParaRPr kumimoji="1" lang="ja-JP" altLang="en-US" sz="1400" dirty="0"/>
            </a:p>
          </p:txBody>
        </p:sp>
        <p:sp>
          <p:nvSpPr>
            <p:cNvPr id="12" name="テキスト ボックス 11"/>
            <p:cNvSpPr txBox="1"/>
            <p:nvPr/>
          </p:nvSpPr>
          <p:spPr>
            <a:xfrm>
              <a:off x="2742520" y="6446648"/>
              <a:ext cx="1596821" cy="307777"/>
            </a:xfrm>
            <a:prstGeom prst="rect">
              <a:avLst/>
            </a:prstGeom>
            <a:noFill/>
          </p:spPr>
          <p:txBody>
            <a:bodyPr wrap="square" rtlCol="0">
              <a:spAutoFit/>
            </a:bodyPr>
            <a:lstStyle/>
            <a:p>
              <a:pPr algn="ctr"/>
              <a:r>
                <a:rPr kumimoji="1" lang="ja-JP" altLang="en-US" sz="1400" dirty="0" smtClean="0"/>
                <a:t>検出器内部</a:t>
              </a:r>
              <a:endParaRPr kumimoji="1" lang="ja-JP" altLang="en-US" sz="1400" dirty="0"/>
            </a:p>
          </p:txBody>
        </p:sp>
      </p:grpSp>
      <p:sp>
        <p:nvSpPr>
          <p:cNvPr id="4" name="テキスト ボックス 3"/>
          <p:cNvSpPr txBox="1"/>
          <p:nvPr/>
        </p:nvSpPr>
        <p:spPr>
          <a:xfrm>
            <a:off x="7199864" y="865705"/>
            <a:ext cx="1955671" cy="646331"/>
          </a:xfrm>
          <a:prstGeom prst="rect">
            <a:avLst/>
          </a:prstGeom>
          <a:noFill/>
        </p:spPr>
        <p:txBody>
          <a:bodyPr wrap="square" rtlCol="0">
            <a:spAutoFit/>
          </a:bodyPr>
          <a:lstStyle/>
          <a:p>
            <a:r>
              <a:rPr kumimoji="1" lang="en-US" altLang="ja-JP" dirty="0" smtClean="0"/>
              <a:t>PMT : R6836</a:t>
            </a:r>
          </a:p>
          <a:p>
            <a:r>
              <a:rPr lang="en-US" altLang="ja-JP" dirty="0" smtClean="0"/>
              <a:t>128nm</a:t>
            </a:r>
            <a:r>
              <a:rPr lang="ja-JP" altLang="en-US" dirty="0" smtClean="0"/>
              <a:t>に感度あり</a:t>
            </a:r>
            <a:endParaRPr kumimoji="1" lang="ja-JP" altLang="en-US" dirty="0"/>
          </a:p>
        </p:txBody>
      </p:sp>
    </p:spTree>
    <p:extLst>
      <p:ext uri="{BB962C8B-B14F-4D97-AF65-F5344CB8AC3E}">
        <p14:creationId xmlns="" xmlns:p14="http://schemas.microsoft.com/office/powerpoint/2010/main" val="795591145"/>
      </p:ext>
    </p:extLst>
  </p:cSld>
  <p:clrMapOvr>
    <a:masterClrMapping/>
  </p:clrMapOvr>
  <mc:AlternateContent xmlns:mc="http://schemas.openxmlformats.org/markup-compatibility/2006">
    <mc:Choice xmlns="" xmlns:p14="http://schemas.microsoft.com/office/powerpoint/2010/main" Requires="p14">
      <p:transition spd="slow" p14:dur="2000" advTm="47318"/>
    </mc:Choice>
    <mc:Fallback>
      <p:transition spd="slow" advTm="4731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4789" y="764009"/>
            <a:ext cx="4899677" cy="5391764"/>
          </a:xfrm>
        </p:spPr>
        <p:txBody>
          <a:bodyPr>
            <a:normAutofit/>
          </a:bodyPr>
          <a:lstStyle/>
          <a:p>
            <a:pPr>
              <a:lnSpc>
                <a:spcPct val="120000"/>
              </a:lnSpc>
              <a:buFont typeface="Wingdings" charset="2"/>
              <a:buChar char="v"/>
            </a:pPr>
            <a:r>
              <a:rPr lang="ja-JP" altLang="en-US" sz="2000" dirty="0" smtClean="0"/>
              <a:t>実験条件</a:t>
            </a:r>
            <a:endParaRPr lang="en-US" altLang="ja-JP" sz="1600" dirty="0" smtClean="0"/>
          </a:p>
          <a:p>
            <a:pPr lvl="1">
              <a:lnSpc>
                <a:spcPct val="120000"/>
              </a:lnSpc>
            </a:pPr>
            <a:r>
              <a:rPr lang="en-US" altLang="ja-JP" sz="1800" dirty="0" smtClean="0"/>
              <a:t>PMT HV : 800 V </a:t>
            </a:r>
            <a:r>
              <a:rPr lang="ja-JP" altLang="en-US" sz="1800" dirty="0" smtClean="0"/>
              <a:t>（</a:t>
            </a:r>
            <a:r>
              <a:rPr lang="en-US" altLang="ja-JP" sz="1800" dirty="0" smtClean="0"/>
              <a:t>Gain : 9 × 10</a:t>
            </a:r>
            <a:r>
              <a:rPr lang="en-US" altLang="ja-JP" sz="1800" baseline="30000" dirty="0" smtClean="0"/>
              <a:t>4</a:t>
            </a:r>
            <a:r>
              <a:rPr lang="ja-JP" altLang="en-US" sz="1800" dirty="0" smtClean="0"/>
              <a:t>）</a:t>
            </a:r>
            <a:endParaRPr lang="en-US" altLang="ja-JP" sz="1800" dirty="0" smtClean="0"/>
          </a:p>
          <a:p>
            <a:pPr lvl="1">
              <a:lnSpc>
                <a:spcPct val="120000"/>
              </a:lnSpc>
            </a:pPr>
            <a:r>
              <a:rPr lang="ja-JP" altLang="en-US" sz="1800" dirty="0" smtClean="0"/>
              <a:t>ガスアルゴン圧力</a:t>
            </a:r>
            <a:r>
              <a:rPr lang="en-US" altLang="ja-JP" sz="1800" dirty="0" smtClean="0"/>
              <a:t> : 1.5 atm</a:t>
            </a:r>
          </a:p>
          <a:p>
            <a:pPr lvl="1">
              <a:lnSpc>
                <a:spcPct val="120000"/>
              </a:lnSpc>
            </a:pPr>
            <a:r>
              <a:rPr lang="ja-JP" altLang="en-US" sz="1800" dirty="0" smtClean="0">
                <a:solidFill>
                  <a:srgbClr val="FF0000"/>
                </a:solidFill>
              </a:rPr>
              <a:t>電場</a:t>
            </a:r>
            <a:r>
              <a:rPr lang="en-US" altLang="ja-JP" sz="1800" dirty="0" smtClean="0">
                <a:solidFill>
                  <a:srgbClr val="FF0000"/>
                </a:solidFill>
              </a:rPr>
              <a:t> : 600 V/cm</a:t>
            </a:r>
          </a:p>
          <a:p>
            <a:pPr lvl="1">
              <a:lnSpc>
                <a:spcPct val="120000"/>
              </a:lnSpc>
            </a:pPr>
            <a:r>
              <a:rPr lang="ja-JP" altLang="en-US" sz="1800" dirty="0" smtClean="0"/>
              <a:t>トリガー</a:t>
            </a:r>
            <a:r>
              <a:rPr lang="en-US" altLang="ja-JP" sz="1800" dirty="0" smtClean="0"/>
              <a:t> : </a:t>
            </a:r>
            <a:r>
              <a:rPr lang="ja-JP" altLang="en-US" sz="1800" dirty="0" smtClean="0"/>
              <a:t>シンチレーション光</a:t>
            </a:r>
            <a:endParaRPr lang="en-US" altLang="ja-JP" sz="1800" dirty="0" smtClean="0"/>
          </a:p>
          <a:p>
            <a:pPr lvl="1">
              <a:lnSpc>
                <a:spcPct val="120000"/>
              </a:lnSpc>
            </a:pPr>
            <a:r>
              <a:rPr lang="en-US" altLang="ja-JP" sz="1800" dirty="0" smtClean="0"/>
              <a:t>α</a:t>
            </a:r>
            <a:r>
              <a:rPr lang="ja-JP" altLang="en-US" sz="1800" dirty="0" smtClean="0"/>
              <a:t>線源</a:t>
            </a:r>
            <a:r>
              <a:rPr lang="en-US" altLang="ja-JP" sz="1800" dirty="0" smtClean="0"/>
              <a:t> : </a:t>
            </a:r>
            <a:r>
              <a:rPr lang="en-US" altLang="ja-JP" sz="1800" baseline="30000" dirty="0" smtClean="0"/>
              <a:t>241</a:t>
            </a:r>
            <a:r>
              <a:rPr lang="en-US" altLang="ja-JP" sz="1800" dirty="0" smtClean="0"/>
              <a:t>Am (5.49MeV)</a:t>
            </a:r>
          </a:p>
          <a:p>
            <a:pPr lvl="1">
              <a:lnSpc>
                <a:spcPct val="120000"/>
              </a:lnSpc>
            </a:pPr>
            <a:endParaRPr kumimoji="1" lang="en-US" altLang="ja-JP" sz="1800" dirty="0" smtClean="0"/>
          </a:p>
        </p:txBody>
      </p:sp>
      <p:sp>
        <p:nvSpPr>
          <p:cNvPr id="2" name="タイトル 1"/>
          <p:cNvSpPr>
            <a:spLocks noGrp="1"/>
          </p:cNvSpPr>
          <p:nvPr>
            <p:ph type="title"/>
          </p:nvPr>
        </p:nvSpPr>
        <p:spPr>
          <a:xfrm>
            <a:off x="457200" y="44624"/>
            <a:ext cx="8229600" cy="1143000"/>
          </a:xfrm>
        </p:spPr>
        <p:txBody>
          <a:bodyPr>
            <a:normAutofit/>
          </a:bodyPr>
          <a:lstStyle/>
          <a:p>
            <a:r>
              <a:rPr lang="ja-JP" altLang="en-US" sz="3600" dirty="0" smtClean="0"/>
              <a:t>光・</a:t>
            </a:r>
            <a:r>
              <a:rPr kumimoji="1" lang="ja-JP" altLang="en-US" sz="3600" dirty="0" smtClean="0"/>
              <a:t>電子信号の検出</a:t>
            </a:r>
            <a:endParaRPr kumimoji="1" lang="ja-JP" altLang="en-US" sz="3600" dirty="0"/>
          </a:p>
        </p:txBody>
      </p:sp>
      <p:grpSp>
        <p:nvGrpSpPr>
          <p:cNvPr id="4" name="図形グループ 3"/>
          <p:cNvGrpSpPr/>
          <p:nvPr/>
        </p:nvGrpSpPr>
        <p:grpSpPr>
          <a:xfrm>
            <a:off x="683208" y="3375015"/>
            <a:ext cx="3614494" cy="3151860"/>
            <a:chOff x="3511263" y="1312259"/>
            <a:chExt cx="4351055" cy="4250180"/>
          </a:xfrm>
        </p:grpSpPr>
        <p:grpSp>
          <p:nvGrpSpPr>
            <p:cNvPr id="5" name="図形グループ 4"/>
            <p:cNvGrpSpPr/>
            <p:nvPr/>
          </p:nvGrpSpPr>
          <p:grpSpPr>
            <a:xfrm>
              <a:off x="3511263" y="1312259"/>
              <a:ext cx="4351055" cy="4250180"/>
              <a:chOff x="4111592" y="1264224"/>
              <a:chExt cx="4351055" cy="4250180"/>
            </a:xfrm>
          </p:grpSpPr>
          <p:grpSp>
            <p:nvGrpSpPr>
              <p:cNvPr id="7" name="図形グループ 6"/>
              <p:cNvGrpSpPr/>
              <p:nvPr/>
            </p:nvGrpSpPr>
            <p:grpSpPr>
              <a:xfrm>
                <a:off x="6393590" y="2139807"/>
                <a:ext cx="1725406" cy="2861671"/>
                <a:chOff x="557117" y="1840753"/>
                <a:chExt cx="1340532" cy="2286207"/>
              </a:xfrm>
            </p:grpSpPr>
            <p:cxnSp>
              <p:nvCxnSpPr>
                <p:cNvPr id="41" name="直線コネクタ 40"/>
                <p:cNvCxnSpPr/>
                <p:nvPr/>
              </p:nvCxnSpPr>
              <p:spPr>
                <a:xfrm flipH="1">
                  <a:off x="1118810" y="1840753"/>
                  <a:ext cx="359" cy="2286207"/>
                </a:xfrm>
                <a:prstGeom prst="line">
                  <a:avLst/>
                </a:prstGeom>
                <a:ln w="19050" cmpd="sng"/>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a:off x="557117" y="2618820"/>
                  <a:ext cx="1340532" cy="392"/>
                </a:xfrm>
                <a:prstGeom prst="line">
                  <a:avLst/>
                </a:prstGeom>
                <a:ln w="12700" cmpd="sng">
                  <a:solidFill>
                    <a:srgbClr val="FF6600"/>
                  </a:solidFill>
                  <a:prstDash val="dash"/>
                </a:ln>
              </p:spPr>
              <p:style>
                <a:lnRef idx="1">
                  <a:schemeClr val="dk1"/>
                </a:lnRef>
                <a:fillRef idx="0">
                  <a:schemeClr val="dk1"/>
                </a:fillRef>
                <a:effectRef idx="0">
                  <a:schemeClr val="dk1"/>
                </a:effectRef>
                <a:fontRef idx="minor">
                  <a:schemeClr val="tx1"/>
                </a:fontRef>
              </p:style>
            </p:cxnSp>
          </p:grpSp>
          <p:grpSp>
            <p:nvGrpSpPr>
              <p:cNvPr id="8" name="図形グループ 7"/>
              <p:cNvGrpSpPr/>
              <p:nvPr/>
            </p:nvGrpSpPr>
            <p:grpSpPr>
              <a:xfrm>
                <a:off x="4111592" y="1264224"/>
                <a:ext cx="4351055" cy="4250180"/>
                <a:chOff x="300900" y="809939"/>
                <a:chExt cx="3380496" cy="3395497"/>
              </a:xfrm>
            </p:grpSpPr>
            <p:sp>
              <p:nvSpPr>
                <p:cNvPr id="11" name="正方形/長方形 10"/>
                <p:cNvSpPr/>
                <p:nvPr/>
              </p:nvSpPr>
              <p:spPr>
                <a:xfrm>
                  <a:off x="300900" y="988955"/>
                  <a:ext cx="3380496" cy="3216481"/>
                </a:xfrm>
                <a:prstGeom prst="rect">
                  <a:avLst/>
                </a:prstGeom>
                <a:noFill/>
                <a:ln w="12700" cmpd="sng">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1314843" y="809939"/>
                  <a:ext cx="1340719" cy="296036"/>
                </a:xfrm>
                <a:prstGeom prst="rect">
                  <a:avLst/>
                </a:prstGeom>
                <a:solidFill>
                  <a:schemeClr val="bg1"/>
                </a:solidFill>
                <a:effectLst>
                  <a:softEdge rad="63500"/>
                </a:effectLst>
              </p:spPr>
              <p:txBody>
                <a:bodyPr wrap="square" rtlCol="0">
                  <a:spAutoFit/>
                </a:bodyPr>
                <a:lstStyle/>
                <a:p>
                  <a:pPr algn="ctr"/>
                  <a:r>
                    <a:rPr kumimoji="1" lang="ja-JP" altLang="en-US" sz="1400" dirty="0" smtClean="0"/>
                    <a:t>信号処理回路</a:t>
                  </a:r>
                  <a:endParaRPr kumimoji="1" lang="ja-JP" altLang="en-US" sz="1400" dirty="0"/>
                </a:p>
              </p:txBody>
            </p:sp>
            <p:grpSp>
              <p:nvGrpSpPr>
                <p:cNvPr id="13" name="図形グループ 12"/>
                <p:cNvGrpSpPr/>
                <p:nvPr/>
              </p:nvGrpSpPr>
              <p:grpSpPr>
                <a:xfrm>
                  <a:off x="535092" y="1289695"/>
                  <a:ext cx="2879309" cy="2682399"/>
                  <a:chOff x="4828184" y="1810776"/>
                  <a:chExt cx="3335885" cy="3138702"/>
                </a:xfrm>
              </p:grpSpPr>
              <p:cxnSp>
                <p:nvCxnSpPr>
                  <p:cNvPr id="18" name="直線コネクタ 17"/>
                  <p:cNvCxnSpPr/>
                  <p:nvPr/>
                </p:nvCxnSpPr>
                <p:spPr>
                  <a:xfrm>
                    <a:off x="5431709" y="3621552"/>
                    <a:ext cx="0" cy="616167"/>
                  </a:xfrm>
                  <a:prstGeom prst="line">
                    <a:avLst/>
                  </a:prstGeom>
                  <a:ln w="19050" cmpd="sng"/>
                </p:spPr>
                <p:style>
                  <a:lnRef idx="1">
                    <a:schemeClr val="dk1"/>
                  </a:lnRef>
                  <a:fillRef idx="0">
                    <a:schemeClr val="dk1"/>
                  </a:fillRef>
                  <a:effectRef idx="0">
                    <a:schemeClr val="dk1"/>
                  </a:effectRef>
                  <a:fontRef idx="minor">
                    <a:schemeClr val="tx1"/>
                  </a:fontRef>
                </p:style>
              </p:cxnSp>
              <p:sp>
                <p:nvSpPr>
                  <p:cNvPr id="19" name="正方形/長方形 18"/>
                  <p:cNvSpPr/>
                  <p:nvPr/>
                </p:nvSpPr>
                <p:spPr>
                  <a:xfrm>
                    <a:off x="4828184" y="1810776"/>
                    <a:ext cx="1659687" cy="289221"/>
                  </a:xfrm>
                  <a:prstGeom prst="rect">
                    <a:avLst/>
                  </a:prstGeom>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t>Scintillation Photons</a:t>
                    </a:r>
                    <a:endParaRPr kumimoji="1" lang="ja-JP" altLang="en-US" sz="1200" dirty="0"/>
                  </a:p>
                </p:txBody>
              </p:sp>
              <p:sp>
                <p:nvSpPr>
                  <p:cNvPr id="20" name="正方形/長方形 19"/>
                  <p:cNvSpPr/>
                  <p:nvPr/>
                </p:nvSpPr>
                <p:spPr>
                  <a:xfrm>
                    <a:off x="5054505" y="2403296"/>
                    <a:ext cx="1219618" cy="289221"/>
                  </a:xfrm>
                  <a:prstGeom prst="rect">
                    <a:avLst/>
                  </a:prstGeom>
                  <a:ln w="1905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t>MgF</a:t>
                    </a:r>
                    <a:r>
                      <a:rPr kumimoji="1" lang="en-US" altLang="ja-JP" sz="1200" baseline="-25000" dirty="0" smtClean="0"/>
                      <a:t>2</a:t>
                    </a:r>
                    <a:r>
                      <a:rPr kumimoji="1" lang="en-US" altLang="ja-JP" sz="1200" dirty="0" smtClean="0"/>
                      <a:t> Window</a:t>
                    </a:r>
                    <a:endParaRPr kumimoji="1" lang="ja-JP" altLang="en-US" sz="1200" dirty="0"/>
                  </a:p>
                </p:txBody>
              </p:sp>
              <p:sp>
                <p:nvSpPr>
                  <p:cNvPr id="21" name="正方形/長方形 20"/>
                  <p:cNvSpPr/>
                  <p:nvPr/>
                </p:nvSpPr>
                <p:spPr>
                  <a:xfrm>
                    <a:off x="5054505" y="2995815"/>
                    <a:ext cx="1219618" cy="289221"/>
                  </a:xfrm>
                  <a:prstGeom prst="rect">
                    <a:avLst/>
                  </a:prstGeom>
                  <a:ln w="1905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t>PMT</a:t>
                    </a:r>
                    <a:endParaRPr kumimoji="1" lang="ja-JP" altLang="en-US" sz="1200" dirty="0"/>
                  </a:p>
                </p:txBody>
              </p:sp>
              <p:sp>
                <p:nvSpPr>
                  <p:cNvPr id="22" name="下矢印 21"/>
                  <p:cNvSpPr/>
                  <p:nvPr/>
                </p:nvSpPr>
                <p:spPr>
                  <a:xfrm>
                    <a:off x="5557439" y="2163285"/>
                    <a:ext cx="188601" cy="190800"/>
                  </a:xfrm>
                  <a:prstGeom prst="downArrow">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dirty="0"/>
                  </a:p>
                </p:txBody>
              </p:sp>
              <p:sp>
                <p:nvSpPr>
                  <p:cNvPr id="23" name="下矢印 22"/>
                  <p:cNvSpPr/>
                  <p:nvPr/>
                </p:nvSpPr>
                <p:spPr>
                  <a:xfrm>
                    <a:off x="5557439" y="2754715"/>
                    <a:ext cx="188601" cy="190800"/>
                  </a:xfrm>
                  <a:prstGeom prst="downArrow">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dirty="0"/>
                  </a:p>
                </p:txBody>
              </p:sp>
              <p:cxnSp>
                <p:nvCxnSpPr>
                  <p:cNvPr id="24" name="直線コネクタ 23"/>
                  <p:cNvCxnSpPr/>
                  <p:nvPr/>
                </p:nvCxnSpPr>
                <p:spPr>
                  <a:xfrm>
                    <a:off x="5670597" y="3285036"/>
                    <a:ext cx="0" cy="1512898"/>
                  </a:xfrm>
                  <a:prstGeom prst="line">
                    <a:avLst/>
                  </a:prstGeom>
                  <a:ln w="19050" cmpd="sng"/>
                </p:spPr>
                <p:style>
                  <a:lnRef idx="1">
                    <a:schemeClr val="dk1"/>
                  </a:lnRef>
                  <a:fillRef idx="0">
                    <a:schemeClr val="dk1"/>
                  </a:fillRef>
                  <a:effectRef idx="0">
                    <a:schemeClr val="dk1"/>
                  </a:effectRef>
                  <a:fontRef idx="minor">
                    <a:schemeClr val="tx1"/>
                  </a:fontRef>
                </p:style>
              </p:cxnSp>
              <p:sp>
                <p:nvSpPr>
                  <p:cNvPr id="25" name="フリーフォーム 24"/>
                  <p:cNvSpPr/>
                  <p:nvPr/>
                </p:nvSpPr>
                <p:spPr>
                  <a:xfrm>
                    <a:off x="5205385" y="3621552"/>
                    <a:ext cx="477790" cy="616167"/>
                  </a:xfrm>
                  <a:custGeom>
                    <a:avLst/>
                    <a:gdLst>
                      <a:gd name="connsiteX0" fmla="*/ 678963 w 691536"/>
                      <a:gd name="connsiteY0" fmla="*/ 0 h 603592"/>
                      <a:gd name="connsiteX1" fmla="*/ 0 w 691536"/>
                      <a:gd name="connsiteY1" fmla="*/ 0 h 603592"/>
                      <a:gd name="connsiteX2" fmla="*/ 0 w 691536"/>
                      <a:gd name="connsiteY2" fmla="*/ 603592 h 603592"/>
                      <a:gd name="connsiteX3" fmla="*/ 691536 w 691536"/>
                      <a:gd name="connsiteY3" fmla="*/ 603592 h 603592"/>
                    </a:gdLst>
                    <a:ahLst/>
                    <a:cxnLst>
                      <a:cxn ang="0">
                        <a:pos x="connsiteX0" y="connsiteY0"/>
                      </a:cxn>
                      <a:cxn ang="0">
                        <a:pos x="connsiteX1" y="connsiteY1"/>
                      </a:cxn>
                      <a:cxn ang="0">
                        <a:pos x="connsiteX2" y="connsiteY2"/>
                      </a:cxn>
                      <a:cxn ang="0">
                        <a:pos x="connsiteX3" y="connsiteY3"/>
                      </a:cxn>
                    </a:cxnLst>
                    <a:rect l="l" t="t" r="r" b="b"/>
                    <a:pathLst>
                      <a:path w="691536" h="603592">
                        <a:moveTo>
                          <a:pt x="678963" y="0"/>
                        </a:moveTo>
                        <a:lnTo>
                          <a:pt x="0" y="0"/>
                        </a:lnTo>
                        <a:lnTo>
                          <a:pt x="0" y="603592"/>
                        </a:lnTo>
                        <a:lnTo>
                          <a:pt x="691536" y="603592"/>
                        </a:lnTo>
                      </a:path>
                    </a:pathLst>
                  </a:custGeom>
                  <a:ln w="19050" cmpd="sng"/>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dirty="0"/>
                  </a:p>
                </p:txBody>
              </p:sp>
              <p:grpSp>
                <p:nvGrpSpPr>
                  <p:cNvPr id="26" name="図形グループ 25"/>
                  <p:cNvGrpSpPr/>
                  <p:nvPr/>
                </p:nvGrpSpPr>
                <p:grpSpPr>
                  <a:xfrm>
                    <a:off x="5054506" y="3890353"/>
                    <a:ext cx="301761" cy="72000"/>
                    <a:chOff x="7053681" y="3058690"/>
                    <a:chExt cx="301761" cy="72000"/>
                  </a:xfrm>
                </p:grpSpPr>
                <p:sp>
                  <p:nvSpPr>
                    <p:cNvPr id="35" name="正方形/長方形 34"/>
                    <p:cNvSpPr/>
                    <p:nvPr/>
                  </p:nvSpPr>
                  <p:spPr>
                    <a:xfrm>
                      <a:off x="7053681" y="3058690"/>
                      <a:ext cx="301761" cy="7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dirty="0"/>
                    </a:p>
                  </p:txBody>
                </p:sp>
                <p:cxnSp>
                  <p:nvCxnSpPr>
                    <p:cNvPr id="36" name="直線コネクタ 35"/>
                    <p:cNvCxnSpPr/>
                    <p:nvPr/>
                  </p:nvCxnSpPr>
                  <p:spPr>
                    <a:xfrm>
                      <a:off x="7116540" y="3127572"/>
                      <a:ext cx="176028" cy="0"/>
                    </a:xfrm>
                    <a:prstGeom prst="line">
                      <a:avLst/>
                    </a:prstGeom>
                    <a:ln w="19050" cmpd="sng"/>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7116540" y="3058690"/>
                      <a:ext cx="176028" cy="0"/>
                    </a:xfrm>
                    <a:prstGeom prst="line">
                      <a:avLst/>
                    </a:prstGeom>
                    <a:ln w="19050" cmpd="sng"/>
                  </p:spPr>
                  <p:style>
                    <a:lnRef idx="1">
                      <a:schemeClr val="dk1"/>
                    </a:lnRef>
                    <a:fillRef idx="0">
                      <a:schemeClr val="dk1"/>
                    </a:fillRef>
                    <a:effectRef idx="0">
                      <a:schemeClr val="dk1"/>
                    </a:effectRef>
                    <a:fontRef idx="minor">
                      <a:schemeClr val="tx1"/>
                    </a:fontRef>
                  </p:style>
                </p:cxnSp>
              </p:grpSp>
              <p:grpSp>
                <p:nvGrpSpPr>
                  <p:cNvPr id="27" name="図形グループ 26"/>
                  <p:cNvGrpSpPr/>
                  <p:nvPr/>
                </p:nvGrpSpPr>
                <p:grpSpPr>
                  <a:xfrm>
                    <a:off x="5360508" y="3776400"/>
                    <a:ext cx="201179" cy="297066"/>
                    <a:chOff x="5871775" y="3788670"/>
                    <a:chExt cx="201179" cy="297066"/>
                  </a:xfrm>
                </p:grpSpPr>
                <p:sp>
                  <p:nvSpPr>
                    <p:cNvPr id="33" name="正方形/長方形 32"/>
                    <p:cNvSpPr/>
                    <p:nvPr/>
                  </p:nvSpPr>
                  <p:spPr>
                    <a:xfrm>
                      <a:off x="5871775" y="3788670"/>
                      <a:ext cx="201179" cy="29706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34" name="フリーフォーム 33"/>
                    <p:cNvSpPr/>
                    <p:nvPr/>
                  </p:nvSpPr>
                  <p:spPr>
                    <a:xfrm>
                      <a:off x="5884349" y="3788670"/>
                      <a:ext cx="125732" cy="297066"/>
                    </a:xfrm>
                    <a:custGeom>
                      <a:avLst/>
                      <a:gdLst>
                        <a:gd name="connsiteX0" fmla="*/ 653817 w 1332780"/>
                        <a:gd name="connsiteY0" fmla="*/ 0 h 4438916"/>
                        <a:gd name="connsiteX1" fmla="*/ 1332780 w 1332780"/>
                        <a:gd name="connsiteY1" fmla="*/ 364670 h 4438916"/>
                        <a:gd name="connsiteX2" fmla="*/ 0 w 1332780"/>
                        <a:gd name="connsiteY2" fmla="*/ 1106585 h 4438916"/>
                        <a:gd name="connsiteX3" fmla="*/ 1332780 w 1332780"/>
                        <a:gd name="connsiteY3" fmla="*/ 1848500 h 4438916"/>
                        <a:gd name="connsiteX4" fmla="*/ 0 w 1332780"/>
                        <a:gd name="connsiteY4" fmla="*/ 2577840 h 4438916"/>
                        <a:gd name="connsiteX5" fmla="*/ 1320207 w 1332780"/>
                        <a:gd name="connsiteY5" fmla="*/ 3332331 h 4438916"/>
                        <a:gd name="connsiteX6" fmla="*/ 0 w 1332780"/>
                        <a:gd name="connsiteY6" fmla="*/ 4086821 h 4438916"/>
                        <a:gd name="connsiteX7" fmla="*/ 653817 w 1332780"/>
                        <a:gd name="connsiteY7" fmla="*/ 4438916 h 443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780" h="4438916">
                          <a:moveTo>
                            <a:pt x="653817" y="0"/>
                          </a:moveTo>
                          <a:lnTo>
                            <a:pt x="1332780" y="364670"/>
                          </a:lnTo>
                          <a:lnTo>
                            <a:pt x="0" y="1106585"/>
                          </a:lnTo>
                          <a:lnTo>
                            <a:pt x="1332780" y="1848500"/>
                          </a:lnTo>
                          <a:lnTo>
                            <a:pt x="0" y="2577840"/>
                          </a:lnTo>
                          <a:lnTo>
                            <a:pt x="1320207" y="3332331"/>
                          </a:lnTo>
                          <a:lnTo>
                            <a:pt x="0" y="4086821"/>
                          </a:lnTo>
                          <a:lnTo>
                            <a:pt x="653817" y="4438916"/>
                          </a:lnTo>
                        </a:path>
                      </a:pathLst>
                    </a:custGeom>
                    <a:noFill/>
                    <a:ln w="19050" cmpd="sng"/>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grpSp>
              <p:sp>
                <p:nvSpPr>
                  <p:cNvPr id="28" name="二等辺三角形 27"/>
                  <p:cNvSpPr/>
                  <p:nvPr/>
                </p:nvSpPr>
                <p:spPr>
                  <a:xfrm rot="10800000">
                    <a:off x="5563728" y="3844004"/>
                    <a:ext cx="213748" cy="185953"/>
                  </a:xfrm>
                  <a:prstGeom prst="triangle">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30" name="正方形/長方形 29"/>
                  <p:cNvSpPr/>
                  <p:nvPr/>
                </p:nvSpPr>
                <p:spPr>
                  <a:xfrm>
                    <a:off x="5068427" y="3570449"/>
                    <a:ext cx="754404" cy="716766"/>
                  </a:xfrm>
                  <a:prstGeom prst="rect">
                    <a:avLst/>
                  </a:prstGeom>
                  <a:noFill/>
                  <a:ln w="12700" cmpd="sng">
                    <a:solidFill>
                      <a:srgbClr val="11C008"/>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31" name="テキスト ボックス 30"/>
                  <p:cNvSpPr txBox="1"/>
                  <p:nvPr/>
                </p:nvSpPr>
                <p:spPr>
                  <a:xfrm>
                    <a:off x="5725389" y="3672684"/>
                    <a:ext cx="917857" cy="349174"/>
                  </a:xfrm>
                  <a:prstGeom prst="rect">
                    <a:avLst/>
                  </a:prstGeom>
                  <a:noFill/>
                </p:spPr>
                <p:txBody>
                  <a:bodyPr wrap="square" rtlCol="0">
                    <a:spAutoFit/>
                  </a:bodyPr>
                  <a:lstStyle/>
                  <a:p>
                    <a:pPr algn="ctr"/>
                    <a:r>
                      <a:rPr kumimoji="1" lang="en-US" altLang="ja-JP" sz="1200" b="1" dirty="0" smtClean="0">
                        <a:solidFill>
                          <a:srgbClr val="11C008"/>
                        </a:solidFill>
                      </a:rPr>
                      <a:t>Preamp</a:t>
                    </a:r>
                    <a:endParaRPr kumimoji="1" lang="ja-JP" altLang="en-US" sz="1200" b="1" dirty="0">
                      <a:solidFill>
                        <a:srgbClr val="11C008"/>
                      </a:solidFill>
                    </a:endParaRPr>
                  </a:p>
                </p:txBody>
              </p:sp>
              <p:sp>
                <p:nvSpPr>
                  <p:cNvPr id="32" name="正方形/長方形 31"/>
                  <p:cNvSpPr/>
                  <p:nvPr/>
                </p:nvSpPr>
                <p:spPr>
                  <a:xfrm>
                    <a:off x="5104800" y="4548585"/>
                    <a:ext cx="3059269" cy="400893"/>
                  </a:xfrm>
                  <a:prstGeom prst="rect">
                    <a:avLst/>
                  </a:prstGeom>
                  <a:solidFill>
                    <a:schemeClr val="bg1"/>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t>Oscillo</a:t>
                    </a:r>
                    <a:r>
                      <a:rPr lang="en-US" altLang="ja-JP" sz="1200" dirty="0"/>
                      <a:t>s</a:t>
                    </a:r>
                    <a:r>
                      <a:rPr kumimoji="1" lang="en-US" altLang="ja-JP" sz="1200" dirty="0" smtClean="0"/>
                      <a:t>cope</a:t>
                    </a:r>
                    <a:endParaRPr kumimoji="1" lang="ja-JP" altLang="en-US" sz="1200" dirty="0"/>
                  </a:p>
                </p:txBody>
              </p:sp>
            </p:grpSp>
            <p:cxnSp>
              <p:nvCxnSpPr>
                <p:cNvPr id="14" name="直線コネクタ 13"/>
                <p:cNvCxnSpPr/>
                <p:nvPr/>
              </p:nvCxnSpPr>
              <p:spPr>
                <a:xfrm>
                  <a:off x="489741" y="3514020"/>
                  <a:ext cx="1584672" cy="0"/>
                </a:xfrm>
                <a:prstGeom prst="line">
                  <a:avLst/>
                </a:prstGeom>
                <a:ln w="12700" cmpd="sng">
                  <a:solidFill>
                    <a:srgbClr val="FF6600"/>
                  </a:solidFill>
                  <a:prstDash val="dash"/>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2784774" y="1816760"/>
                  <a:ext cx="782495" cy="497351"/>
                </a:xfrm>
                <a:prstGeom prst="rect">
                  <a:avLst/>
                </a:prstGeom>
                <a:noFill/>
              </p:spPr>
              <p:txBody>
                <a:bodyPr wrap="square" rtlCol="0">
                  <a:spAutoFit/>
                </a:bodyPr>
                <a:lstStyle/>
                <a:p>
                  <a:r>
                    <a:rPr kumimoji="1" lang="en-US" altLang="ja-JP" sz="1200" i="1" dirty="0" smtClean="0">
                      <a:solidFill>
                        <a:srgbClr val="FF6600"/>
                      </a:solidFill>
                    </a:rPr>
                    <a:t>Detector</a:t>
                  </a:r>
                </a:p>
                <a:p>
                  <a:r>
                    <a:rPr lang="en-US" altLang="ja-JP" sz="1200" i="1" dirty="0" smtClean="0">
                      <a:solidFill>
                        <a:srgbClr val="FF6600"/>
                      </a:solidFill>
                    </a:rPr>
                    <a:t>Inside</a:t>
                  </a:r>
                  <a:r>
                    <a:rPr lang="en-US" altLang="ja-JP" sz="1200" dirty="0" smtClean="0">
                      <a:solidFill>
                        <a:srgbClr val="FF6600"/>
                      </a:solidFill>
                    </a:rPr>
                    <a:t> ↑</a:t>
                  </a:r>
                  <a:endParaRPr kumimoji="1" lang="ja-JP" altLang="en-US" sz="1200" dirty="0">
                    <a:solidFill>
                      <a:srgbClr val="FF6600"/>
                    </a:solidFill>
                  </a:endParaRPr>
                </a:p>
              </p:txBody>
            </p:sp>
            <p:sp>
              <p:nvSpPr>
                <p:cNvPr id="16" name="テキスト ボックス 15"/>
                <p:cNvSpPr txBox="1"/>
                <p:nvPr/>
              </p:nvSpPr>
              <p:spPr>
                <a:xfrm>
                  <a:off x="2616048" y="2226875"/>
                  <a:ext cx="853552" cy="497351"/>
                </a:xfrm>
                <a:prstGeom prst="rect">
                  <a:avLst/>
                </a:prstGeom>
                <a:noFill/>
              </p:spPr>
              <p:txBody>
                <a:bodyPr wrap="square" rtlCol="0">
                  <a:spAutoFit/>
                </a:bodyPr>
                <a:lstStyle/>
                <a:p>
                  <a:r>
                    <a:rPr kumimoji="1" lang="en-US" altLang="ja-JP" sz="1200" i="1" dirty="0" smtClean="0">
                      <a:solidFill>
                        <a:srgbClr val="FF6600"/>
                      </a:solidFill>
                    </a:rPr>
                    <a:t>Detector</a:t>
                  </a:r>
                  <a:r>
                    <a:rPr lang="en-US" altLang="ja-JP" sz="1200" dirty="0">
                      <a:solidFill>
                        <a:srgbClr val="FF6600"/>
                      </a:solidFill>
                    </a:rPr>
                    <a:t> </a:t>
                  </a:r>
                  <a:r>
                    <a:rPr kumimoji="1" lang="en-US" altLang="ja-JP" sz="1200" dirty="0" smtClean="0">
                      <a:solidFill>
                        <a:srgbClr val="FF6600"/>
                      </a:solidFill>
                    </a:rPr>
                    <a:t>↓</a:t>
                  </a:r>
                </a:p>
                <a:p>
                  <a:r>
                    <a:rPr lang="en-US" altLang="ja-JP" sz="1200" i="1" dirty="0" smtClean="0">
                      <a:solidFill>
                        <a:srgbClr val="FF6600"/>
                      </a:solidFill>
                    </a:rPr>
                    <a:t>Outside</a:t>
                  </a:r>
                  <a:endParaRPr kumimoji="1" lang="ja-JP" altLang="en-US" sz="1200" dirty="0">
                    <a:solidFill>
                      <a:srgbClr val="FF6600"/>
                    </a:solidFill>
                  </a:endParaRPr>
                </a:p>
              </p:txBody>
            </p:sp>
          </p:grpSp>
          <p:sp>
            <p:nvSpPr>
              <p:cNvPr id="9" name="正方形/長方形 8"/>
              <p:cNvSpPr/>
              <p:nvPr/>
            </p:nvSpPr>
            <p:spPr>
              <a:xfrm>
                <a:off x="6474192" y="1866576"/>
                <a:ext cx="1298077" cy="306136"/>
              </a:xfrm>
              <a:prstGeom prst="rect">
                <a:avLst/>
              </a:prstGeom>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t>Electrons</a:t>
                </a:r>
                <a:endParaRPr kumimoji="1" lang="ja-JP" altLang="en-US" sz="1200" dirty="0"/>
              </a:p>
            </p:txBody>
          </p:sp>
          <p:sp>
            <p:nvSpPr>
              <p:cNvPr id="10" name="正方形/長方形 9"/>
              <p:cNvSpPr/>
              <p:nvPr/>
            </p:nvSpPr>
            <p:spPr>
              <a:xfrm>
                <a:off x="6713466" y="3668460"/>
                <a:ext cx="838577" cy="490630"/>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t>Preamp</a:t>
                </a:r>
              </a:p>
              <a:p>
                <a:pPr algn="ctr"/>
                <a:r>
                  <a:rPr lang="en-US" altLang="ja-JP" sz="1200" dirty="0" smtClean="0"/>
                  <a:t>(A250)</a:t>
                </a:r>
                <a:endParaRPr kumimoji="1" lang="ja-JP" altLang="en-US" sz="1200" dirty="0"/>
              </a:p>
            </p:txBody>
          </p:sp>
        </p:grpSp>
        <p:cxnSp>
          <p:nvCxnSpPr>
            <p:cNvPr id="6" name="直線コネクタ 5"/>
            <p:cNvCxnSpPr/>
            <p:nvPr/>
          </p:nvCxnSpPr>
          <p:spPr>
            <a:xfrm flipV="1">
              <a:off x="5793962" y="3160561"/>
              <a:ext cx="0" cy="1536430"/>
            </a:xfrm>
            <a:prstGeom prst="line">
              <a:avLst/>
            </a:prstGeom>
            <a:ln w="12700" cmpd="sng">
              <a:solidFill>
                <a:srgbClr val="FF6600"/>
              </a:solidFill>
              <a:prstDash val="dash"/>
            </a:ln>
          </p:spPr>
          <p:style>
            <a:lnRef idx="1">
              <a:schemeClr val="dk1"/>
            </a:lnRef>
            <a:fillRef idx="0">
              <a:schemeClr val="dk1"/>
            </a:fillRef>
            <a:effectRef idx="0">
              <a:schemeClr val="dk1"/>
            </a:effectRef>
            <a:fontRef idx="minor">
              <a:schemeClr val="tx1"/>
            </a:fontRef>
          </p:style>
        </p:cxnSp>
      </p:grpSp>
      <p:sp>
        <p:nvSpPr>
          <p:cNvPr id="54" name="スライド番号プレースホルダー 53"/>
          <p:cNvSpPr>
            <a:spLocks noGrp="1"/>
          </p:cNvSpPr>
          <p:nvPr>
            <p:ph type="sldNum" sz="quarter" idx="4294967295"/>
          </p:nvPr>
        </p:nvSpPr>
        <p:spPr>
          <a:xfrm>
            <a:off x="6818739" y="201051"/>
            <a:ext cx="2133600" cy="365125"/>
          </a:xfrm>
          <a:prstGeom prst="rect">
            <a:avLst/>
          </a:prstGeom>
        </p:spPr>
        <p:txBody>
          <a:bodyPr/>
          <a:lstStyle/>
          <a:p>
            <a:fld id="{F784132C-7A38-1E4E-B09D-5CFC2DF32B3B}" type="slidenum">
              <a:rPr kumimoji="1" lang="ja-JP" altLang="en-US" smtClean="0"/>
              <a:pPr/>
              <a:t>18</a:t>
            </a:fld>
            <a:r>
              <a:rPr lang="en-US" altLang="ja-JP" dirty="0">
                <a:latin typeface="+mj-ea"/>
              </a:rPr>
              <a:t>/</a:t>
            </a:r>
            <a:r>
              <a:rPr lang="en-US" altLang="ja-JP" dirty="0" smtClean="0">
                <a:latin typeface="+mj-ea"/>
              </a:rPr>
              <a:t>12</a:t>
            </a:r>
            <a:endParaRPr lang="ja-JP" altLang="en-US" dirty="0">
              <a:latin typeface="+mj-ea"/>
            </a:endParaRPr>
          </a:p>
        </p:txBody>
      </p:sp>
      <p:grpSp>
        <p:nvGrpSpPr>
          <p:cNvPr id="29" name="図形グループ 48"/>
          <p:cNvGrpSpPr/>
          <p:nvPr/>
        </p:nvGrpSpPr>
        <p:grpSpPr>
          <a:xfrm>
            <a:off x="4819382" y="1052736"/>
            <a:ext cx="3998714" cy="2999036"/>
            <a:chOff x="4819382" y="1644575"/>
            <a:chExt cx="3998714" cy="2999036"/>
          </a:xfrm>
        </p:grpSpPr>
        <p:pic>
          <p:nvPicPr>
            <p:cNvPr id="17" name="図 16" descr="DS010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19382" y="1644575"/>
              <a:ext cx="3998714" cy="2999036"/>
            </a:xfrm>
            <a:prstGeom prst="rect">
              <a:avLst/>
            </a:prstGeom>
          </p:spPr>
        </p:pic>
        <p:sp>
          <p:nvSpPr>
            <p:cNvPr id="38" name="テキスト ボックス 37"/>
            <p:cNvSpPr txBox="1"/>
            <p:nvPr/>
          </p:nvSpPr>
          <p:spPr>
            <a:xfrm>
              <a:off x="5013361" y="2456754"/>
              <a:ext cx="1281251" cy="369332"/>
            </a:xfrm>
            <a:prstGeom prst="rect">
              <a:avLst/>
            </a:prstGeom>
            <a:noFill/>
          </p:spPr>
          <p:txBody>
            <a:bodyPr wrap="square" rtlCol="0">
              <a:spAutoFit/>
            </a:bodyPr>
            <a:lstStyle/>
            <a:p>
              <a:r>
                <a:rPr kumimoji="1" lang="ja-JP" altLang="en-US" dirty="0" smtClean="0">
                  <a:solidFill>
                    <a:srgbClr val="FFFF00"/>
                  </a:solidFill>
                </a:rPr>
                <a:t>光信号</a:t>
              </a:r>
              <a:endParaRPr kumimoji="1" lang="ja-JP" altLang="en-US" dirty="0">
                <a:solidFill>
                  <a:srgbClr val="FFFF00"/>
                </a:solidFill>
              </a:endParaRPr>
            </a:p>
          </p:txBody>
        </p:sp>
        <p:sp>
          <p:nvSpPr>
            <p:cNvPr id="48" name="テキスト ボックス 47"/>
            <p:cNvSpPr txBox="1"/>
            <p:nvPr/>
          </p:nvSpPr>
          <p:spPr>
            <a:xfrm>
              <a:off x="5013361" y="3237070"/>
              <a:ext cx="1281251" cy="369332"/>
            </a:xfrm>
            <a:prstGeom prst="rect">
              <a:avLst/>
            </a:prstGeom>
            <a:noFill/>
          </p:spPr>
          <p:txBody>
            <a:bodyPr wrap="square" rtlCol="0">
              <a:spAutoFit/>
            </a:bodyPr>
            <a:lstStyle/>
            <a:p>
              <a:r>
                <a:rPr lang="ja-JP" altLang="en-US" dirty="0" smtClean="0">
                  <a:solidFill>
                    <a:srgbClr val="FF00FF"/>
                  </a:solidFill>
                </a:rPr>
                <a:t>電子</a:t>
              </a:r>
              <a:r>
                <a:rPr kumimoji="1" lang="ja-JP" altLang="en-US" dirty="0" smtClean="0">
                  <a:solidFill>
                    <a:srgbClr val="FF00FF"/>
                  </a:solidFill>
                </a:rPr>
                <a:t>信号</a:t>
              </a:r>
              <a:endParaRPr kumimoji="1" lang="ja-JP" altLang="en-US" dirty="0">
                <a:solidFill>
                  <a:srgbClr val="FF00FF"/>
                </a:solidFill>
              </a:endParaRPr>
            </a:p>
          </p:txBody>
        </p:sp>
      </p:grpSp>
      <p:grpSp>
        <p:nvGrpSpPr>
          <p:cNvPr id="43" name="図形グループ 62"/>
          <p:cNvGrpSpPr/>
          <p:nvPr/>
        </p:nvGrpSpPr>
        <p:grpSpPr>
          <a:xfrm>
            <a:off x="5288513" y="2766282"/>
            <a:ext cx="2883887" cy="3399022"/>
            <a:chOff x="5229482" y="3169723"/>
            <a:chExt cx="2883887" cy="3399022"/>
          </a:xfrm>
        </p:grpSpPr>
        <p:grpSp>
          <p:nvGrpSpPr>
            <p:cNvPr id="49" name="図形グループ 51"/>
            <p:cNvGrpSpPr/>
            <p:nvPr/>
          </p:nvGrpSpPr>
          <p:grpSpPr>
            <a:xfrm>
              <a:off x="5229482" y="3169723"/>
              <a:ext cx="2883887" cy="3399022"/>
              <a:chOff x="5229482" y="3169723"/>
              <a:chExt cx="2883887" cy="3399022"/>
            </a:xfrm>
          </p:grpSpPr>
          <p:grpSp>
            <p:nvGrpSpPr>
              <p:cNvPr id="55" name="図形グループ 41"/>
              <p:cNvGrpSpPr/>
              <p:nvPr/>
            </p:nvGrpSpPr>
            <p:grpSpPr>
              <a:xfrm>
                <a:off x="5229482" y="4582230"/>
                <a:ext cx="2883887" cy="1986515"/>
                <a:chOff x="5206746" y="4440545"/>
                <a:chExt cx="2883887" cy="1986515"/>
              </a:xfrm>
            </p:grpSpPr>
            <p:pic>
              <p:nvPicPr>
                <p:cNvPr id="57" name="図 56" descr="DS0108.PNG"/>
                <p:cNvPicPr>
                  <a:picLocks noChangeAspect="1"/>
                </p:cNvPicPr>
                <p:nvPr/>
              </p:nvPicPr>
              <p:blipFill rotWithShape="1">
                <a:blip r:embed="rId2" cstate="print">
                  <a:extLst>
                    <a:ext uri="{28A0092B-C50C-407E-A947-70E740481C1C}">
                      <a14:useLocalDpi xmlns:a14="http://schemas.microsoft.com/office/drawing/2010/main" xmlns="" val="0"/>
                    </a:ext>
                  </a:extLst>
                </a:blip>
                <a:srcRect l="36785" t="53620" r="32228" b="26958"/>
                <a:stretch/>
              </p:blipFill>
              <p:spPr>
                <a:xfrm>
                  <a:off x="5206746" y="4440545"/>
                  <a:ext cx="2883887" cy="1986515"/>
                </a:xfrm>
                <a:prstGeom prst="rect">
                  <a:avLst/>
                </a:prstGeom>
              </p:spPr>
            </p:pic>
            <p:cxnSp>
              <p:nvCxnSpPr>
                <p:cNvPr id="58" name="直線矢印コネクタ 57"/>
                <p:cNvCxnSpPr/>
                <p:nvPr/>
              </p:nvCxnSpPr>
              <p:spPr>
                <a:xfrm>
                  <a:off x="6402614" y="5187948"/>
                  <a:ext cx="0" cy="404725"/>
                </a:xfrm>
                <a:prstGeom prst="straightConnector1">
                  <a:avLst/>
                </a:prstGeom>
                <a:ln w="19050" cmpd="sng">
                  <a:solidFill>
                    <a:srgbClr val="FF00FF"/>
                  </a:solidFill>
                  <a:headEnd type="arrow" w="sm" len="sm"/>
                  <a:tailEnd type="arrow" w="sm" len="sm"/>
                </a:ln>
              </p:spPr>
              <p:style>
                <a:lnRef idx="1">
                  <a:schemeClr val="dk1"/>
                </a:lnRef>
                <a:fillRef idx="0">
                  <a:schemeClr val="dk1"/>
                </a:fillRef>
                <a:effectRef idx="0">
                  <a:schemeClr val="dk1"/>
                </a:effectRef>
                <a:fontRef idx="minor">
                  <a:schemeClr val="tx1"/>
                </a:fontRef>
              </p:style>
            </p:cxnSp>
            <p:sp>
              <p:nvSpPr>
                <p:cNvPr id="59" name="テキスト ボックス 58"/>
                <p:cNvSpPr txBox="1"/>
                <p:nvPr/>
              </p:nvSpPr>
              <p:spPr>
                <a:xfrm>
                  <a:off x="6415187" y="5221956"/>
                  <a:ext cx="622613" cy="307777"/>
                </a:xfrm>
                <a:prstGeom prst="rect">
                  <a:avLst/>
                </a:prstGeom>
                <a:noFill/>
                <a:effectLst>
                  <a:softEdge rad="63500"/>
                </a:effectLst>
              </p:spPr>
              <p:txBody>
                <a:bodyPr wrap="square" rtlCol="0">
                  <a:spAutoFit/>
                </a:bodyPr>
                <a:lstStyle/>
                <a:p>
                  <a:pPr algn="ctr"/>
                  <a:r>
                    <a:rPr lang="en-US" altLang="ja-JP" sz="1400" dirty="0">
                      <a:solidFill>
                        <a:srgbClr val="FF00FF"/>
                      </a:solidFill>
                    </a:rPr>
                    <a:t>2</a:t>
                  </a:r>
                  <a:r>
                    <a:rPr lang="en-US" altLang="ja-JP" sz="1400" dirty="0" smtClean="0">
                      <a:solidFill>
                        <a:srgbClr val="FF00FF"/>
                      </a:solidFill>
                    </a:rPr>
                    <a:t>0mV</a:t>
                  </a:r>
                  <a:endParaRPr kumimoji="1" lang="ja-JP" altLang="en-US" sz="1400" dirty="0">
                    <a:solidFill>
                      <a:srgbClr val="FF00FF"/>
                    </a:solidFill>
                  </a:endParaRPr>
                </a:p>
              </p:txBody>
            </p:sp>
          </p:grpSp>
          <p:sp>
            <p:nvSpPr>
              <p:cNvPr id="52" name="正方形/長方形 51"/>
              <p:cNvSpPr/>
              <p:nvPr/>
            </p:nvSpPr>
            <p:spPr>
              <a:xfrm>
                <a:off x="6385177" y="3169723"/>
                <a:ext cx="778143" cy="446694"/>
              </a:xfrm>
              <a:prstGeom prst="rect">
                <a:avLst/>
              </a:prstGeom>
              <a:noFill/>
              <a:ln>
                <a:solidFill>
                  <a:srgbClr val="FFFF99"/>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45" name="図形グループ 61"/>
            <p:cNvGrpSpPr/>
            <p:nvPr/>
          </p:nvGrpSpPr>
          <p:grpSpPr>
            <a:xfrm>
              <a:off x="6451121" y="5806366"/>
              <a:ext cx="842400" cy="308149"/>
              <a:chOff x="6451121" y="5806366"/>
              <a:chExt cx="842400" cy="308149"/>
            </a:xfrm>
          </p:grpSpPr>
          <p:cxnSp>
            <p:nvCxnSpPr>
              <p:cNvPr id="46" name="直線矢印コネクタ 45"/>
              <p:cNvCxnSpPr/>
              <p:nvPr/>
            </p:nvCxnSpPr>
            <p:spPr>
              <a:xfrm flipH="1">
                <a:off x="6451121" y="6114515"/>
                <a:ext cx="842400" cy="0"/>
              </a:xfrm>
              <a:prstGeom prst="straightConnector1">
                <a:avLst/>
              </a:prstGeom>
              <a:ln w="19050" cmpd="sng">
                <a:solidFill>
                  <a:srgbClr val="FF00FF"/>
                </a:solidFill>
                <a:headEnd type="arrow" w="sm" len="sm"/>
                <a:tailEnd type="arrow" w="sm" len="sm"/>
              </a:ln>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6553167" y="5806366"/>
                <a:ext cx="622613" cy="307777"/>
              </a:xfrm>
              <a:prstGeom prst="rect">
                <a:avLst/>
              </a:prstGeom>
              <a:noFill/>
              <a:effectLst>
                <a:softEdge rad="63500"/>
              </a:effectLst>
            </p:spPr>
            <p:txBody>
              <a:bodyPr wrap="square" rtlCol="0">
                <a:spAutoFit/>
              </a:bodyPr>
              <a:lstStyle/>
              <a:p>
                <a:pPr algn="ctr"/>
                <a:r>
                  <a:rPr lang="en-US" altLang="ja-JP" sz="1400" dirty="0" smtClean="0">
                    <a:solidFill>
                      <a:srgbClr val="FF00FF"/>
                    </a:solidFill>
                  </a:rPr>
                  <a:t>5μ</a:t>
                </a:r>
                <a:r>
                  <a:rPr lang="en-US" altLang="ja-JP" sz="1400" dirty="0">
                    <a:solidFill>
                      <a:srgbClr val="FF00FF"/>
                    </a:solidFill>
                  </a:rPr>
                  <a:t>s</a:t>
                </a:r>
                <a:endParaRPr kumimoji="1" lang="ja-JP" altLang="en-US" sz="1400" dirty="0">
                  <a:solidFill>
                    <a:srgbClr val="FF00FF"/>
                  </a:solidFill>
                </a:endParaRPr>
              </a:p>
            </p:txBody>
          </p:sp>
        </p:grpSp>
      </p:grpSp>
      <p:cxnSp>
        <p:nvCxnSpPr>
          <p:cNvPr id="61" name="直線コネクタ 60"/>
          <p:cNvCxnSpPr/>
          <p:nvPr/>
        </p:nvCxnSpPr>
        <p:spPr>
          <a:xfrm flipH="1">
            <a:off x="5292080" y="3212976"/>
            <a:ext cx="1152128" cy="1008112"/>
          </a:xfrm>
          <a:prstGeom prst="line">
            <a:avLst/>
          </a:prstGeom>
          <a:ln w="28575">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164288" y="3212976"/>
            <a:ext cx="1008112" cy="1008112"/>
          </a:xfrm>
          <a:prstGeom prst="line">
            <a:avLst/>
          </a:prstGeom>
          <a:ln w="38100">
            <a:solidFill>
              <a:srgbClr val="FFFF99"/>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436096" y="6237312"/>
            <a:ext cx="3744416" cy="369332"/>
          </a:xfrm>
          <a:prstGeom prst="rect">
            <a:avLst/>
          </a:prstGeom>
          <a:noFill/>
        </p:spPr>
        <p:txBody>
          <a:bodyPr wrap="square" rtlCol="0">
            <a:spAutoFit/>
          </a:bodyPr>
          <a:lstStyle/>
          <a:p>
            <a:r>
              <a:rPr kumimoji="1" lang="ja-JP" altLang="en-US" b="1" dirty="0" smtClean="0"/>
              <a:t>電子信号の観測に成功</a:t>
            </a:r>
            <a:r>
              <a:rPr kumimoji="1" lang="en-US" altLang="ja-JP" b="1" dirty="0" smtClean="0"/>
              <a:t>!</a:t>
            </a:r>
            <a:endParaRPr kumimoji="1" lang="ja-JP" altLang="en-US" b="1" dirty="0"/>
          </a:p>
        </p:txBody>
      </p:sp>
    </p:spTree>
    <p:extLst>
      <p:ext uri="{BB962C8B-B14F-4D97-AF65-F5344CB8AC3E}">
        <p14:creationId xmlns="" xmlns:p14="http://schemas.microsoft.com/office/powerpoint/2010/main" val="24265594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Ar</a:t>
            </a:r>
            <a:r>
              <a:rPr lang="ja-JP" altLang="en-US" dirty="0" err="1" smtClean="0"/>
              <a:t>で</a:t>
            </a:r>
            <a:r>
              <a:rPr lang="ja-JP" altLang="en-US" dirty="0" err="1" smtClean="0"/>
              <a:t>の</a:t>
            </a:r>
            <a:r>
              <a:rPr lang="ja-JP" altLang="en-US" dirty="0" smtClean="0"/>
              <a:t>方向感度</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柱状再結合効果の測定を開始</a:t>
            </a:r>
            <a:endParaRPr lang="en-US" altLang="ja-JP" dirty="0" smtClean="0"/>
          </a:p>
          <a:p>
            <a:pPr>
              <a:buNone/>
            </a:pPr>
            <a:endParaRPr kumimoji="1" lang="en-US" altLang="ja-JP" dirty="0" smtClean="0"/>
          </a:p>
          <a:p>
            <a:r>
              <a:rPr kumimoji="1" lang="en-US" altLang="ja-JP" dirty="0" smtClean="0"/>
              <a:t>TMA</a:t>
            </a:r>
            <a:r>
              <a:rPr kumimoji="1" lang="ja-JP" altLang="en-US" dirty="0" smtClean="0"/>
              <a:t>による電子拡散の抑制</a:t>
            </a:r>
            <a:endParaRPr kumimoji="1" lang="en-US" altLang="ja-JP" dirty="0" smtClean="0"/>
          </a:p>
          <a:p>
            <a:r>
              <a:rPr lang="ja-JP" altLang="en-US" dirty="0" smtClean="0"/>
              <a:t>電子拡散と飛跡長間の最適化→ 方向感度</a:t>
            </a:r>
            <a:endParaRPr kumimoji="1" lang="en-US" altLang="ja-JP" dirty="0" smtClean="0"/>
          </a:p>
          <a:p>
            <a:r>
              <a:rPr lang="en-US" altLang="ja-JP" dirty="0" smtClean="0"/>
              <a:t>α</a:t>
            </a:r>
            <a:r>
              <a:rPr lang="ja-JP" altLang="en-US" dirty="0" smtClean="0"/>
              <a:t>線での原理実証　</a:t>
            </a:r>
            <a:endParaRPr lang="en-US" altLang="ja-JP" dirty="0" smtClean="0"/>
          </a:p>
          <a:p>
            <a:pPr>
              <a:buNone/>
            </a:pPr>
            <a:r>
              <a:rPr lang="ja-JP" altLang="en-US" dirty="0" smtClean="0"/>
              <a:t>　→ 定量的な解析手法の確立</a:t>
            </a:r>
            <a:endParaRPr lang="en-US" altLang="ja-JP" dirty="0" smtClean="0"/>
          </a:p>
          <a:p>
            <a:r>
              <a:rPr lang="ja-JP" altLang="en-US" dirty="0" smtClean="0"/>
              <a:t>中性子による反跳原子核の測定</a:t>
            </a:r>
            <a:endParaRPr lang="en-US" altLang="ja-JP" dirty="0" smtClean="0"/>
          </a:p>
          <a:p>
            <a:pPr>
              <a:buNone/>
            </a:pPr>
            <a:r>
              <a:rPr kumimoji="1" lang="ja-JP" altLang="en-US" dirty="0" smtClean="0"/>
              <a:t>   → </a:t>
            </a:r>
            <a:r>
              <a:rPr lang="ja-JP" altLang="en-US" dirty="0" smtClean="0"/>
              <a:t>光</a:t>
            </a:r>
            <a:r>
              <a:rPr lang="en-US" altLang="ja-JP" dirty="0" smtClean="0"/>
              <a:t>/</a:t>
            </a:r>
            <a:r>
              <a:rPr lang="ja-JP" altLang="en-US" dirty="0" smtClean="0"/>
              <a:t>電子信号を用いた方向感度測定へ</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48064" y="4366845"/>
            <a:ext cx="3851920" cy="646331"/>
          </a:xfrm>
          <a:prstGeom prst="rect">
            <a:avLst/>
          </a:prstGeom>
          <a:noFill/>
        </p:spPr>
        <p:txBody>
          <a:bodyPr wrap="square" rtlCol="0">
            <a:spAutoFit/>
          </a:bodyPr>
          <a:lstStyle/>
          <a:p>
            <a:r>
              <a:rPr kumimoji="1" lang="en-US" altLang="ja-JP" b="1" dirty="0" smtClean="0">
                <a:solidFill>
                  <a:srgbClr val="FF0000"/>
                </a:solidFill>
              </a:rPr>
              <a:t>Neutrino bound</a:t>
            </a:r>
            <a:r>
              <a:rPr kumimoji="1" lang="ja-JP" altLang="en-US" b="1" dirty="0" smtClean="0">
                <a:solidFill>
                  <a:srgbClr val="FF0000"/>
                </a:solidFill>
              </a:rPr>
              <a:t>を超えた探索</a:t>
            </a:r>
            <a:r>
              <a:rPr lang="ja-JP" altLang="en-US" b="1" dirty="0" smtClean="0">
                <a:solidFill>
                  <a:srgbClr val="FF0000"/>
                </a:solidFill>
              </a:rPr>
              <a:t>を可能にする検出技術提案</a:t>
            </a:r>
            <a:endParaRPr lang="en-US" altLang="ja-JP" b="1" dirty="0" smtClean="0">
              <a:solidFill>
                <a:srgbClr val="FF0000"/>
              </a:solidFill>
            </a:endParaRPr>
          </a:p>
        </p:txBody>
      </p:sp>
      <p:pic>
        <p:nvPicPr>
          <p:cNvPr id="24578" name="Picture 2" descr="SNOWMASS_LimitPlot_SI_v3.png (792×612)"/>
          <p:cNvPicPr>
            <a:picLocks noChangeAspect="1" noChangeArrowheads="1"/>
          </p:cNvPicPr>
          <p:nvPr/>
        </p:nvPicPr>
        <p:blipFill>
          <a:blip r:embed="rId2" cstate="print"/>
          <a:srcRect/>
          <a:stretch>
            <a:fillRect/>
          </a:stretch>
        </p:blipFill>
        <p:spPr bwMode="auto">
          <a:xfrm>
            <a:off x="-36512" y="980728"/>
            <a:ext cx="5218461" cy="4896544"/>
          </a:xfrm>
          <a:prstGeom prst="rect">
            <a:avLst/>
          </a:prstGeom>
          <a:noFill/>
        </p:spPr>
      </p:pic>
      <p:sp>
        <p:nvSpPr>
          <p:cNvPr id="5" name="円/楕円 4"/>
          <p:cNvSpPr/>
          <p:nvPr/>
        </p:nvSpPr>
        <p:spPr>
          <a:xfrm>
            <a:off x="899592" y="1628800"/>
            <a:ext cx="2808312" cy="1080120"/>
          </a:xfrm>
          <a:prstGeom prst="ellipse">
            <a:avLst/>
          </a:prstGeom>
          <a:noFill/>
          <a:ln w="2857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3563888" y="2132856"/>
            <a:ext cx="1152128" cy="0"/>
          </a:xfrm>
          <a:prstGeom prst="straightConnector1">
            <a:avLst/>
          </a:prstGeom>
          <a:ln w="19050">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716016" y="1621249"/>
            <a:ext cx="4536504" cy="1015663"/>
          </a:xfrm>
          <a:prstGeom prst="rect">
            <a:avLst/>
          </a:prstGeom>
          <a:noFill/>
        </p:spPr>
        <p:txBody>
          <a:bodyPr wrap="square" rtlCol="0">
            <a:spAutoFit/>
          </a:bodyPr>
          <a:lstStyle/>
          <a:p>
            <a:r>
              <a:rPr lang="ja-JP" altLang="en-US" sz="2000" b="1" dirty="0" smtClean="0">
                <a:solidFill>
                  <a:srgbClr val="3366FF"/>
                </a:solidFill>
              </a:rPr>
              <a:t>季節変動とは異なる</a:t>
            </a:r>
            <a:r>
              <a:rPr lang="ja-JP" altLang="en-US" sz="2000" b="1" dirty="0" smtClean="0">
                <a:solidFill>
                  <a:srgbClr val="3366FF"/>
                </a:solidFill>
              </a:rPr>
              <a:t>情報</a:t>
            </a:r>
            <a:r>
              <a:rPr lang="ja-JP" altLang="en-US" sz="2000" b="1" dirty="0" smtClean="0">
                <a:solidFill>
                  <a:srgbClr val="3366FF"/>
                </a:solidFill>
              </a:rPr>
              <a:t>から</a:t>
            </a:r>
            <a:r>
              <a:rPr lang="ja-JP" altLang="en-US" sz="2000" b="1" dirty="0" smtClean="0">
                <a:solidFill>
                  <a:srgbClr val="3366FF"/>
                </a:solidFill>
              </a:rPr>
              <a:t>の探索</a:t>
            </a:r>
            <a:endParaRPr lang="en-US" altLang="ja-JP" sz="2000" b="1" dirty="0" smtClean="0">
              <a:solidFill>
                <a:srgbClr val="3366FF"/>
              </a:solidFill>
            </a:endParaRPr>
          </a:p>
          <a:p>
            <a:r>
              <a:rPr kumimoji="1" lang="ja-JP" altLang="en-US" sz="2000" b="1" dirty="0" smtClean="0">
                <a:solidFill>
                  <a:srgbClr val="3366FF"/>
                </a:solidFill>
              </a:rPr>
              <a:t>⇒ </a:t>
            </a:r>
            <a:r>
              <a:rPr lang="ja-JP" altLang="en-US" sz="2000" b="1" dirty="0" smtClean="0">
                <a:solidFill>
                  <a:srgbClr val="3366FF"/>
                </a:solidFill>
              </a:rPr>
              <a:t>方向分布の非対称性</a:t>
            </a:r>
            <a:endParaRPr lang="en-US" altLang="ja-JP" sz="2000" b="1" dirty="0" smtClean="0">
              <a:solidFill>
                <a:srgbClr val="3366FF"/>
              </a:solidFill>
            </a:endParaRPr>
          </a:p>
          <a:p>
            <a:r>
              <a:rPr kumimoji="1" lang="ja-JP" altLang="en-US" sz="2000" b="1" dirty="0" smtClean="0">
                <a:solidFill>
                  <a:srgbClr val="3366FF"/>
                </a:solidFill>
              </a:rPr>
              <a:t>⇒</a:t>
            </a:r>
            <a:r>
              <a:rPr lang="en-US" altLang="ja-JP" sz="2000" b="1" dirty="0" smtClean="0">
                <a:solidFill>
                  <a:srgbClr val="3366FF"/>
                </a:solidFill>
              </a:rPr>
              <a:t> </a:t>
            </a:r>
            <a:r>
              <a:rPr kumimoji="1" lang="ja-JP" altLang="en-US" sz="2000" b="1" dirty="0" smtClean="0">
                <a:solidFill>
                  <a:srgbClr val="3366FF"/>
                </a:solidFill>
              </a:rPr>
              <a:t>日変動</a:t>
            </a:r>
            <a:endParaRPr kumimoji="1" lang="ja-JP" altLang="en-US" sz="2000" b="1" dirty="0">
              <a:solidFill>
                <a:srgbClr val="3366FF"/>
              </a:solidFill>
            </a:endParaRPr>
          </a:p>
        </p:txBody>
      </p:sp>
      <p:cxnSp>
        <p:nvCxnSpPr>
          <p:cNvPr id="12" name="直線矢印コネクタ 11"/>
          <p:cNvCxnSpPr/>
          <p:nvPr/>
        </p:nvCxnSpPr>
        <p:spPr>
          <a:xfrm>
            <a:off x="2699792" y="4653136"/>
            <a:ext cx="23762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040560" y="2924944"/>
            <a:ext cx="4067944" cy="923330"/>
          </a:xfrm>
          <a:prstGeom prst="rect">
            <a:avLst/>
          </a:prstGeom>
          <a:noFill/>
          <a:ln>
            <a:solidFill>
              <a:srgbClr val="FF0000"/>
            </a:solidFill>
          </a:ln>
        </p:spPr>
        <p:txBody>
          <a:bodyPr wrap="square" rtlCol="0">
            <a:spAutoFit/>
          </a:bodyPr>
          <a:lstStyle/>
          <a:p>
            <a:r>
              <a:rPr kumimoji="1" lang="en-US" altLang="ja-JP" b="1" dirty="0" smtClean="0"/>
              <a:t>SD </a:t>
            </a:r>
            <a:r>
              <a:rPr kumimoji="1" lang="ja-JP" altLang="en-US" b="1" dirty="0" smtClean="0"/>
              <a:t>⇒ </a:t>
            </a:r>
            <a:r>
              <a:rPr lang="ja-JP" altLang="en-US" b="1" dirty="0" smtClean="0"/>
              <a:t>ガス検出器による実験技術</a:t>
            </a:r>
            <a:endParaRPr lang="en-US" altLang="ja-JP" b="1" dirty="0" smtClean="0"/>
          </a:p>
          <a:p>
            <a:r>
              <a:rPr lang="ja-JP" altLang="en-US" b="1" dirty="0" smtClean="0"/>
              <a:t> </a:t>
            </a:r>
            <a:r>
              <a:rPr kumimoji="1" lang="en-US" altLang="ja-JP" b="1" dirty="0" smtClean="0"/>
              <a:t>SI </a:t>
            </a:r>
            <a:r>
              <a:rPr kumimoji="1" lang="ja-JP" altLang="en-US" b="1" dirty="0" smtClean="0"/>
              <a:t>⇒ 固体検出器による大質量化</a:t>
            </a:r>
            <a:endParaRPr kumimoji="1" lang="en-US" altLang="ja-JP" b="1" dirty="0" smtClean="0"/>
          </a:p>
          <a:p>
            <a:r>
              <a:rPr lang="ja-JP" altLang="en-US" b="1" dirty="0" smtClean="0"/>
              <a:t>　  ⇒ 光・電子信号からの方向情報取得　　</a:t>
            </a:r>
            <a:endParaRPr kumimoji="1" lang="ja-JP" altLang="en-US" b="1" dirty="0"/>
          </a:p>
        </p:txBody>
      </p:sp>
      <p:sp>
        <p:nvSpPr>
          <p:cNvPr id="10" name="テキスト ボックス 9"/>
          <p:cNvSpPr txBox="1"/>
          <p:nvPr/>
        </p:nvSpPr>
        <p:spPr>
          <a:xfrm>
            <a:off x="1475656" y="404664"/>
            <a:ext cx="6624736" cy="707886"/>
          </a:xfrm>
          <a:prstGeom prst="rect">
            <a:avLst/>
          </a:prstGeom>
          <a:noFill/>
        </p:spPr>
        <p:txBody>
          <a:bodyPr wrap="square" rtlCol="0">
            <a:spAutoFit/>
          </a:bodyPr>
          <a:lstStyle/>
          <a:p>
            <a:r>
              <a:rPr lang="ja-JP" altLang="en-US" sz="4000" dirty="0" smtClean="0"/>
              <a:t>方向感度を持った探索実験</a:t>
            </a:r>
            <a:endParaRPr kumimoji="1" lang="ja-JP" alt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talia\Downloads\Schermata 2015-04-22 alle 12.53.30.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55975" y="2177480"/>
            <a:ext cx="3932249" cy="468052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タイトル 1"/>
          <p:cNvSpPr>
            <a:spLocks noGrp="1"/>
          </p:cNvSpPr>
          <p:nvPr>
            <p:ph type="title"/>
          </p:nvPr>
        </p:nvSpPr>
        <p:spPr>
          <a:xfrm>
            <a:off x="-180528" y="2132856"/>
            <a:ext cx="9577064" cy="1143000"/>
          </a:xfrm>
        </p:spPr>
        <p:txBody>
          <a:bodyPr>
            <a:normAutofit fontScale="90000"/>
          </a:bodyPr>
          <a:lstStyle/>
          <a:p>
            <a:r>
              <a:rPr kumimoji="1" lang="en-US" altLang="ja-JP" b="1" dirty="0" smtClean="0"/>
              <a:t>3. </a:t>
            </a:r>
            <a:r>
              <a:rPr lang="en-US" altLang="ja-JP" b="1" dirty="0" smtClean="0"/>
              <a:t>Emulsion </a:t>
            </a:r>
            <a:br>
              <a:rPr lang="en-US" altLang="ja-JP" b="1" dirty="0" smtClean="0"/>
            </a:br>
            <a:endParaRPr kumimoji="1" lang="ja-JP" altLang="en-US" sz="3100" b="1" dirty="0"/>
          </a:p>
        </p:txBody>
      </p:sp>
      <p:cxnSp>
        <p:nvCxnSpPr>
          <p:cNvPr id="5" name="直線矢印コネクタ 4"/>
          <p:cNvCxnSpPr/>
          <p:nvPr/>
        </p:nvCxnSpPr>
        <p:spPr>
          <a:xfrm flipV="1">
            <a:off x="2483768" y="4725144"/>
            <a:ext cx="2016224"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39552" y="4797152"/>
            <a:ext cx="2016224" cy="646331"/>
          </a:xfrm>
          <a:prstGeom prst="rect">
            <a:avLst/>
          </a:prstGeom>
          <a:noFill/>
        </p:spPr>
        <p:txBody>
          <a:bodyPr wrap="square" rtlCol="0">
            <a:spAutoFit/>
          </a:bodyPr>
          <a:lstStyle/>
          <a:p>
            <a:r>
              <a:rPr kumimoji="1" lang="ja-JP" altLang="en-US" b="1" dirty="0" smtClean="0"/>
              <a:t>赤道儀で</a:t>
            </a:r>
            <a:r>
              <a:rPr lang="en-US" altLang="ja-JP" b="1" dirty="0" smtClean="0"/>
              <a:t>CYGNUS</a:t>
            </a:r>
            <a:r>
              <a:rPr lang="ja-JP" altLang="en-US" b="1" dirty="0" smtClean="0"/>
              <a:t>方向を追尾</a:t>
            </a:r>
            <a:endParaRPr kumimoji="1" lang="ja-JP" alt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normAutofit/>
          </a:bodyPr>
          <a:lstStyle/>
          <a:p>
            <a:r>
              <a:rPr kumimoji="1" lang="en-US" altLang="ja-JP" sz="2800" b="1" dirty="0" smtClean="0"/>
              <a:t>Production and Development of Detector </a:t>
            </a:r>
            <a:endParaRPr kumimoji="1" lang="ja-JP" altLang="en-US" sz="2800" b="1" dirty="0"/>
          </a:p>
        </p:txBody>
      </p:sp>
      <p:pic>
        <p:nvPicPr>
          <p:cNvPr id="12" name="Picture 2" descr="F:\naka\power point\学会meeting\IDM2012\120718_Emulsion_Detector.jpg"/>
          <p:cNvPicPr>
            <a:picLocks noChangeAspect="1" noChangeArrowheads="1"/>
          </p:cNvPicPr>
          <p:nvPr/>
        </p:nvPicPr>
        <p:blipFill>
          <a:blip r:embed="rId2" cstate="print"/>
          <a:srcRect l="-2762" t="17450" b="6950"/>
          <a:stretch>
            <a:fillRect/>
          </a:stretch>
        </p:blipFill>
        <p:spPr bwMode="auto">
          <a:xfrm>
            <a:off x="368384" y="1268761"/>
            <a:ext cx="3771568" cy="2080786"/>
          </a:xfrm>
          <a:prstGeom prst="rect">
            <a:avLst/>
          </a:prstGeom>
          <a:noFill/>
          <a:ln w="9525">
            <a:noFill/>
            <a:miter lim="800000"/>
            <a:headEnd/>
            <a:tailEnd/>
          </a:ln>
        </p:spPr>
      </p:pic>
      <p:grpSp>
        <p:nvGrpSpPr>
          <p:cNvPr id="3" name="グループ化 68"/>
          <p:cNvGrpSpPr/>
          <p:nvPr/>
        </p:nvGrpSpPr>
        <p:grpSpPr>
          <a:xfrm>
            <a:off x="4716016" y="692696"/>
            <a:ext cx="6912768" cy="2952328"/>
            <a:chOff x="4787900" y="620713"/>
            <a:chExt cx="7417643" cy="3095873"/>
          </a:xfrm>
        </p:grpSpPr>
        <p:cxnSp>
          <p:nvCxnSpPr>
            <p:cNvPr id="16" name="直線コネクタ 15"/>
            <p:cNvCxnSpPr/>
            <p:nvPr/>
          </p:nvCxnSpPr>
          <p:spPr>
            <a:xfrm flipV="1">
              <a:off x="6516688" y="1125538"/>
              <a:ext cx="287337" cy="395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04025" y="1125538"/>
              <a:ext cx="288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47"/>
            <p:cNvSpPr txBox="1">
              <a:spLocks noChangeArrowheads="1"/>
            </p:cNvSpPr>
            <p:nvPr/>
          </p:nvSpPr>
          <p:spPr bwMode="auto">
            <a:xfrm>
              <a:off x="7019925" y="971550"/>
              <a:ext cx="5185618" cy="646113"/>
            </a:xfrm>
            <a:prstGeom prst="rect">
              <a:avLst/>
            </a:prstGeom>
            <a:noFill/>
            <a:ln w="9525">
              <a:noFill/>
              <a:miter lim="800000"/>
              <a:headEnd/>
              <a:tailEnd/>
            </a:ln>
          </p:spPr>
          <p:txBody>
            <a:bodyPr wrap="square">
              <a:spAutoFit/>
            </a:bodyPr>
            <a:lstStyle/>
            <a:p>
              <a:r>
                <a:rPr lang="en-US" altLang="ja-JP" dirty="0"/>
                <a:t>Silver halide </a:t>
              </a:r>
              <a:r>
                <a:rPr lang="en-US" altLang="ja-JP" dirty="0" smtClean="0"/>
                <a:t>crystal  </a:t>
              </a:r>
              <a:endParaRPr lang="en-US" altLang="ja-JP" dirty="0"/>
            </a:p>
            <a:p>
              <a:r>
                <a:rPr lang="en-US" altLang="ja-JP" dirty="0"/>
                <a:t>(</a:t>
              </a:r>
              <a:r>
                <a:rPr lang="en-US" altLang="ja-JP" dirty="0" err="1" smtClean="0"/>
                <a:t>AgBr</a:t>
              </a:r>
              <a:r>
                <a:rPr lang="ja-JP" altLang="en-US" dirty="0" smtClean="0"/>
                <a:t>・</a:t>
              </a:r>
              <a:r>
                <a:rPr lang="en-US" altLang="ja-JP" dirty="0" smtClean="0"/>
                <a:t>I)</a:t>
              </a:r>
              <a:endParaRPr lang="ja-JP" altLang="en-US" dirty="0"/>
            </a:p>
          </p:txBody>
        </p:sp>
        <p:sp>
          <p:nvSpPr>
            <p:cNvPr id="19" name="テキスト ボックス 58"/>
            <p:cNvSpPr txBox="1">
              <a:spLocks noChangeArrowheads="1"/>
            </p:cNvSpPr>
            <p:nvPr/>
          </p:nvSpPr>
          <p:spPr bwMode="auto">
            <a:xfrm>
              <a:off x="6769100" y="620713"/>
              <a:ext cx="2987675" cy="369887"/>
            </a:xfrm>
            <a:prstGeom prst="rect">
              <a:avLst/>
            </a:prstGeom>
            <a:noFill/>
            <a:ln w="9525">
              <a:noFill/>
              <a:miter lim="800000"/>
              <a:headEnd/>
              <a:tailEnd/>
            </a:ln>
          </p:spPr>
          <p:txBody>
            <a:bodyPr>
              <a:spAutoFit/>
            </a:bodyPr>
            <a:lstStyle/>
            <a:p>
              <a:r>
                <a:rPr lang="en-US" altLang="ja-JP"/>
                <a:t>Polymer (C, (N,O))</a:t>
              </a:r>
              <a:endParaRPr lang="ja-JP" altLang="en-US"/>
            </a:p>
          </p:txBody>
        </p:sp>
        <p:cxnSp>
          <p:nvCxnSpPr>
            <p:cNvPr id="20" name="直線コネクタ 19"/>
            <p:cNvCxnSpPr/>
            <p:nvPr/>
          </p:nvCxnSpPr>
          <p:spPr>
            <a:xfrm flipV="1">
              <a:off x="5940425" y="801688"/>
              <a:ext cx="503238" cy="827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443663" y="836737"/>
              <a:ext cx="288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グループ化 66"/>
            <p:cNvGrpSpPr/>
            <p:nvPr/>
          </p:nvGrpSpPr>
          <p:grpSpPr>
            <a:xfrm>
              <a:off x="4787900" y="1341686"/>
              <a:ext cx="3455988" cy="2374900"/>
              <a:chOff x="4787900" y="1341438"/>
              <a:chExt cx="3455988" cy="2374900"/>
            </a:xfrm>
          </p:grpSpPr>
          <p:sp>
            <p:nvSpPr>
              <p:cNvPr id="25" name="円/楕円 24"/>
              <p:cNvSpPr/>
              <p:nvPr/>
            </p:nvSpPr>
            <p:spPr>
              <a:xfrm>
                <a:off x="4787900" y="1412875"/>
                <a:ext cx="360363" cy="360363"/>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25"/>
              <p:cNvSpPr/>
              <p:nvPr/>
            </p:nvSpPr>
            <p:spPr>
              <a:xfrm>
                <a:off x="5003800" y="1916113"/>
                <a:ext cx="360363"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円/楕円 26"/>
              <p:cNvSpPr/>
              <p:nvPr/>
            </p:nvSpPr>
            <p:spPr>
              <a:xfrm>
                <a:off x="5435600" y="1700213"/>
                <a:ext cx="360363"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p:cNvSpPr/>
              <p:nvPr/>
            </p:nvSpPr>
            <p:spPr>
              <a:xfrm>
                <a:off x="5003800" y="2420938"/>
                <a:ext cx="360363"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p:cNvSpPr/>
              <p:nvPr/>
            </p:nvSpPr>
            <p:spPr>
              <a:xfrm>
                <a:off x="5508625" y="2205038"/>
                <a:ext cx="358775"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5940425" y="1844675"/>
                <a:ext cx="360363" cy="360363"/>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円/楕円 30"/>
              <p:cNvSpPr/>
              <p:nvPr/>
            </p:nvSpPr>
            <p:spPr>
              <a:xfrm>
                <a:off x="5364163" y="2781300"/>
                <a:ext cx="360362" cy="360363"/>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6084888" y="2349500"/>
                <a:ext cx="358775" cy="358775"/>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円/楕円 32"/>
              <p:cNvSpPr/>
              <p:nvPr/>
            </p:nvSpPr>
            <p:spPr>
              <a:xfrm>
                <a:off x="4940300" y="2997200"/>
                <a:ext cx="360363" cy="360363"/>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円/楕円 33"/>
              <p:cNvSpPr/>
              <p:nvPr/>
            </p:nvSpPr>
            <p:spPr>
              <a:xfrm>
                <a:off x="6084888" y="2852738"/>
                <a:ext cx="358775"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34"/>
              <p:cNvSpPr/>
              <p:nvPr/>
            </p:nvSpPr>
            <p:spPr>
              <a:xfrm>
                <a:off x="5651500" y="3141663"/>
                <a:ext cx="360363" cy="358775"/>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円/楕円 35"/>
              <p:cNvSpPr/>
              <p:nvPr/>
            </p:nvSpPr>
            <p:spPr>
              <a:xfrm>
                <a:off x="6588125" y="1844675"/>
                <a:ext cx="360363" cy="360363"/>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円/楕円 36"/>
              <p:cNvSpPr/>
              <p:nvPr/>
            </p:nvSpPr>
            <p:spPr>
              <a:xfrm>
                <a:off x="6588125" y="2636838"/>
                <a:ext cx="360363"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円/楕円 37"/>
              <p:cNvSpPr/>
              <p:nvPr/>
            </p:nvSpPr>
            <p:spPr>
              <a:xfrm>
                <a:off x="6372225" y="3284538"/>
                <a:ext cx="360363"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a:xfrm>
                <a:off x="6227763" y="1341438"/>
                <a:ext cx="360362" cy="358775"/>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円/楕円 39"/>
              <p:cNvSpPr/>
              <p:nvPr/>
            </p:nvSpPr>
            <p:spPr>
              <a:xfrm>
                <a:off x="7092950" y="1636713"/>
                <a:ext cx="358775"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円/楕円 40"/>
              <p:cNvSpPr/>
              <p:nvPr/>
            </p:nvSpPr>
            <p:spPr>
              <a:xfrm>
                <a:off x="6948488" y="2276475"/>
                <a:ext cx="360362" cy="360363"/>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41"/>
              <p:cNvSpPr/>
              <p:nvPr/>
            </p:nvSpPr>
            <p:spPr>
              <a:xfrm>
                <a:off x="6804025" y="2997200"/>
                <a:ext cx="360363" cy="360363"/>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a:xfrm>
                <a:off x="7092950" y="2708275"/>
                <a:ext cx="358775" cy="360363"/>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円/楕円 43"/>
              <p:cNvSpPr/>
              <p:nvPr/>
            </p:nvSpPr>
            <p:spPr>
              <a:xfrm>
                <a:off x="7380288" y="1989138"/>
                <a:ext cx="360362"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a:xfrm>
                <a:off x="7451725" y="2420938"/>
                <a:ext cx="360363"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p:cNvSpPr/>
              <p:nvPr/>
            </p:nvSpPr>
            <p:spPr>
              <a:xfrm>
                <a:off x="7451725" y="2924175"/>
                <a:ext cx="360363" cy="360363"/>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円/楕円 46"/>
              <p:cNvSpPr/>
              <p:nvPr/>
            </p:nvSpPr>
            <p:spPr>
              <a:xfrm>
                <a:off x="7308850" y="3357563"/>
                <a:ext cx="358775" cy="358775"/>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円/楕円 47"/>
              <p:cNvSpPr/>
              <p:nvPr/>
            </p:nvSpPr>
            <p:spPr>
              <a:xfrm>
                <a:off x="7596188" y="1557338"/>
                <a:ext cx="360362" cy="358775"/>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円/楕円 48"/>
              <p:cNvSpPr/>
              <p:nvPr/>
            </p:nvSpPr>
            <p:spPr>
              <a:xfrm>
                <a:off x="7812088" y="1989138"/>
                <a:ext cx="360362" cy="360362"/>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円/楕円 49"/>
              <p:cNvSpPr/>
              <p:nvPr/>
            </p:nvSpPr>
            <p:spPr>
              <a:xfrm>
                <a:off x="7885113" y="2565400"/>
                <a:ext cx="358775" cy="358775"/>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aphicFrame>
        <p:nvGraphicFramePr>
          <p:cNvPr id="83" name="表 82"/>
          <p:cNvGraphicFramePr>
            <a:graphicFrameLocks noGrp="1"/>
          </p:cNvGraphicFramePr>
          <p:nvPr/>
        </p:nvGraphicFramePr>
        <p:xfrm>
          <a:off x="467544" y="3501008"/>
          <a:ext cx="2520280" cy="3017520"/>
        </p:xfrm>
        <a:graphic>
          <a:graphicData uri="http://schemas.openxmlformats.org/drawingml/2006/table">
            <a:tbl>
              <a:tblPr firstRow="1" firstCol="1" bandRow="1">
                <a:tableStyleId>{BC89EF96-8CEA-46FF-86C4-4CE0E7609802}</a:tableStyleId>
              </a:tblPr>
              <a:tblGrid>
                <a:gridCol w="720080"/>
                <a:gridCol w="1800200"/>
              </a:tblGrid>
              <a:tr h="319278">
                <a:tc>
                  <a:txBody>
                    <a:bodyPr/>
                    <a:lstStyle/>
                    <a:p>
                      <a:pPr algn="ctr"/>
                      <a:endParaRPr kumimoji="1" lang="ja-JP" altLang="en-US" sz="1600" b="1" dirty="0"/>
                    </a:p>
                  </a:txBody>
                  <a:tcPr/>
                </a:tc>
                <a:tc>
                  <a:txBody>
                    <a:bodyPr/>
                    <a:lstStyle/>
                    <a:p>
                      <a:pPr algn="ctr"/>
                      <a:r>
                        <a:rPr kumimoji="1" lang="en-US" altLang="ja-JP" sz="1600" b="1" dirty="0" smtClean="0"/>
                        <a:t>Weight</a:t>
                      </a:r>
                      <a:r>
                        <a:rPr kumimoji="1" lang="en-US" altLang="ja-JP" sz="1600" b="1" baseline="0" dirty="0" smtClean="0"/>
                        <a:t> occupancy</a:t>
                      </a:r>
                      <a:endParaRPr kumimoji="1" lang="ja-JP" altLang="en-US" sz="16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319278">
                <a:tc>
                  <a:txBody>
                    <a:bodyPr/>
                    <a:lstStyle/>
                    <a:p>
                      <a:pPr algn="ctr"/>
                      <a:r>
                        <a:rPr kumimoji="1" lang="en-US" altLang="ja-JP" sz="1600" b="1" dirty="0" smtClean="0"/>
                        <a:t>C</a:t>
                      </a:r>
                      <a:endParaRPr kumimoji="1" lang="ja-JP" altLang="en-US" sz="1600" b="1"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dirty="0" smtClean="0"/>
                        <a:t>10.12</a:t>
                      </a:r>
                      <a:endParaRPr kumimoji="1" lang="ja-JP" altLang="en-US" sz="1600" b="1" dirty="0" smtClean="0"/>
                    </a:p>
                  </a:txBody>
                  <a:tcPr>
                    <a:lnR w="38100" cap="flat" cmpd="sng" algn="ctr">
                      <a:solidFill>
                        <a:schemeClr val="tx1"/>
                      </a:solidFill>
                      <a:prstDash val="solid"/>
                      <a:round/>
                      <a:headEnd type="none" w="med" len="med"/>
                      <a:tailEnd type="none" w="med" len="med"/>
                    </a:lnR>
                  </a:tcPr>
                </a:tc>
              </a:tr>
              <a:tr h="319278">
                <a:tc>
                  <a:txBody>
                    <a:bodyPr/>
                    <a:lstStyle/>
                    <a:p>
                      <a:pPr algn="ctr"/>
                      <a:r>
                        <a:rPr kumimoji="1" lang="en-US" altLang="ja-JP" sz="1600" b="1" dirty="0" smtClean="0"/>
                        <a:t>H</a:t>
                      </a:r>
                      <a:endParaRPr kumimoji="1" lang="ja-JP" altLang="en-US" sz="1600" b="1" dirty="0"/>
                    </a:p>
                  </a:txBody>
                  <a:tcPr/>
                </a:tc>
                <a:tc>
                  <a:txBody>
                    <a:bodyPr/>
                    <a:lstStyle/>
                    <a:p>
                      <a:pPr algn="ctr"/>
                      <a:r>
                        <a:rPr kumimoji="1" lang="en-US" altLang="ja-JP" sz="1600" b="1" dirty="0" smtClean="0"/>
                        <a:t>1.63</a:t>
                      </a:r>
                      <a:endParaRPr kumimoji="1" lang="ja-JP" altLang="en-US" sz="1600" b="1" dirty="0"/>
                    </a:p>
                  </a:txBody>
                  <a:tcPr>
                    <a:lnR w="38100" cap="flat" cmpd="sng" algn="ctr">
                      <a:solidFill>
                        <a:schemeClr val="tx1"/>
                      </a:solidFill>
                      <a:prstDash val="solid"/>
                      <a:round/>
                      <a:headEnd type="none" w="med" len="med"/>
                      <a:tailEnd type="none" w="med" len="med"/>
                    </a:lnR>
                  </a:tcPr>
                </a:tc>
              </a:tr>
              <a:tr h="319278">
                <a:tc>
                  <a:txBody>
                    <a:bodyPr/>
                    <a:lstStyle/>
                    <a:p>
                      <a:pPr algn="ctr"/>
                      <a:r>
                        <a:rPr kumimoji="1" lang="en-US" altLang="ja-JP" sz="1600" b="1" dirty="0" smtClean="0"/>
                        <a:t>O</a:t>
                      </a:r>
                      <a:endParaRPr kumimoji="1" lang="ja-JP" altLang="en-US" sz="1600" b="1"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dirty="0" smtClean="0"/>
                        <a:t>7.41</a:t>
                      </a:r>
                      <a:endParaRPr kumimoji="1" lang="ja-JP" altLang="en-US" sz="1600" b="1" dirty="0" smtClean="0"/>
                    </a:p>
                  </a:txBody>
                  <a:tcPr>
                    <a:lnR w="38100" cap="flat" cmpd="sng" algn="ctr">
                      <a:solidFill>
                        <a:schemeClr val="tx1"/>
                      </a:solidFill>
                      <a:prstDash val="solid"/>
                      <a:round/>
                      <a:headEnd type="none" w="med" len="med"/>
                      <a:tailEnd type="none" w="med" len="med"/>
                    </a:lnR>
                  </a:tcPr>
                </a:tc>
              </a:tr>
              <a:tr h="319278">
                <a:tc>
                  <a:txBody>
                    <a:bodyPr/>
                    <a:lstStyle/>
                    <a:p>
                      <a:pPr algn="ctr"/>
                      <a:r>
                        <a:rPr kumimoji="1" lang="en-US" altLang="ja-JP" sz="1600" b="1" dirty="0" smtClean="0"/>
                        <a:t>N</a:t>
                      </a:r>
                      <a:endParaRPr kumimoji="1" lang="ja-JP" altLang="en-US" sz="1600" b="1" dirty="0"/>
                    </a:p>
                  </a:txBody>
                  <a:tcPr/>
                </a:tc>
                <a:tc>
                  <a:txBody>
                    <a:bodyPr/>
                    <a:lstStyle/>
                    <a:p>
                      <a:pPr algn="ctr"/>
                      <a:r>
                        <a:rPr kumimoji="1" lang="en-US" altLang="ja-JP" sz="1600" b="1" dirty="0" smtClean="0"/>
                        <a:t>2.68</a:t>
                      </a:r>
                      <a:endParaRPr kumimoji="1" lang="ja-JP" altLang="en-US" sz="1600" b="1" dirty="0"/>
                    </a:p>
                  </a:txBody>
                  <a:tcPr>
                    <a:lnR w="38100" cap="flat" cmpd="sng" algn="ctr">
                      <a:solidFill>
                        <a:schemeClr val="tx1"/>
                      </a:solidFill>
                      <a:prstDash val="solid"/>
                      <a:round/>
                      <a:headEnd type="none" w="med" len="med"/>
                      <a:tailEnd type="none" w="med" len="med"/>
                    </a:lnR>
                  </a:tcPr>
                </a:tc>
              </a:tr>
              <a:tr h="319278">
                <a:tc>
                  <a:txBody>
                    <a:bodyPr/>
                    <a:lstStyle/>
                    <a:p>
                      <a:pPr algn="ctr"/>
                      <a:r>
                        <a:rPr kumimoji="1" lang="en-US" altLang="ja-JP" sz="1600" b="1" dirty="0" smtClean="0"/>
                        <a:t>S</a:t>
                      </a:r>
                      <a:endParaRPr kumimoji="1" lang="ja-JP" altLang="en-US" sz="1600" b="1" dirty="0"/>
                    </a:p>
                  </a:txBody>
                  <a:tcPr/>
                </a:tc>
                <a:tc>
                  <a:txBody>
                    <a:bodyPr/>
                    <a:lstStyle/>
                    <a:p>
                      <a:pPr algn="ctr"/>
                      <a:r>
                        <a:rPr kumimoji="1" lang="en-US" altLang="ja-JP" sz="1600" b="1" dirty="0" smtClean="0"/>
                        <a:t>0.03</a:t>
                      </a:r>
                      <a:endParaRPr kumimoji="1" lang="ja-JP" altLang="en-US" sz="1600" b="1" dirty="0"/>
                    </a:p>
                  </a:txBody>
                  <a:tcPr>
                    <a:lnR w="38100" cap="flat" cmpd="sng" algn="ctr">
                      <a:solidFill>
                        <a:schemeClr val="tx1"/>
                      </a:solidFill>
                      <a:prstDash val="solid"/>
                      <a:round/>
                      <a:headEnd type="none" w="med" len="med"/>
                      <a:tailEnd type="none" w="med" len="med"/>
                    </a:lnR>
                  </a:tcPr>
                </a:tc>
              </a:tr>
              <a:tr h="319278">
                <a:tc>
                  <a:txBody>
                    <a:bodyPr/>
                    <a:lstStyle/>
                    <a:p>
                      <a:pPr algn="ctr"/>
                      <a:r>
                        <a:rPr kumimoji="1" lang="en-US" altLang="ja-JP" sz="1600" b="1" dirty="0" smtClean="0"/>
                        <a:t>Ag</a:t>
                      </a:r>
                      <a:endParaRPr kumimoji="1" lang="ja-JP" altLang="en-US" sz="1600" b="1" dirty="0"/>
                    </a:p>
                  </a:txBody>
                  <a:tcPr/>
                </a:tc>
                <a:tc>
                  <a:txBody>
                    <a:bodyPr/>
                    <a:lstStyle/>
                    <a:p>
                      <a:pPr algn="ctr"/>
                      <a:r>
                        <a:rPr kumimoji="1" lang="en-US" altLang="ja-JP" sz="1600" b="1" dirty="0" smtClean="0"/>
                        <a:t>44.065</a:t>
                      </a:r>
                      <a:endParaRPr kumimoji="1" lang="ja-JP" altLang="en-US" sz="1600" b="1" dirty="0"/>
                    </a:p>
                  </a:txBody>
                  <a:tcPr>
                    <a:lnR w="38100" cap="flat" cmpd="sng" algn="ctr">
                      <a:solidFill>
                        <a:schemeClr val="tx1"/>
                      </a:solidFill>
                      <a:prstDash val="solid"/>
                      <a:round/>
                      <a:headEnd type="none" w="med" len="med"/>
                      <a:tailEnd type="none" w="med" len="med"/>
                    </a:lnR>
                  </a:tcPr>
                </a:tc>
              </a:tr>
              <a:tr h="319278">
                <a:tc>
                  <a:txBody>
                    <a:bodyPr/>
                    <a:lstStyle/>
                    <a:p>
                      <a:pPr algn="ctr"/>
                      <a:r>
                        <a:rPr kumimoji="1" lang="en-US" altLang="ja-JP" sz="1600" b="1" dirty="0" smtClean="0"/>
                        <a:t>Br</a:t>
                      </a:r>
                      <a:endParaRPr kumimoji="1" lang="ja-JP" altLang="en-US" sz="1600" b="1" dirty="0"/>
                    </a:p>
                  </a:txBody>
                  <a:tcPr/>
                </a:tc>
                <a:tc>
                  <a:txBody>
                    <a:bodyPr/>
                    <a:lstStyle/>
                    <a:p>
                      <a:pPr algn="ctr"/>
                      <a:r>
                        <a:rPr kumimoji="1" lang="en-US" altLang="ja-JP" sz="1600" b="1" dirty="0" smtClean="0"/>
                        <a:t>32.190</a:t>
                      </a:r>
                      <a:endParaRPr kumimoji="1" lang="ja-JP" altLang="en-US" sz="1600" b="1" dirty="0"/>
                    </a:p>
                  </a:txBody>
                  <a:tcPr>
                    <a:lnR w="38100" cap="flat" cmpd="sng" algn="ctr">
                      <a:solidFill>
                        <a:schemeClr val="tx1"/>
                      </a:solidFill>
                      <a:prstDash val="solid"/>
                      <a:round/>
                      <a:headEnd type="none" w="med" len="med"/>
                      <a:tailEnd type="none" w="med" len="med"/>
                    </a:lnR>
                  </a:tcPr>
                </a:tc>
              </a:tr>
              <a:tr h="319278">
                <a:tc>
                  <a:txBody>
                    <a:bodyPr/>
                    <a:lstStyle/>
                    <a:p>
                      <a:pPr algn="ctr"/>
                      <a:r>
                        <a:rPr kumimoji="1" lang="en-US" altLang="ja-JP" sz="1600" b="1" dirty="0" smtClean="0"/>
                        <a:t>I</a:t>
                      </a:r>
                      <a:endParaRPr kumimoji="1" lang="ja-JP" altLang="en-US" sz="1600" b="1" dirty="0"/>
                    </a:p>
                  </a:txBody>
                  <a:tcPr/>
                </a:tc>
                <a:tc>
                  <a:txBody>
                    <a:bodyPr/>
                    <a:lstStyle/>
                    <a:p>
                      <a:pPr algn="ctr"/>
                      <a:r>
                        <a:rPr kumimoji="1" lang="en-US" altLang="ja-JP" sz="1600" b="1" dirty="0" smtClean="0"/>
                        <a:t>1.875</a:t>
                      </a:r>
                      <a:endParaRPr kumimoji="1" lang="ja-JP" altLang="en-US" sz="1600" b="1" dirty="0"/>
                    </a:p>
                  </a:txBody>
                  <a:tcPr>
                    <a:lnR w="38100" cap="flat" cmpd="sng" algn="ctr">
                      <a:solidFill>
                        <a:schemeClr val="tx1"/>
                      </a:solidFill>
                      <a:prstDash val="solid"/>
                      <a:round/>
                      <a:headEnd type="none" w="med" len="med"/>
                      <a:tailEnd type="none" w="med" len="med"/>
                    </a:lnR>
                  </a:tcPr>
                </a:tc>
              </a:tr>
            </a:tbl>
          </a:graphicData>
        </a:graphic>
      </p:graphicFrame>
      <p:sp>
        <p:nvSpPr>
          <p:cNvPr id="84" name="テキスト ボックス 83"/>
          <p:cNvSpPr txBox="1"/>
          <p:nvPr/>
        </p:nvSpPr>
        <p:spPr>
          <a:xfrm>
            <a:off x="3131840" y="3789040"/>
            <a:ext cx="6408712" cy="1015663"/>
          </a:xfrm>
          <a:prstGeom prst="rect">
            <a:avLst/>
          </a:prstGeom>
          <a:noFill/>
        </p:spPr>
        <p:txBody>
          <a:bodyPr wrap="square" rtlCol="0">
            <a:spAutoFit/>
          </a:bodyPr>
          <a:lstStyle/>
          <a:p>
            <a:r>
              <a:rPr lang="ja-JP" altLang="en-US" sz="2000" b="1" dirty="0" smtClean="0"/>
              <a:t>✓ 電離電子の寄与は、結晶内部のみ</a:t>
            </a:r>
            <a:endParaRPr lang="en-US" altLang="ja-JP" sz="2000" b="1" dirty="0" smtClean="0"/>
          </a:p>
          <a:p>
            <a:r>
              <a:rPr lang="ja-JP" altLang="en-US" sz="2000" b="1" dirty="0" smtClean="0"/>
              <a:t>⇒ 位置分解能は、結晶サイズで決まる</a:t>
            </a:r>
            <a:endParaRPr lang="en-US" altLang="ja-JP" sz="2000" b="1" dirty="0" smtClean="0"/>
          </a:p>
          <a:p>
            <a:r>
              <a:rPr lang="ja-JP" altLang="en-US" sz="2000" b="1" dirty="0" smtClean="0"/>
              <a:t>✓ 結晶による量子化を考慮した飛跡検出性能の理解　</a:t>
            </a:r>
            <a:endParaRPr lang="en-US" altLang="ja-JP" sz="2000" b="1" dirty="0" smtClean="0"/>
          </a:p>
        </p:txBody>
      </p:sp>
      <p:sp>
        <p:nvSpPr>
          <p:cNvPr id="52" name="テキスト ボックス 51"/>
          <p:cNvSpPr txBox="1"/>
          <p:nvPr/>
        </p:nvSpPr>
        <p:spPr>
          <a:xfrm>
            <a:off x="107504" y="836712"/>
            <a:ext cx="5220072" cy="400110"/>
          </a:xfrm>
          <a:prstGeom prst="rect">
            <a:avLst/>
          </a:prstGeom>
          <a:noFill/>
        </p:spPr>
        <p:txBody>
          <a:bodyPr wrap="square" rtlCol="0">
            <a:spAutoFit/>
          </a:bodyPr>
          <a:lstStyle/>
          <a:p>
            <a:r>
              <a:rPr kumimoji="1" lang="ja-JP" altLang="en-US" sz="2000" b="1" u="sng" dirty="0" smtClean="0"/>
              <a:t>名古屋</a:t>
            </a:r>
            <a:r>
              <a:rPr lang="ja-JP" altLang="en-US" sz="2000" b="1" u="sng" dirty="0" smtClean="0"/>
              <a:t>大</a:t>
            </a:r>
            <a:r>
              <a:rPr kumimoji="1" lang="ja-JP" altLang="en-US" sz="2000" b="1" u="sng" dirty="0" smtClean="0"/>
              <a:t>にて独自に製造・開発 </a:t>
            </a:r>
            <a:r>
              <a:rPr kumimoji="1" lang="en-US" altLang="ja-JP" sz="2000" b="1" u="sng" dirty="0" smtClean="0"/>
              <a:t>(from 2010)</a:t>
            </a:r>
            <a:endParaRPr kumimoji="1" lang="ja-JP" altLang="en-US" sz="2000" b="1" u="sng" dirty="0"/>
          </a:p>
        </p:txBody>
      </p:sp>
      <p:sp>
        <p:nvSpPr>
          <p:cNvPr id="53" name="テキスト ボックス 52"/>
          <p:cNvSpPr txBox="1"/>
          <p:nvPr/>
        </p:nvSpPr>
        <p:spPr>
          <a:xfrm>
            <a:off x="3635896" y="5085184"/>
            <a:ext cx="4896544" cy="1323439"/>
          </a:xfrm>
          <a:prstGeom prst="rect">
            <a:avLst/>
          </a:prstGeom>
          <a:noFill/>
          <a:ln w="19050">
            <a:solidFill>
              <a:srgbClr val="FF0000"/>
            </a:solidFill>
          </a:ln>
        </p:spPr>
        <p:txBody>
          <a:bodyPr wrap="square" rtlCol="0">
            <a:spAutoFit/>
          </a:bodyPr>
          <a:lstStyle/>
          <a:p>
            <a:r>
              <a:rPr kumimoji="1" lang="ja-JP" altLang="en-US" sz="2000" b="1" dirty="0" smtClean="0"/>
              <a:t>シグナル</a:t>
            </a:r>
            <a:r>
              <a:rPr kumimoji="1" lang="en-US" altLang="ja-JP" sz="2000" b="1" dirty="0" smtClean="0"/>
              <a:t>/</a:t>
            </a:r>
            <a:r>
              <a:rPr kumimoji="1" lang="ja-JP" altLang="en-US" sz="2000" b="1" dirty="0" smtClean="0"/>
              <a:t>バックグラウンド</a:t>
            </a:r>
            <a:endParaRPr kumimoji="1" lang="en-US" altLang="ja-JP" sz="2000" b="1" dirty="0" smtClean="0"/>
          </a:p>
          <a:p>
            <a:pPr>
              <a:buFont typeface="Wingdings" pitchFamily="2" charset="2"/>
              <a:buChar char="u"/>
            </a:pPr>
            <a:r>
              <a:rPr lang="ja-JP" altLang="en-US" sz="2000" b="1" dirty="0" smtClean="0"/>
              <a:t>　結晶内電子トラップの制御</a:t>
            </a:r>
            <a:endParaRPr lang="en-US" altLang="ja-JP" sz="2000" b="1" dirty="0" smtClean="0"/>
          </a:p>
          <a:p>
            <a:pPr>
              <a:buFont typeface="Wingdings" pitchFamily="2" charset="2"/>
              <a:buChar char="u"/>
            </a:pPr>
            <a:r>
              <a:rPr lang="ja-JP" altLang="en-US" sz="2000" b="1" dirty="0" smtClean="0"/>
              <a:t>　電子</a:t>
            </a:r>
            <a:r>
              <a:rPr lang="en-US" altLang="ja-JP" sz="2000" b="1" dirty="0" smtClean="0"/>
              <a:t>-</a:t>
            </a:r>
            <a:r>
              <a:rPr lang="ja-JP" altLang="en-US" sz="2000" b="1" dirty="0" smtClean="0"/>
              <a:t>正孔の制御</a:t>
            </a:r>
            <a:endParaRPr lang="en-US" altLang="ja-JP" sz="2000" b="1" dirty="0" smtClean="0"/>
          </a:p>
          <a:p>
            <a:pPr>
              <a:buFont typeface="Wingdings" pitchFamily="2" charset="2"/>
              <a:buChar char="u"/>
            </a:pPr>
            <a:r>
              <a:rPr lang="ja-JP" altLang="en-US" sz="2000" b="1" dirty="0" smtClean="0"/>
              <a:t>　潜像核制御　⇒ 光学的な違い</a:t>
            </a:r>
            <a:endParaRPr lang="en-US" altLang="ja-JP" sz="2000" b="1" dirty="0" smtClean="0"/>
          </a:p>
        </p:txBody>
      </p:sp>
      <p:sp>
        <p:nvSpPr>
          <p:cNvPr id="51" name="テキスト ボックス 50"/>
          <p:cNvSpPr txBox="1"/>
          <p:nvPr/>
        </p:nvSpPr>
        <p:spPr>
          <a:xfrm>
            <a:off x="107504" y="6488668"/>
            <a:ext cx="5040560" cy="307777"/>
          </a:xfrm>
          <a:prstGeom prst="rect">
            <a:avLst/>
          </a:prstGeom>
          <a:noFill/>
        </p:spPr>
        <p:txBody>
          <a:bodyPr wrap="square" rtlCol="0">
            <a:spAutoFit/>
          </a:bodyPr>
          <a:lstStyle/>
          <a:p>
            <a:r>
              <a:rPr kumimoji="1" lang="en-US" altLang="ja-JP" sz="1400" b="1" dirty="0" smtClean="0"/>
              <a:t>* Measured by Elemental analyzer + SEM-EDX</a:t>
            </a:r>
            <a:endParaRPr kumimoji="1" lang="ja-JP" altLang="en-US" sz="1400" b="1" dirty="0"/>
          </a:p>
        </p:txBody>
      </p:sp>
      <p:sp>
        <p:nvSpPr>
          <p:cNvPr id="54" name="テキスト ボックス 53"/>
          <p:cNvSpPr txBox="1"/>
          <p:nvPr/>
        </p:nvSpPr>
        <p:spPr>
          <a:xfrm>
            <a:off x="971600" y="2987660"/>
            <a:ext cx="3312368" cy="369332"/>
          </a:xfrm>
          <a:prstGeom prst="rect">
            <a:avLst/>
          </a:prstGeom>
          <a:noFill/>
        </p:spPr>
        <p:txBody>
          <a:bodyPr wrap="square" rtlCol="0">
            <a:spAutoFit/>
          </a:bodyPr>
          <a:lstStyle/>
          <a:p>
            <a:r>
              <a:rPr kumimoji="1" lang="en-US" altLang="ja-JP" b="1" dirty="0" smtClean="0">
                <a:solidFill>
                  <a:schemeClr val="bg1"/>
                </a:solidFill>
              </a:rPr>
              <a:t>Density : 3.3 +- 0.1 /g/cm</a:t>
            </a:r>
            <a:r>
              <a:rPr kumimoji="1" lang="en-US" altLang="ja-JP" b="1" baseline="30000" dirty="0" smtClean="0">
                <a:solidFill>
                  <a:schemeClr val="bg1"/>
                </a:solidFill>
              </a:rPr>
              <a:t>3</a:t>
            </a:r>
            <a:endParaRPr kumimoji="1" lang="ja-JP" altLang="en-US" b="1" baseline="30000" dirty="0">
              <a:solidFill>
                <a:schemeClr val="bg1"/>
              </a:solidFill>
            </a:endParaRPr>
          </a:p>
        </p:txBody>
      </p:sp>
      <p:cxnSp>
        <p:nvCxnSpPr>
          <p:cNvPr id="56" name="直線矢印コネクタ 55"/>
          <p:cNvCxnSpPr/>
          <p:nvPr/>
        </p:nvCxnSpPr>
        <p:spPr>
          <a:xfrm>
            <a:off x="4572000" y="1412776"/>
            <a:ext cx="3024336" cy="23762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4932040" y="148478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6156176" y="242088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6588224" y="314096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7236296" y="335699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44624"/>
            <a:ext cx="8229600" cy="1143000"/>
          </a:xfrm>
        </p:spPr>
        <p:txBody>
          <a:bodyPr>
            <a:normAutofit/>
          </a:bodyPr>
          <a:lstStyle/>
          <a:p>
            <a:r>
              <a:rPr lang="ja-JP" altLang="en-US" sz="3600" dirty="0" smtClean="0"/>
              <a:t>デバイスの特性の理解</a:t>
            </a:r>
            <a:endParaRPr kumimoji="1" lang="ja-JP" altLang="en-US" sz="3600" dirty="0"/>
          </a:p>
        </p:txBody>
      </p:sp>
      <p:pic>
        <p:nvPicPr>
          <p:cNvPr id="3" name="Picture 2"/>
          <p:cNvPicPr>
            <a:picLocks noChangeAspect="1" noChangeArrowheads="1"/>
          </p:cNvPicPr>
          <p:nvPr/>
        </p:nvPicPr>
        <p:blipFill>
          <a:blip r:embed="rId2" cstate="print"/>
          <a:srcRect l="23739" t="16843" r="20556" b="7558"/>
          <a:stretch>
            <a:fillRect/>
          </a:stretch>
        </p:blipFill>
        <p:spPr bwMode="auto">
          <a:xfrm>
            <a:off x="251520" y="873745"/>
            <a:ext cx="4464496" cy="3635375"/>
          </a:xfrm>
          <a:prstGeom prst="rect">
            <a:avLst/>
          </a:prstGeom>
          <a:noFill/>
          <a:ln w="9525">
            <a:noFill/>
            <a:miter lim="800000"/>
            <a:headEnd/>
            <a:tailEnd/>
          </a:ln>
        </p:spPr>
      </p:pic>
      <p:sp>
        <p:nvSpPr>
          <p:cNvPr id="4" name="テキスト ボックス 3"/>
          <p:cNvSpPr txBox="1"/>
          <p:nvPr/>
        </p:nvSpPr>
        <p:spPr>
          <a:xfrm>
            <a:off x="323528" y="4941168"/>
            <a:ext cx="4248472" cy="923330"/>
          </a:xfrm>
          <a:prstGeom prst="rect">
            <a:avLst/>
          </a:prstGeom>
          <a:noFill/>
        </p:spPr>
        <p:txBody>
          <a:bodyPr wrap="square" rtlCol="0">
            <a:spAutoFit/>
          </a:bodyPr>
          <a:lstStyle/>
          <a:p>
            <a:r>
              <a:rPr kumimoji="1" lang="ja-JP" altLang="en-US" b="1" dirty="0" smtClean="0"/>
              <a:t>飛跡のハロゲン化銀結晶による量子化効果を考慮したシミュレーター</a:t>
            </a:r>
            <a:r>
              <a:rPr lang="ja-JP" altLang="en-US" b="1" dirty="0" smtClean="0"/>
              <a:t>の開発 </a:t>
            </a:r>
            <a:endParaRPr lang="en-US" altLang="ja-JP" b="1" dirty="0" smtClean="0"/>
          </a:p>
          <a:p>
            <a:r>
              <a:rPr lang="ja-JP" altLang="en-US" b="1" dirty="0" smtClean="0"/>
              <a:t>⇒ シグナル検出性能の理解</a:t>
            </a:r>
            <a:endParaRPr kumimoji="1" lang="en-US" altLang="ja-JP" b="1" dirty="0" smtClean="0"/>
          </a:p>
        </p:txBody>
      </p:sp>
      <p:graphicFrame>
        <p:nvGraphicFramePr>
          <p:cNvPr id="5" name="コンテンツ プレースホルダ 6"/>
          <p:cNvGraphicFramePr>
            <a:graphicFrameLocks/>
          </p:cNvGraphicFramePr>
          <p:nvPr/>
        </p:nvGraphicFramePr>
        <p:xfrm>
          <a:off x="4716016" y="1196752"/>
          <a:ext cx="4283968"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7" name="下矢印 6"/>
          <p:cNvSpPr/>
          <p:nvPr/>
        </p:nvSpPr>
        <p:spPr>
          <a:xfrm>
            <a:off x="6588224" y="5301208"/>
            <a:ext cx="576064" cy="36004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004048" y="5796553"/>
            <a:ext cx="4464496" cy="584775"/>
          </a:xfrm>
          <a:prstGeom prst="rect">
            <a:avLst/>
          </a:prstGeom>
          <a:noFill/>
        </p:spPr>
        <p:txBody>
          <a:bodyPr wrap="square" rtlCol="0">
            <a:spAutoFit/>
          </a:bodyPr>
          <a:lstStyle/>
          <a:p>
            <a:r>
              <a:rPr kumimoji="1" lang="en-US" altLang="ja-JP" sz="1600" b="1" dirty="0" smtClean="0"/>
              <a:t>Intrinsic</a:t>
            </a:r>
            <a:r>
              <a:rPr kumimoji="1" lang="ja-JP" altLang="en-US" sz="1600" b="1" dirty="0" smtClean="0"/>
              <a:t>には、</a:t>
            </a:r>
            <a:r>
              <a:rPr kumimoji="1" lang="en-US" altLang="ja-JP" sz="1600" b="1" dirty="0" smtClean="0"/>
              <a:t>10-20 </a:t>
            </a:r>
            <a:r>
              <a:rPr kumimoji="1" lang="en-US" altLang="ja-JP" sz="1600" b="1" dirty="0" err="1" smtClean="0"/>
              <a:t>keV</a:t>
            </a:r>
            <a:r>
              <a:rPr kumimoji="1" lang="ja-JP" altLang="en-US" sz="1600" b="1" dirty="0" smtClean="0"/>
              <a:t>程度まで方向感度</a:t>
            </a:r>
            <a:r>
              <a:rPr lang="ja-JP" altLang="en-US" sz="1600" b="1" dirty="0" smtClean="0"/>
              <a:t>を</a:t>
            </a:r>
            <a:endParaRPr lang="en-US" altLang="ja-JP" sz="1600" b="1" dirty="0" smtClean="0"/>
          </a:p>
          <a:p>
            <a:r>
              <a:rPr kumimoji="1" lang="ja-JP" altLang="en-US" sz="1600" b="1" dirty="0" smtClean="0"/>
              <a:t>持てるだけの分解能を持った検出器</a:t>
            </a:r>
            <a:endParaRPr kumimoji="1" lang="ja-JP" altLang="en-US" sz="1600" b="1" dirty="0"/>
          </a:p>
        </p:txBody>
      </p:sp>
      <p:sp>
        <p:nvSpPr>
          <p:cNvPr id="9" name="テキスト ボックス 8"/>
          <p:cNvSpPr txBox="1"/>
          <p:nvPr/>
        </p:nvSpPr>
        <p:spPr>
          <a:xfrm>
            <a:off x="5652120" y="4077072"/>
            <a:ext cx="3024336" cy="369332"/>
          </a:xfrm>
          <a:prstGeom prst="rect">
            <a:avLst/>
          </a:prstGeom>
          <a:solidFill>
            <a:schemeClr val="accent5">
              <a:lumMod val="20000"/>
              <a:lumOff val="80000"/>
            </a:schemeClr>
          </a:solidFill>
        </p:spPr>
        <p:txBody>
          <a:bodyPr wrap="square" rtlCol="0">
            <a:spAutoFit/>
          </a:bodyPr>
          <a:lstStyle/>
          <a:p>
            <a:r>
              <a:rPr kumimoji="1" lang="en-US" altLang="ja-JP" b="1" dirty="0" smtClean="0">
                <a:solidFill>
                  <a:srgbClr val="3366FF"/>
                </a:solidFill>
              </a:rPr>
              <a:t>Simulated tracking efficiency </a:t>
            </a:r>
            <a:endParaRPr kumimoji="1" lang="ja-JP" altLang="en-US" b="1" dirty="0">
              <a:solidFill>
                <a:srgbClr val="3366FF"/>
              </a:solidFill>
            </a:endParaRPr>
          </a:p>
        </p:txBody>
      </p:sp>
      <p:sp>
        <p:nvSpPr>
          <p:cNvPr id="10" name="下矢印 9"/>
          <p:cNvSpPr/>
          <p:nvPr/>
        </p:nvSpPr>
        <p:spPr>
          <a:xfrm>
            <a:off x="2267744" y="5877272"/>
            <a:ext cx="216024" cy="288032"/>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3528" y="6228020"/>
            <a:ext cx="4680520" cy="400110"/>
          </a:xfrm>
          <a:prstGeom prst="rect">
            <a:avLst/>
          </a:prstGeom>
          <a:noFill/>
        </p:spPr>
        <p:txBody>
          <a:bodyPr wrap="square" rtlCol="0">
            <a:spAutoFit/>
          </a:bodyPr>
          <a:lstStyle/>
          <a:p>
            <a:r>
              <a:rPr lang="ja-JP" altLang="en-US" sz="2000" b="1" dirty="0" smtClean="0">
                <a:solidFill>
                  <a:srgbClr val="FF0000"/>
                </a:solidFill>
              </a:rPr>
              <a:t>より精密な</a:t>
            </a:r>
            <a:r>
              <a:rPr lang="en-US" altLang="ja-JP" sz="2000" b="1" dirty="0" smtClean="0">
                <a:solidFill>
                  <a:srgbClr val="FF0000"/>
                </a:solidFill>
              </a:rPr>
              <a:t>dark matter </a:t>
            </a:r>
            <a:r>
              <a:rPr lang="en-US" altLang="ja-JP" sz="2000" b="1" dirty="0" smtClean="0">
                <a:solidFill>
                  <a:srgbClr val="FF0000"/>
                </a:solidFill>
              </a:rPr>
              <a:t>simulation</a:t>
            </a:r>
            <a:r>
              <a:rPr lang="ja-JP" altLang="en-US" sz="2000" b="1" dirty="0" smtClean="0">
                <a:solidFill>
                  <a:srgbClr val="FF0000"/>
                </a:solidFill>
              </a:rPr>
              <a:t>へ</a:t>
            </a:r>
            <a:endParaRPr kumimoji="1" lang="ja-JP" altLang="en-US" sz="2000" b="1" dirty="0">
              <a:solidFill>
                <a:srgbClr val="FF0000"/>
              </a:solidFill>
            </a:endParaRPr>
          </a:p>
        </p:txBody>
      </p:sp>
      <p:sp>
        <p:nvSpPr>
          <p:cNvPr id="12" name="テキスト ボックス 11"/>
          <p:cNvSpPr txBox="1"/>
          <p:nvPr/>
        </p:nvSpPr>
        <p:spPr>
          <a:xfrm>
            <a:off x="971600" y="4356393"/>
            <a:ext cx="2952328" cy="584775"/>
          </a:xfrm>
          <a:prstGeom prst="rect">
            <a:avLst/>
          </a:prstGeom>
          <a:noFill/>
          <a:ln>
            <a:solidFill>
              <a:srgbClr val="3366FF"/>
            </a:solidFill>
          </a:ln>
        </p:spPr>
        <p:txBody>
          <a:bodyPr wrap="square" rtlCol="0">
            <a:spAutoFit/>
          </a:bodyPr>
          <a:lstStyle/>
          <a:p>
            <a:r>
              <a:rPr lang="en-US" altLang="ja-JP" sz="1600" b="1" dirty="0" smtClean="0"/>
              <a:t>Mean size : 43.1 nm (σ : 5.8 nm)</a:t>
            </a:r>
          </a:p>
          <a:p>
            <a:r>
              <a:rPr lang="en-US" altLang="ja-JP" sz="1600" b="1" dirty="0" smtClean="0"/>
              <a:t>※</a:t>
            </a:r>
            <a:r>
              <a:rPr lang="ja-JP" altLang="en-US" sz="1600" b="1" dirty="0" smtClean="0"/>
              <a:t>実測サイズデータをインプット</a:t>
            </a:r>
            <a:endParaRPr lang="en-US" altLang="ja-JP" sz="16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712" y="116632"/>
            <a:ext cx="9237712" cy="1143000"/>
          </a:xfrm>
        </p:spPr>
        <p:txBody>
          <a:bodyPr>
            <a:noAutofit/>
          </a:bodyPr>
          <a:lstStyle/>
          <a:p>
            <a:r>
              <a:rPr lang="ja-JP" altLang="en-US" sz="2800" dirty="0" smtClean="0"/>
              <a:t>単色イオンを用いた直接的な検出性能の評価と理解</a:t>
            </a:r>
            <a:br>
              <a:rPr lang="ja-JP" altLang="en-US" sz="2800" dirty="0" smtClean="0"/>
            </a:br>
            <a:endParaRPr kumimoji="1" lang="ja-JP" altLang="en-US" sz="2800" dirty="0"/>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196752"/>
            <a:ext cx="3530088" cy="264855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Freeform 12"/>
          <p:cNvSpPr>
            <a:spLocks noChangeArrowheads="1"/>
          </p:cNvSpPr>
          <p:nvPr/>
        </p:nvSpPr>
        <p:spPr bwMode="auto">
          <a:xfrm>
            <a:off x="323528" y="4093492"/>
            <a:ext cx="3827520" cy="34362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lvl1pPr>
              <a:tabLst>
                <a:tab pos="723900" algn="l"/>
                <a:tab pos="1447800" algn="l"/>
                <a:tab pos="2171700" algn="l"/>
                <a:tab pos="2895600" algn="l"/>
              </a:tabLst>
              <a:defRPr>
                <a:solidFill>
                  <a:schemeClr val="tx1"/>
                </a:solidFill>
                <a:latin typeface="Arial" panose="020B0604020202020204" pitchFamily="34" charset="0"/>
                <a:ea typeface="ＭＳ Ｐゴシック" panose="020B0600070205080204" pitchFamily="50" charset="-128"/>
              </a:defRPr>
            </a:lvl1pPr>
            <a:lvl2pPr>
              <a:tabLst>
                <a:tab pos="723900" algn="l"/>
                <a:tab pos="1447800" algn="l"/>
                <a:tab pos="2171700" algn="l"/>
                <a:tab pos="2895600" algn="l"/>
              </a:tabLst>
              <a:defRPr>
                <a:solidFill>
                  <a:schemeClr val="tx1"/>
                </a:solidFill>
                <a:latin typeface="Arial" panose="020B0604020202020204" pitchFamily="34" charset="0"/>
                <a:ea typeface="ＭＳ Ｐゴシック" panose="020B0600070205080204" pitchFamily="50" charset="-128"/>
              </a:defRPr>
            </a:lvl2pPr>
            <a:lvl3pPr>
              <a:tabLst>
                <a:tab pos="723900" algn="l"/>
                <a:tab pos="1447800" algn="l"/>
                <a:tab pos="2171700" algn="l"/>
                <a:tab pos="2895600" algn="l"/>
              </a:tabLst>
              <a:defRPr>
                <a:solidFill>
                  <a:schemeClr val="tx1"/>
                </a:solidFill>
                <a:latin typeface="Arial" panose="020B0604020202020204" pitchFamily="34" charset="0"/>
                <a:ea typeface="ＭＳ Ｐゴシック" panose="020B0600070205080204" pitchFamily="50" charset="-128"/>
              </a:defRPr>
            </a:lvl3pPr>
            <a:lvl4pPr>
              <a:tabLst>
                <a:tab pos="723900" algn="l"/>
                <a:tab pos="1447800" algn="l"/>
                <a:tab pos="2171700" algn="l"/>
                <a:tab pos="2895600" algn="l"/>
              </a:tabLst>
              <a:defRPr>
                <a:solidFill>
                  <a:schemeClr val="tx1"/>
                </a:solidFill>
                <a:latin typeface="Arial" panose="020B0604020202020204" pitchFamily="34" charset="0"/>
                <a:ea typeface="ＭＳ Ｐゴシック" panose="020B0600070205080204" pitchFamily="50" charset="-128"/>
              </a:defRPr>
            </a:lvl4pPr>
            <a:lvl5pPr>
              <a:tabLst>
                <a:tab pos="723900" algn="l"/>
                <a:tab pos="1447800" algn="l"/>
                <a:tab pos="2171700" algn="l"/>
                <a:tab pos="2895600" algn="l"/>
              </a:tabLst>
              <a:defRPr>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ＭＳ Ｐゴシック" panose="020B0600070205080204" pitchFamily="50" charset="-128"/>
              </a:defRPr>
            </a:lvl9pPr>
          </a:lstStyle>
          <a:p>
            <a:pPr hangingPunct="1"/>
            <a:r>
              <a:rPr lang="en-US" altLang="ja-JP" sz="1633" b="1" dirty="0">
                <a:solidFill>
                  <a:srgbClr val="3366FF"/>
                </a:solidFill>
                <a:latin typeface="Times New Roman" panose="02020603050405020304" pitchFamily="18" charset="0"/>
                <a:cs typeface="Times New Roman" panose="02020603050405020304" pitchFamily="18" charset="0"/>
              </a:rPr>
              <a:t>Ion implantation </a:t>
            </a:r>
            <a:r>
              <a:rPr lang="en-US" altLang="ja-JP" sz="1633" b="1" dirty="0" smtClean="0">
                <a:solidFill>
                  <a:srgbClr val="3366FF"/>
                </a:solidFill>
                <a:latin typeface="Times New Roman" panose="02020603050405020304" pitchFamily="18" charset="0"/>
                <a:cs typeface="Times New Roman" panose="02020603050405020304" pitchFamily="18" charset="0"/>
              </a:rPr>
              <a:t>system @</a:t>
            </a:r>
            <a:r>
              <a:rPr lang="en-US" altLang="ja-JP" sz="1633" b="1" dirty="0">
                <a:solidFill>
                  <a:srgbClr val="3366FF"/>
                </a:solidFill>
                <a:latin typeface="Times New Roman" panose="02020603050405020304" pitchFamily="18" charset="0"/>
                <a:cs typeface="Times New Roman" panose="02020603050405020304" pitchFamily="18" charset="0"/>
              </a:rPr>
              <a:t>Nagoya Univ.</a:t>
            </a:r>
          </a:p>
        </p:txBody>
      </p:sp>
      <p:sp>
        <p:nvSpPr>
          <p:cNvPr id="7" name="テキスト ボックス 6"/>
          <p:cNvSpPr txBox="1"/>
          <p:nvPr/>
        </p:nvSpPr>
        <p:spPr>
          <a:xfrm>
            <a:off x="323528" y="4437112"/>
            <a:ext cx="3816424" cy="1200329"/>
          </a:xfrm>
          <a:prstGeom prst="rect">
            <a:avLst/>
          </a:prstGeom>
          <a:noFill/>
          <a:ln>
            <a:solidFill>
              <a:srgbClr val="FF0000"/>
            </a:solidFill>
          </a:ln>
        </p:spPr>
        <p:txBody>
          <a:bodyPr wrap="square" rtlCol="0">
            <a:spAutoFit/>
          </a:bodyPr>
          <a:lstStyle/>
          <a:p>
            <a:r>
              <a:rPr lang="ja-JP" altLang="en-US" b="1" dirty="0" smtClean="0"/>
              <a:t>イオン種類 </a:t>
            </a:r>
            <a:r>
              <a:rPr lang="en-US" altLang="ja-JP" b="1" dirty="0" smtClean="0"/>
              <a:t>: C, O, N, Kr </a:t>
            </a:r>
          </a:p>
          <a:p>
            <a:r>
              <a:rPr kumimoji="1" lang="ja-JP" altLang="en-US" b="1" dirty="0" smtClean="0"/>
              <a:t>エネルギー </a:t>
            </a:r>
            <a:r>
              <a:rPr lang="en-US" altLang="ja-JP" b="1" dirty="0" smtClean="0"/>
              <a:t>: 5 – 200 </a:t>
            </a:r>
            <a:r>
              <a:rPr lang="en-US" altLang="ja-JP" b="1" dirty="0" err="1" smtClean="0"/>
              <a:t>keV</a:t>
            </a:r>
            <a:r>
              <a:rPr lang="en-US" altLang="ja-JP" b="1" dirty="0" smtClean="0"/>
              <a:t>  </a:t>
            </a:r>
          </a:p>
          <a:p>
            <a:r>
              <a:rPr kumimoji="1" lang="ja-JP" altLang="en-US" b="1" dirty="0" smtClean="0"/>
              <a:t>ド</a:t>
            </a:r>
            <a:r>
              <a:rPr kumimoji="1" lang="en-US" altLang="ja-JP" b="1" dirty="0" smtClean="0"/>
              <a:t>―</a:t>
            </a:r>
            <a:r>
              <a:rPr kumimoji="1" lang="ja-JP" altLang="en-US" b="1" dirty="0" smtClean="0"/>
              <a:t>ズ量 </a:t>
            </a:r>
            <a:r>
              <a:rPr kumimoji="1" lang="en-US" altLang="ja-JP" b="1" dirty="0" smtClean="0"/>
              <a:t>: &gt; 1E+7 /cm2</a:t>
            </a:r>
          </a:p>
          <a:p>
            <a:r>
              <a:rPr lang="en-US" altLang="ja-JP" b="1" dirty="0" smtClean="0"/>
              <a:t>( Faraday cup</a:t>
            </a:r>
            <a:r>
              <a:rPr lang="ja-JP" altLang="en-US" b="1" dirty="0" smtClean="0"/>
              <a:t>による電流量モニター</a:t>
            </a:r>
            <a:r>
              <a:rPr lang="en-US" altLang="ja-JP" b="1" dirty="0" smtClean="0"/>
              <a:t>)</a:t>
            </a:r>
            <a:r>
              <a:rPr kumimoji="1" lang="en-US" altLang="ja-JP" b="1" dirty="0" smtClean="0"/>
              <a:t> </a:t>
            </a:r>
            <a:endParaRPr kumimoji="1" lang="ja-JP" altLang="en-US" b="1" dirty="0"/>
          </a:p>
        </p:txBody>
      </p:sp>
      <p:sp>
        <p:nvSpPr>
          <p:cNvPr id="8" name="テキスト ボックス 7"/>
          <p:cNvSpPr txBox="1"/>
          <p:nvPr/>
        </p:nvSpPr>
        <p:spPr>
          <a:xfrm>
            <a:off x="323528" y="5805264"/>
            <a:ext cx="3960440" cy="646331"/>
          </a:xfrm>
          <a:prstGeom prst="rect">
            <a:avLst/>
          </a:prstGeom>
          <a:noFill/>
        </p:spPr>
        <p:txBody>
          <a:bodyPr wrap="square" rtlCol="0">
            <a:spAutoFit/>
          </a:bodyPr>
          <a:lstStyle/>
          <a:p>
            <a:r>
              <a:rPr lang="ja-JP" altLang="en-US" b="1" dirty="0" smtClean="0"/>
              <a:t>単色かつユニフォームな入射方向に対する検出性能の較正</a:t>
            </a:r>
            <a:endParaRPr kumimoji="1" lang="ja-JP" altLang="en-US" b="1" dirty="0"/>
          </a:p>
        </p:txBody>
      </p:sp>
      <p:grpSp>
        <p:nvGrpSpPr>
          <p:cNvPr id="19" name="グループ化 18"/>
          <p:cNvGrpSpPr/>
          <p:nvPr/>
        </p:nvGrpSpPr>
        <p:grpSpPr>
          <a:xfrm>
            <a:off x="4427984" y="3096344"/>
            <a:ext cx="3600400" cy="3933056"/>
            <a:chOff x="3851920" y="2492896"/>
            <a:chExt cx="3384376" cy="3816424"/>
          </a:xfrm>
        </p:grpSpPr>
        <p:grpSp>
          <p:nvGrpSpPr>
            <p:cNvPr id="12" name="グループ化 11"/>
            <p:cNvGrpSpPr/>
            <p:nvPr/>
          </p:nvGrpSpPr>
          <p:grpSpPr>
            <a:xfrm>
              <a:off x="3851920" y="2492896"/>
              <a:ext cx="3384376" cy="3816424"/>
              <a:chOff x="4788024" y="1844824"/>
              <a:chExt cx="2885640" cy="3271416"/>
            </a:xfrm>
          </p:grpSpPr>
          <p:pic>
            <p:nvPicPr>
              <p:cNvPr id="9" name="図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88024" y="1844824"/>
                <a:ext cx="2880000" cy="2880000"/>
              </a:xfrm>
              <a:prstGeom prst="rect">
                <a:avLst/>
              </a:prstGeom>
            </p:spPr>
          </p:pic>
          <p:sp>
            <p:nvSpPr>
              <p:cNvPr id="10" name="Line 10"/>
              <p:cNvSpPr>
                <a:spLocks noChangeShapeType="1"/>
              </p:cNvSpPr>
              <p:nvPr/>
            </p:nvSpPr>
            <p:spPr bwMode="auto">
              <a:xfrm>
                <a:off x="4793664" y="4806862"/>
                <a:ext cx="2880000" cy="1587"/>
              </a:xfrm>
              <a:prstGeom prst="line">
                <a:avLst/>
              </a:prstGeom>
              <a:noFill/>
              <a:ln w="36000" cap="flat">
                <a:solidFill>
                  <a:srgbClr val="00FF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1" name="Text Box 11"/>
              <p:cNvSpPr txBox="1">
                <a:spLocks noChangeArrowheads="1"/>
              </p:cNvSpPr>
              <p:nvPr/>
            </p:nvSpPr>
            <p:spPr bwMode="auto">
              <a:xfrm>
                <a:off x="5580112" y="4797152"/>
                <a:ext cx="1350963" cy="319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19404" rIns="0" bIns="0" anchor="ctr"/>
              <a:lstStyle>
                <a:lvl1pPr>
                  <a:tabLst>
                    <a:tab pos="723900" algn="l"/>
                  </a:tabLst>
                  <a:defRPr>
                    <a:solidFill>
                      <a:srgbClr val="000000"/>
                    </a:solidFill>
                    <a:latin typeface="Arial" panose="020B0604020202020204" pitchFamily="34" charset="0"/>
                    <a:ea typeface="ＭＳ Ｐゴシック" panose="020B0600070205080204" pitchFamily="50" charset="-128"/>
                  </a:defRPr>
                </a:lvl1pPr>
                <a:lvl2pPr>
                  <a:tabLst>
                    <a:tab pos="723900" algn="l"/>
                  </a:tabLst>
                  <a:defRPr>
                    <a:solidFill>
                      <a:srgbClr val="000000"/>
                    </a:solidFill>
                    <a:latin typeface="Arial" panose="020B0604020202020204" pitchFamily="34" charset="0"/>
                    <a:ea typeface="ＭＳ Ｐゴシック" panose="020B0600070205080204" pitchFamily="50" charset="-128"/>
                  </a:defRPr>
                </a:lvl2pPr>
                <a:lvl3pPr>
                  <a:tabLst>
                    <a:tab pos="723900" algn="l"/>
                  </a:tabLst>
                  <a:defRPr>
                    <a:solidFill>
                      <a:srgbClr val="000000"/>
                    </a:solidFill>
                    <a:latin typeface="Arial" panose="020B0604020202020204" pitchFamily="34" charset="0"/>
                    <a:ea typeface="ＭＳ Ｐゴシック" panose="020B0600070205080204" pitchFamily="50" charset="-128"/>
                  </a:defRPr>
                </a:lvl3pPr>
                <a:lvl4pPr>
                  <a:tabLst>
                    <a:tab pos="723900" algn="l"/>
                  </a:tabLst>
                  <a:defRPr>
                    <a:solidFill>
                      <a:srgbClr val="000000"/>
                    </a:solidFill>
                    <a:latin typeface="Arial" panose="020B0604020202020204" pitchFamily="34" charset="0"/>
                    <a:ea typeface="ＭＳ Ｐゴシック" panose="020B0600070205080204" pitchFamily="50" charset="-128"/>
                  </a:defRPr>
                </a:lvl4pPr>
                <a:lvl5pPr>
                  <a:tabLst>
                    <a:tab pos="723900" algn="l"/>
                  </a:tabLst>
                  <a:defRPr>
                    <a:solidFill>
                      <a:srgbClr val="000000"/>
                    </a:solidFill>
                    <a:latin typeface="Arial" panose="020B0604020202020204" pitchFamily="34" charset="0"/>
                    <a:ea typeface="ＭＳ Ｐゴシック" panose="020B0600070205080204" pitchFamily="50"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ＭＳ Ｐゴシック" panose="020B0600070205080204" pitchFamily="50"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ＭＳ Ｐゴシック" panose="020B0600070205080204" pitchFamily="50"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ＭＳ Ｐゴシック" panose="020B0600070205080204" pitchFamily="50"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ＭＳ Ｐゴシック" panose="020B0600070205080204" pitchFamily="50" charset="-128"/>
                  </a:defRPr>
                </a:lvl9pPr>
              </a:lstStyle>
              <a:p>
                <a:pPr algn="ctr"/>
                <a:r>
                  <a:rPr lang="en-US" altLang="ja-JP" sz="2000" b="1" dirty="0" smtClean="0">
                    <a:solidFill>
                      <a:srgbClr val="00FF00"/>
                    </a:solidFill>
                  </a:rPr>
                  <a:t>11µm</a:t>
                </a:r>
                <a:endParaRPr lang="en-US" altLang="ja-JP" sz="2000" b="1" dirty="0">
                  <a:solidFill>
                    <a:srgbClr val="00FF00"/>
                  </a:solidFill>
                </a:endParaRPr>
              </a:p>
            </p:txBody>
          </p:sp>
        </p:grpSp>
        <p:sp>
          <p:nvSpPr>
            <p:cNvPr id="13" name="テキスト ボックス 12"/>
            <p:cNvSpPr txBox="1"/>
            <p:nvPr/>
          </p:nvSpPr>
          <p:spPr>
            <a:xfrm>
              <a:off x="3923928" y="2708920"/>
              <a:ext cx="1800200" cy="369332"/>
            </a:xfrm>
            <a:prstGeom prst="rect">
              <a:avLst/>
            </a:prstGeom>
            <a:noFill/>
          </p:spPr>
          <p:txBody>
            <a:bodyPr wrap="square" rtlCol="0">
              <a:spAutoFit/>
            </a:bodyPr>
            <a:lstStyle/>
            <a:p>
              <a:r>
                <a:rPr lang="en-US" altLang="ja-JP" b="1" dirty="0" smtClean="0">
                  <a:solidFill>
                    <a:srgbClr val="00FF00"/>
                  </a:solidFill>
                </a:rPr>
                <a:t>C 100 </a:t>
              </a:r>
              <a:r>
                <a:rPr lang="en-US" altLang="ja-JP" b="1" dirty="0" err="1" smtClean="0">
                  <a:solidFill>
                    <a:srgbClr val="00FF00"/>
                  </a:solidFill>
                </a:rPr>
                <a:t>keV</a:t>
              </a:r>
              <a:r>
                <a:rPr lang="en-US" altLang="ja-JP" b="1" dirty="0" smtClean="0">
                  <a:solidFill>
                    <a:srgbClr val="00FF00"/>
                  </a:solidFill>
                </a:rPr>
                <a:t>  </a:t>
              </a:r>
              <a:endParaRPr kumimoji="1" lang="ja-JP" altLang="en-US" b="1" dirty="0">
                <a:solidFill>
                  <a:srgbClr val="00FF00"/>
                </a:solidFill>
              </a:endParaRPr>
            </a:p>
          </p:txBody>
        </p:sp>
      </p:grpSp>
      <p:pic>
        <p:nvPicPr>
          <p:cNvPr id="14" name="図 13"/>
          <p:cNvPicPr>
            <a:picLocks/>
          </p:cNvPicPr>
          <p:nvPr/>
        </p:nvPicPr>
        <p:blipFill>
          <a:blip r:embed="rId4" cstate="print"/>
          <a:stretch>
            <a:fillRect/>
          </a:stretch>
        </p:blipFill>
        <p:spPr>
          <a:xfrm>
            <a:off x="7380312" y="4509120"/>
            <a:ext cx="1296144" cy="1368152"/>
          </a:xfrm>
          <a:prstGeom prst="rect">
            <a:avLst/>
          </a:prstGeom>
          <a:ln w="19050">
            <a:solidFill>
              <a:srgbClr val="FFFF00"/>
            </a:solidFill>
          </a:ln>
        </p:spPr>
      </p:pic>
      <p:sp>
        <p:nvSpPr>
          <p:cNvPr id="15" name="テキスト ボックス 14"/>
          <p:cNvSpPr txBox="1"/>
          <p:nvPr/>
        </p:nvSpPr>
        <p:spPr>
          <a:xfrm>
            <a:off x="7092280" y="5919663"/>
            <a:ext cx="1979712" cy="461665"/>
          </a:xfrm>
          <a:prstGeom prst="rect">
            <a:avLst/>
          </a:prstGeom>
          <a:noFill/>
        </p:spPr>
        <p:txBody>
          <a:bodyPr wrap="square" rtlCol="0">
            <a:spAutoFit/>
          </a:bodyPr>
          <a:lstStyle/>
          <a:p>
            <a:r>
              <a:rPr lang="ja-JP" altLang="en-US" sz="1200" b="1" dirty="0" smtClean="0">
                <a:solidFill>
                  <a:srgbClr val="3366FF"/>
                </a:solidFill>
              </a:rPr>
              <a:t>形状解析による光学顕微鏡による飛跡検出性能の評価</a:t>
            </a:r>
            <a:endParaRPr kumimoji="1" lang="ja-JP" altLang="en-US" sz="1200" b="1" dirty="0">
              <a:solidFill>
                <a:srgbClr val="3366FF"/>
              </a:solidFill>
            </a:endParaRPr>
          </a:p>
        </p:txBody>
      </p:sp>
      <p:grpSp>
        <p:nvGrpSpPr>
          <p:cNvPr id="18" name="グループ化 17"/>
          <p:cNvGrpSpPr/>
          <p:nvPr/>
        </p:nvGrpSpPr>
        <p:grpSpPr>
          <a:xfrm>
            <a:off x="4464496" y="980728"/>
            <a:ext cx="3491880" cy="1941832"/>
            <a:chOff x="4515309" y="3935440"/>
            <a:chExt cx="4628691" cy="2879449"/>
          </a:xfrm>
        </p:grpSpPr>
        <p:pic>
          <p:nvPicPr>
            <p:cNvPr id="16" name="図 15"/>
            <p:cNvPicPr>
              <a:picLocks noChangeAspect="1"/>
            </p:cNvPicPr>
            <p:nvPr/>
          </p:nvPicPr>
          <p:blipFill rotWithShape="1">
            <a:blip r:embed="rId5" cstate="print">
              <a:extLst>
                <a:ext uri="{28A0092B-C50C-407E-A947-70E740481C1C}">
                  <a14:useLocalDpi xmlns="" xmlns:a14="http://schemas.microsoft.com/office/drawing/2010/main" val="0"/>
                </a:ext>
              </a:extLst>
            </a:blip>
            <a:srcRect r="9579"/>
            <a:stretch/>
          </p:blipFill>
          <p:spPr>
            <a:xfrm>
              <a:off x="4515309" y="3935440"/>
              <a:ext cx="4628691" cy="2879449"/>
            </a:xfrm>
            <a:prstGeom prst="rect">
              <a:avLst/>
            </a:prstGeom>
          </p:spPr>
        </p:pic>
        <p:sp>
          <p:nvSpPr>
            <p:cNvPr id="17" name="Text Box 6"/>
            <p:cNvSpPr txBox="1">
              <a:spLocks noChangeArrowheads="1"/>
            </p:cNvSpPr>
            <p:nvPr/>
          </p:nvSpPr>
          <p:spPr bwMode="auto">
            <a:xfrm>
              <a:off x="7508022" y="3939119"/>
              <a:ext cx="1634223" cy="391681"/>
            </a:xfrm>
            <a:prstGeom prst="rect">
              <a:avLst/>
            </a:prstGeom>
            <a:solidFill>
              <a:srgbClr val="00FF00"/>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19201" rIns="0" bIns="0" anchor="ctr"/>
            <a:lstStyle>
              <a:lvl1pPr>
                <a:tabLst>
                  <a:tab pos="723900" algn="l"/>
                </a:tabLst>
                <a:defRPr>
                  <a:solidFill>
                    <a:schemeClr val="tx1"/>
                  </a:solidFill>
                  <a:latin typeface="Arial" panose="020B0604020202020204" pitchFamily="34" charset="0"/>
                  <a:ea typeface="ＭＳ Ｐゴシック" panose="020B0600070205080204" pitchFamily="50" charset="-128"/>
                </a:defRPr>
              </a:lvl1pPr>
              <a:lvl2pPr>
                <a:tabLst>
                  <a:tab pos="723900" algn="l"/>
                </a:tabLst>
                <a:defRPr>
                  <a:solidFill>
                    <a:schemeClr val="tx1"/>
                  </a:solidFill>
                  <a:latin typeface="Arial" panose="020B0604020202020204" pitchFamily="34" charset="0"/>
                  <a:ea typeface="ＭＳ Ｐゴシック" panose="020B0600070205080204" pitchFamily="50" charset="-128"/>
                </a:defRPr>
              </a:lvl2pPr>
              <a:lvl3pPr>
                <a:tabLst>
                  <a:tab pos="723900" algn="l"/>
                </a:tabLst>
                <a:defRPr>
                  <a:solidFill>
                    <a:schemeClr val="tx1"/>
                  </a:solidFill>
                  <a:latin typeface="Arial" panose="020B0604020202020204" pitchFamily="34" charset="0"/>
                  <a:ea typeface="ＭＳ Ｐゴシック" panose="020B0600070205080204" pitchFamily="50" charset="-128"/>
                </a:defRPr>
              </a:lvl3pPr>
              <a:lvl4pPr>
                <a:tabLst>
                  <a:tab pos="723900" algn="l"/>
                </a:tabLst>
                <a:defRPr>
                  <a:solidFill>
                    <a:schemeClr val="tx1"/>
                  </a:solidFill>
                  <a:latin typeface="Arial" panose="020B0604020202020204" pitchFamily="34" charset="0"/>
                  <a:ea typeface="ＭＳ Ｐゴシック" panose="020B0600070205080204" pitchFamily="50" charset="-128"/>
                </a:defRPr>
              </a:lvl4pPr>
              <a:lvl5pPr>
                <a:tabLst>
                  <a:tab pos="723900" algn="l"/>
                </a:tabLst>
                <a:defRPr>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tabLst>
                  <a:tab pos="723900" algn="l"/>
                </a:tabLst>
                <a:defRPr>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tabLst>
                  <a:tab pos="723900" algn="l"/>
                </a:tabLst>
                <a:defRPr>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tabLst>
                  <a:tab pos="723900" algn="l"/>
                </a:tabLst>
                <a:defRPr>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tabLst>
                  <a:tab pos="723900" algn="l"/>
                </a:tabLs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2177" b="1" dirty="0">
                  <a:solidFill>
                    <a:srgbClr val="0000FF"/>
                  </a:solidFill>
                </a:rPr>
                <a:t>PTS-2</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r>
              <a:rPr kumimoji="1" lang="ja-JP" altLang="en-US" sz="2800" dirty="0" smtClean="0"/>
              <a:t>反跳原子核飛跡の理解</a:t>
            </a:r>
            <a:endParaRPr kumimoji="1" lang="ja-JP" altLang="en-US" sz="2800" dirty="0"/>
          </a:p>
        </p:txBody>
      </p:sp>
      <p:graphicFrame>
        <p:nvGraphicFramePr>
          <p:cNvPr id="3" name="コンテンツ プレースホルダ 7"/>
          <p:cNvGraphicFramePr>
            <a:graphicFrameLocks/>
          </p:cNvGraphicFramePr>
          <p:nvPr/>
        </p:nvGraphicFramePr>
        <p:xfrm>
          <a:off x="0" y="1340768"/>
          <a:ext cx="4211960" cy="432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コンテンツ プレースホルダ 6"/>
          <p:cNvGraphicFramePr>
            <a:graphicFrameLocks/>
          </p:cNvGraphicFramePr>
          <p:nvPr/>
        </p:nvGraphicFramePr>
        <p:xfrm>
          <a:off x="5076056" y="1556792"/>
          <a:ext cx="3960440"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5004048" y="5445224"/>
            <a:ext cx="5328592" cy="1200329"/>
          </a:xfrm>
          <a:prstGeom prst="rect">
            <a:avLst/>
          </a:prstGeom>
          <a:noFill/>
        </p:spPr>
        <p:txBody>
          <a:bodyPr wrap="square" rtlCol="0">
            <a:spAutoFit/>
          </a:bodyPr>
          <a:lstStyle/>
          <a:p>
            <a:r>
              <a:rPr kumimoji="1" lang="ja-JP" altLang="en-US" b="1" dirty="0" smtClean="0"/>
              <a:t>イオン照射</a:t>
            </a:r>
            <a:r>
              <a:rPr lang="ja-JP" altLang="en-US" b="1" dirty="0" smtClean="0"/>
              <a:t>系</a:t>
            </a:r>
            <a:r>
              <a:rPr kumimoji="1" lang="ja-JP" altLang="en-US" b="1" dirty="0" smtClean="0"/>
              <a:t>　　　　</a:t>
            </a:r>
            <a:r>
              <a:rPr kumimoji="1" lang="en-US" altLang="ja-JP" b="1" dirty="0" smtClean="0"/>
              <a:t>Dark Matter </a:t>
            </a:r>
            <a:r>
              <a:rPr lang="ja-JP" altLang="en-US" b="1" dirty="0" smtClean="0"/>
              <a:t>実験系</a:t>
            </a:r>
            <a:endParaRPr kumimoji="1" lang="en-US" altLang="ja-JP" b="1" dirty="0" smtClean="0"/>
          </a:p>
          <a:p>
            <a:r>
              <a:rPr lang="ja-JP" altLang="en-US" b="1" dirty="0" smtClean="0"/>
              <a:t>　　　　　</a:t>
            </a:r>
            <a:r>
              <a:rPr kumimoji="1" lang="en-US" altLang="ja-JP" b="1" dirty="0" smtClean="0"/>
              <a:t>70%</a:t>
            </a:r>
            <a:r>
              <a:rPr kumimoji="1" lang="ja-JP" altLang="en-US" b="1" dirty="0" smtClean="0"/>
              <a:t>　  ⇒　      </a:t>
            </a:r>
            <a:r>
              <a:rPr kumimoji="1" lang="en-US" altLang="ja-JP" b="1" dirty="0" smtClean="0"/>
              <a:t>85 % @ 100 </a:t>
            </a:r>
            <a:r>
              <a:rPr kumimoji="1" lang="en-US" altLang="ja-JP" b="1" dirty="0" err="1" smtClean="0"/>
              <a:t>keV</a:t>
            </a:r>
            <a:r>
              <a:rPr kumimoji="1" lang="en-US" altLang="ja-JP" b="1" dirty="0" smtClean="0"/>
              <a:t> </a:t>
            </a:r>
          </a:p>
          <a:p>
            <a:r>
              <a:rPr lang="en-US" altLang="ja-JP" b="1" dirty="0" smtClean="0"/>
              <a:t>               60 % </a:t>
            </a:r>
            <a:r>
              <a:rPr lang="ja-JP" altLang="en-US" b="1" dirty="0" smtClean="0"/>
              <a:t>　⇒        </a:t>
            </a:r>
            <a:r>
              <a:rPr lang="en-US" altLang="ja-JP" b="1" dirty="0" smtClean="0"/>
              <a:t>75 % @ 80 </a:t>
            </a:r>
            <a:r>
              <a:rPr lang="en-US" altLang="ja-JP" b="1" dirty="0" err="1" smtClean="0"/>
              <a:t>keV</a:t>
            </a:r>
            <a:r>
              <a:rPr kumimoji="1" lang="ja-JP" altLang="en-US" b="1" dirty="0" smtClean="0"/>
              <a:t>　　　　</a:t>
            </a:r>
            <a:endParaRPr kumimoji="1" lang="en-US" altLang="ja-JP" b="1" dirty="0" smtClean="0"/>
          </a:p>
          <a:p>
            <a:r>
              <a:rPr lang="ja-JP" altLang="en-US" b="1" dirty="0" smtClean="0"/>
              <a:t>　　　　　</a:t>
            </a:r>
            <a:r>
              <a:rPr lang="en-US" altLang="ja-JP" b="1" dirty="0" smtClean="0"/>
              <a:t>30% </a:t>
            </a:r>
            <a:r>
              <a:rPr lang="ja-JP" altLang="en-US" b="1" dirty="0" smtClean="0"/>
              <a:t>　 ⇒         </a:t>
            </a:r>
            <a:r>
              <a:rPr lang="en-US" altLang="ja-JP" b="1" dirty="0" smtClean="0"/>
              <a:t>55 % @ 60 </a:t>
            </a:r>
            <a:r>
              <a:rPr lang="en-US" altLang="ja-JP" b="1" dirty="0" err="1" smtClean="0"/>
              <a:t>keV</a:t>
            </a:r>
            <a:r>
              <a:rPr lang="en-US" altLang="ja-JP" b="1" dirty="0" smtClean="0"/>
              <a:t> </a:t>
            </a:r>
            <a:r>
              <a:rPr lang="ja-JP" altLang="en-US" b="1" dirty="0" smtClean="0"/>
              <a:t>　</a:t>
            </a:r>
            <a:endParaRPr kumimoji="1" lang="ja-JP" altLang="en-US" b="1" dirty="0"/>
          </a:p>
        </p:txBody>
      </p:sp>
      <p:sp>
        <p:nvSpPr>
          <p:cNvPr id="7" name="テキスト ボックス 6"/>
          <p:cNvSpPr txBox="1"/>
          <p:nvPr/>
        </p:nvSpPr>
        <p:spPr>
          <a:xfrm>
            <a:off x="35496" y="5733256"/>
            <a:ext cx="5400600" cy="1077218"/>
          </a:xfrm>
          <a:prstGeom prst="rect">
            <a:avLst/>
          </a:prstGeom>
          <a:noFill/>
        </p:spPr>
        <p:txBody>
          <a:bodyPr wrap="square" rtlCol="0">
            <a:spAutoFit/>
          </a:bodyPr>
          <a:lstStyle/>
          <a:p>
            <a:r>
              <a:rPr lang="ja-JP" altLang="en-US" sz="1600" b="1" dirty="0" smtClean="0"/>
              <a:t>ピクセル分解能を上げることでさらに検出効率は向上見込み</a:t>
            </a:r>
            <a:endParaRPr lang="en-US" altLang="ja-JP" sz="1600" b="1" dirty="0" smtClean="0"/>
          </a:p>
          <a:p>
            <a:r>
              <a:rPr lang="ja-JP" altLang="en-US" sz="1600" b="1" dirty="0" smtClean="0">
                <a:solidFill>
                  <a:srgbClr val="FF0000"/>
                </a:solidFill>
              </a:rPr>
              <a:t>　　　　　　　　　　　　　　　　　　↓</a:t>
            </a:r>
            <a:endParaRPr lang="en-US" altLang="ja-JP" sz="1600" b="1" dirty="0" smtClean="0">
              <a:solidFill>
                <a:srgbClr val="FF0000"/>
              </a:solidFill>
            </a:endParaRPr>
          </a:p>
          <a:p>
            <a:r>
              <a:rPr lang="ja-JP" altLang="en-US" sz="1600" b="1" dirty="0" smtClean="0">
                <a:solidFill>
                  <a:srgbClr val="FF0000"/>
                </a:solidFill>
              </a:rPr>
              <a:t>現状の解析法の延長でも、</a:t>
            </a:r>
            <a:r>
              <a:rPr lang="en-US" altLang="ja-JP" sz="1600" b="1" dirty="0" smtClean="0">
                <a:solidFill>
                  <a:srgbClr val="FF0000"/>
                </a:solidFill>
              </a:rPr>
              <a:t>30-40 </a:t>
            </a:r>
            <a:r>
              <a:rPr lang="en-US" altLang="ja-JP" sz="1600" b="1" dirty="0" err="1" smtClean="0">
                <a:solidFill>
                  <a:srgbClr val="FF0000"/>
                </a:solidFill>
              </a:rPr>
              <a:t>keV</a:t>
            </a:r>
            <a:r>
              <a:rPr lang="ja-JP" altLang="en-US" sz="1600" b="1" dirty="0" smtClean="0">
                <a:solidFill>
                  <a:srgbClr val="FF0000"/>
                </a:solidFill>
              </a:rPr>
              <a:t>のエネルギー閾値は達成できる可能性！</a:t>
            </a:r>
            <a:endParaRPr kumimoji="1" lang="ja-JP" altLang="en-US" sz="1600" b="1" dirty="0">
              <a:solidFill>
                <a:srgbClr val="FF0000"/>
              </a:solidFill>
            </a:endParaRPr>
          </a:p>
        </p:txBody>
      </p:sp>
      <p:cxnSp>
        <p:nvCxnSpPr>
          <p:cNvPr id="9" name="直線矢印コネクタ 8"/>
          <p:cNvCxnSpPr/>
          <p:nvPr/>
        </p:nvCxnSpPr>
        <p:spPr>
          <a:xfrm>
            <a:off x="1691680" y="2708920"/>
            <a:ext cx="0" cy="72008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899592" y="2708920"/>
            <a:ext cx="2520280" cy="369332"/>
          </a:xfrm>
          <a:prstGeom prst="rect">
            <a:avLst/>
          </a:prstGeom>
          <a:noFill/>
        </p:spPr>
        <p:txBody>
          <a:bodyPr wrap="square" rtlCol="0">
            <a:spAutoFit/>
          </a:bodyPr>
          <a:lstStyle/>
          <a:p>
            <a:r>
              <a:rPr lang="en-US" altLang="ja-JP" b="1" dirty="0" smtClean="0">
                <a:solidFill>
                  <a:srgbClr val="FFC000"/>
                </a:solidFill>
              </a:rPr>
              <a:t>Readout</a:t>
            </a:r>
            <a:r>
              <a:rPr lang="ja-JP" altLang="en-US" b="1" dirty="0" smtClean="0">
                <a:solidFill>
                  <a:srgbClr val="FFC000"/>
                </a:solidFill>
              </a:rPr>
              <a:t> </a:t>
            </a:r>
            <a:r>
              <a:rPr lang="en-US" altLang="ja-JP" b="1" dirty="0" smtClean="0">
                <a:solidFill>
                  <a:srgbClr val="FFC000"/>
                </a:solidFill>
              </a:rPr>
              <a:t>resolution</a:t>
            </a:r>
            <a:endParaRPr kumimoji="1" lang="ja-JP" altLang="en-US" b="1" dirty="0">
              <a:solidFill>
                <a:srgbClr val="FFC000"/>
              </a:solidFill>
            </a:endParaRPr>
          </a:p>
        </p:txBody>
      </p:sp>
      <p:sp>
        <p:nvSpPr>
          <p:cNvPr id="10" name="右矢印 9"/>
          <p:cNvSpPr/>
          <p:nvPr/>
        </p:nvSpPr>
        <p:spPr>
          <a:xfrm>
            <a:off x="4355976" y="3356992"/>
            <a:ext cx="576064" cy="36004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508104" y="1556792"/>
            <a:ext cx="3635896" cy="369332"/>
          </a:xfrm>
          <a:prstGeom prst="rect">
            <a:avLst/>
          </a:prstGeom>
          <a:solidFill>
            <a:schemeClr val="bg1"/>
          </a:solidFill>
        </p:spPr>
        <p:txBody>
          <a:bodyPr wrap="square" rtlCol="0">
            <a:spAutoFit/>
          </a:bodyPr>
          <a:lstStyle/>
          <a:p>
            <a:r>
              <a:rPr lang="ja-JP" altLang="en-US" b="1" dirty="0" smtClean="0"/>
              <a:t>飛跡検出効率＠</a:t>
            </a:r>
            <a:r>
              <a:rPr lang="en-US" altLang="ja-JP" b="1" dirty="0" smtClean="0"/>
              <a:t>DM</a:t>
            </a:r>
            <a:r>
              <a:rPr lang="ja-JP" altLang="en-US" b="1" dirty="0" smtClean="0"/>
              <a:t>実験系換算</a:t>
            </a:r>
            <a:endParaRPr lang="ja-JP" altLang="ja-JP" b="1" dirty="0" smtClean="0"/>
          </a:p>
        </p:txBody>
      </p:sp>
      <p:sp>
        <p:nvSpPr>
          <p:cNvPr id="15" name="テキスト ボックス 14"/>
          <p:cNvSpPr txBox="1"/>
          <p:nvPr/>
        </p:nvSpPr>
        <p:spPr>
          <a:xfrm>
            <a:off x="3923928" y="3636313"/>
            <a:ext cx="1512168" cy="830997"/>
          </a:xfrm>
          <a:prstGeom prst="rect">
            <a:avLst/>
          </a:prstGeom>
          <a:solidFill>
            <a:srgbClr val="92D050"/>
          </a:solidFill>
        </p:spPr>
        <p:txBody>
          <a:bodyPr wrap="square" rtlCol="0">
            <a:spAutoFit/>
          </a:bodyPr>
          <a:lstStyle/>
          <a:p>
            <a:r>
              <a:rPr lang="ja-JP" altLang="en-US" sz="1600" b="1" dirty="0" smtClean="0"/>
              <a:t>イオンの</a:t>
            </a:r>
            <a:r>
              <a:rPr kumimoji="1" lang="ja-JP" altLang="en-US" sz="1600" b="1" dirty="0" smtClean="0"/>
              <a:t>表面での散乱効果を補正</a:t>
            </a:r>
            <a:endParaRPr kumimoji="1" lang="ja-JP" altLang="en-US" sz="1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r>
              <a:rPr kumimoji="1" lang="ja-JP" altLang="en-US" sz="3200" b="1" dirty="0" smtClean="0"/>
              <a:t>角度分解能</a:t>
            </a:r>
            <a:endParaRPr kumimoji="1" lang="ja-JP" altLang="en-US" sz="3200" b="1" dirty="0"/>
          </a:p>
        </p:txBody>
      </p:sp>
      <p:graphicFrame>
        <p:nvGraphicFramePr>
          <p:cNvPr id="3" name="コンテンツ プレースホルダ 5"/>
          <p:cNvGraphicFramePr>
            <a:graphicFrameLocks/>
          </p:cNvGraphicFramePr>
          <p:nvPr/>
        </p:nvGraphicFramePr>
        <p:xfrm>
          <a:off x="-180528" y="1196752"/>
          <a:ext cx="421196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4320480" y="4854059"/>
            <a:ext cx="4716016" cy="2031325"/>
          </a:xfrm>
          <a:prstGeom prst="rect">
            <a:avLst/>
          </a:prstGeom>
          <a:noFill/>
        </p:spPr>
        <p:txBody>
          <a:bodyPr wrap="square" rtlCol="0">
            <a:spAutoFit/>
          </a:bodyPr>
          <a:lstStyle/>
          <a:p>
            <a:endParaRPr lang="en-US" altLang="ja-JP" b="1" dirty="0" smtClean="0"/>
          </a:p>
          <a:p>
            <a:pPr>
              <a:buFont typeface="Arial" charset="0"/>
              <a:buChar char="•"/>
            </a:pPr>
            <a:endParaRPr lang="en-US" altLang="ja-JP" b="1" dirty="0" smtClean="0"/>
          </a:p>
          <a:p>
            <a:r>
              <a:rPr lang="ja-JP" altLang="en-US" b="1" dirty="0" smtClean="0"/>
              <a:t>原子核の多重散乱によるばらつきが角度分解能においてクリティカル　</a:t>
            </a:r>
            <a:endParaRPr lang="en-US" altLang="ja-JP" b="1" dirty="0" smtClean="0"/>
          </a:p>
          <a:p>
            <a:r>
              <a:rPr lang="en-US" altLang="ja-JP" b="1" dirty="0" smtClean="0"/>
              <a:t>(~ 300 </a:t>
            </a:r>
            <a:r>
              <a:rPr lang="en-US" altLang="ja-JP" b="1" dirty="0" err="1" smtClean="0"/>
              <a:t>mrad</a:t>
            </a:r>
            <a:r>
              <a:rPr lang="en-US" altLang="ja-JP" b="1" dirty="0" smtClean="0"/>
              <a:t>. for SRIM simulation) </a:t>
            </a:r>
          </a:p>
          <a:p>
            <a:endParaRPr lang="en-US" altLang="ja-JP" b="1" dirty="0" smtClean="0"/>
          </a:p>
          <a:p>
            <a:endParaRPr kumimoji="1" lang="en-US" altLang="ja-JP" b="1" dirty="0" smtClean="0"/>
          </a:p>
        </p:txBody>
      </p:sp>
      <p:pic>
        <p:nvPicPr>
          <p:cNvPr id="7" name="図 6"/>
          <p:cNvPicPr>
            <a:picLocks noChangeAspect="1"/>
          </p:cNvPicPr>
          <p:nvPr/>
        </p:nvPicPr>
        <p:blipFill rotWithShape="1">
          <a:blip r:embed="rId3" cstate="print"/>
          <a:srcRect l="4764" t="52450" r="51379" b="5478"/>
          <a:stretch/>
        </p:blipFill>
        <p:spPr>
          <a:xfrm>
            <a:off x="4860032" y="3140968"/>
            <a:ext cx="3188926" cy="2160240"/>
          </a:xfrm>
          <a:prstGeom prst="rect">
            <a:avLst/>
          </a:prstGeom>
        </p:spPr>
      </p:pic>
      <p:pic>
        <p:nvPicPr>
          <p:cNvPr id="8" name="図 7"/>
          <p:cNvPicPr>
            <a:picLocks noChangeAspect="1"/>
          </p:cNvPicPr>
          <p:nvPr/>
        </p:nvPicPr>
        <p:blipFill rotWithShape="1">
          <a:blip r:embed="rId4" cstate="print"/>
          <a:srcRect l="4815" t="52258" r="52177" b="6006"/>
          <a:stretch/>
        </p:blipFill>
        <p:spPr>
          <a:xfrm>
            <a:off x="4860032" y="996521"/>
            <a:ext cx="3024336" cy="2072439"/>
          </a:xfrm>
          <a:prstGeom prst="rect">
            <a:avLst/>
          </a:prstGeom>
        </p:spPr>
      </p:pic>
      <p:sp>
        <p:nvSpPr>
          <p:cNvPr id="9" name="テキスト ボックス 8"/>
          <p:cNvSpPr txBox="1"/>
          <p:nvPr/>
        </p:nvSpPr>
        <p:spPr>
          <a:xfrm>
            <a:off x="5148064" y="1555450"/>
            <a:ext cx="1798254" cy="369332"/>
          </a:xfrm>
          <a:prstGeom prst="rect">
            <a:avLst/>
          </a:prstGeom>
          <a:noFill/>
        </p:spPr>
        <p:txBody>
          <a:bodyPr wrap="square" rtlCol="0">
            <a:spAutoFit/>
          </a:bodyPr>
          <a:lstStyle/>
          <a:p>
            <a:r>
              <a:rPr kumimoji="1" lang="en-US" altLang="ja-JP" b="1" dirty="0" smtClean="0"/>
              <a:t>C 80 </a:t>
            </a:r>
            <a:r>
              <a:rPr kumimoji="1" lang="en-US" altLang="ja-JP" b="1" dirty="0" err="1" smtClean="0"/>
              <a:t>keV</a:t>
            </a:r>
            <a:endParaRPr kumimoji="1" lang="ja-JP" altLang="en-US" b="1" dirty="0"/>
          </a:p>
        </p:txBody>
      </p:sp>
      <p:sp>
        <p:nvSpPr>
          <p:cNvPr id="10" name="テキスト ボックス 9"/>
          <p:cNvSpPr txBox="1"/>
          <p:nvPr/>
        </p:nvSpPr>
        <p:spPr>
          <a:xfrm>
            <a:off x="5220072" y="3573016"/>
            <a:ext cx="1584176" cy="369332"/>
          </a:xfrm>
          <a:prstGeom prst="rect">
            <a:avLst/>
          </a:prstGeom>
          <a:noFill/>
        </p:spPr>
        <p:txBody>
          <a:bodyPr wrap="square" rtlCol="0">
            <a:spAutoFit/>
          </a:bodyPr>
          <a:lstStyle/>
          <a:p>
            <a:r>
              <a:rPr lang="en-US" altLang="ja-JP" b="1" dirty="0" smtClean="0"/>
              <a:t>C 6</a:t>
            </a:r>
            <a:r>
              <a:rPr kumimoji="1" lang="en-US" altLang="ja-JP" b="1" dirty="0" smtClean="0"/>
              <a:t>0 </a:t>
            </a:r>
            <a:r>
              <a:rPr kumimoji="1" lang="en-US" altLang="ja-JP" b="1" dirty="0" err="1" smtClean="0"/>
              <a:t>keV</a:t>
            </a:r>
            <a:r>
              <a:rPr kumimoji="1" lang="ja-JP" altLang="en-US" b="1" dirty="0" smtClean="0"/>
              <a:t>　</a:t>
            </a:r>
            <a:endParaRPr kumimoji="1" lang="ja-JP" altLang="en-US" b="1" dirty="0"/>
          </a:p>
        </p:txBody>
      </p:sp>
      <p:sp>
        <p:nvSpPr>
          <p:cNvPr id="11" name="テキスト ボックス 10"/>
          <p:cNvSpPr txBox="1"/>
          <p:nvPr/>
        </p:nvSpPr>
        <p:spPr>
          <a:xfrm>
            <a:off x="251520" y="6165304"/>
            <a:ext cx="4896544" cy="400110"/>
          </a:xfrm>
          <a:prstGeom prst="rect">
            <a:avLst/>
          </a:prstGeom>
          <a:noFill/>
        </p:spPr>
        <p:txBody>
          <a:bodyPr wrap="square" rtlCol="0">
            <a:spAutoFit/>
          </a:bodyPr>
          <a:lstStyle/>
          <a:p>
            <a:r>
              <a:rPr kumimoji="1" lang="en-US" altLang="ja-JP" sz="2000" b="1" u="sng" dirty="0" smtClean="0">
                <a:solidFill>
                  <a:srgbClr val="FF0000"/>
                </a:solidFill>
              </a:rPr>
              <a:t>21 deg. (azimuth angle) </a:t>
            </a:r>
            <a:r>
              <a:rPr lang="en-US" altLang="ja-JP" sz="2000" b="1" u="sng" dirty="0" smtClean="0">
                <a:solidFill>
                  <a:srgbClr val="FF0000"/>
                </a:solidFill>
              </a:rPr>
              <a:t>@ 60 </a:t>
            </a:r>
            <a:r>
              <a:rPr lang="en-US" altLang="ja-JP" sz="2000" b="1" u="sng" dirty="0" err="1" smtClean="0">
                <a:solidFill>
                  <a:srgbClr val="FF0000"/>
                </a:solidFill>
              </a:rPr>
              <a:t>keV</a:t>
            </a:r>
            <a:r>
              <a:rPr lang="en-US" altLang="ja-JP" sz="2000" b="1" u="sng" dirty="0" smtClean="0">
                <a:solidFill>
                  <a:srgbClr val="FF0000"/>
                </a:solidFill>
              </a:rPr>
              <a:t> </a:t>
            </a:r>
            <a:endParaRPr kumimoji="1" lang="ja-JP" altLang="en-US" sz="2000" b="1" u="sng" dirty="0">
              <a:solidFill>
                <a:srgbClr val="FF0000"/>
              </a:solidFill>
            </a:endParaRPr>
          </a:p>
        </p:txBody>
      </p:sp>
      <p:sp>
        <p:nvSpPr>
          <p:cNvPr id="12" name="テキスト ボックス 11"/>
          <p:cNvSpPr txBox="1"/>
          <p:nvPr/>
        </p:nvSpPr>
        <p:spPr>
          <a:xfrm>
            <a:off x="899592" y="5723964"/>
            <a:ext cx="3240360" cy="369332"/>
          </a:xfrm>
          <a:prstGeom prst="rect">
            <a:avLst/>
          </a:prstGeom>
          <a:noFill/>
        </p:spPr>
        <p:txBody>
          <a:bodyPr wrap="square" rtlCol="0">
            <a:spAutoFit/>
          </a:bodyPr>
          <a:lstStyle/>
          <a:p>
            <a:r>
              <a:rPr lang="en-US" altLang="ja-JP" b="1" dirty="0" smtClean="0"/>
              <a:t>s</a:t>
            </a:r>
            <a:r>
              <a:rPr kumimoji="1" lang="en-US" altLang="ja-JP" b="1" dirty="0" smtClean="0"/>
              <a:t>imulation</a:t>
            </a:r>
            <a:r>
              <a:rPr kumimoji="1" lang="ja-JP" altLang="en-US" b="1" dirty="0" smtClean="0"/>
              <a:t>とほぼ一致</a:t>
            </a:r>
            <a:endParaRPr kumimoji="1" lang="ja-JP" alt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880" y="-99392"/>
            <a:ext cx="8229600" cy="1143000"/>
          </a:xfrm>
        </p:spPr>
        <p:txBody>
          <a:bodyPr>
            <a:normAutofit/>
          </a:bodyPr>
          <a:lstStyle/>
          <a:p>
            <a:r>
              <a:rPr kumimoji="1" lang="en-US" altLang="ja-JP" sz="3600" dirty="0" smtClean="0"/>
              <a:t>Background</a:t>
            </a:r>
            <a:r>
              <a:rPr lang="ja-JP" altLang="en-US" sz="3600" dirty="0" smtClean="0"/>
              <a:t>の理解</a:t>
            </a:r>
            <a:endParaRPr kumimoji="1" lang="ja-JP" altLang="en-US" sz="3600" dirty="0"/>
          </a:p>
        </p:txBody>
      </p:sp>
      <p:pic>
        <p:nvPicPr>
          <p:cNvPr id="3" name="Picture 2"/>
          <p:cNvPicPr>
            <a:picLocks noChangeAspect="1" noChangeArrowheads="1"/>
          </p:cNvPicPr>
          <p:nvPr/>
        </p:nvPicPr>
        <p:blipFill>
          <a:blip r:embed="rId2" cstate="print"/>
          <a:srcRect t="52592"/>
          <a:stretch>
            <a:fillRect/>
          </a:stretch>
        </p:blipFill>
        <p:spPr bwMode="auto">
          <a:xfrm>
            <a:off x="107504" y="812814"/>
            <a:ext cx="4788024" cy="2976226"/>
          </a:xfrm>
          <a:prstGeom prst="rect">
            <a:avLst/>
          </a:prstGeom>
          <a:noFill/>
          <a:ln w="9525">
            <a:noFill/>
            <a:miter lim="800000"/>
            <a:headEnd/>
            <a:tailEnd/>
          </a:ln>
        </p:spPr>
      </p:pic>
      <p:sp>
        <p:nvSpPr>
          <p:cNvPr id="4" name="円/楕円 3"/>
          <p:cNvSpPr/>
          <p:nvPr/>
        </p:nvSpPr>
        <p:spPr>
          <a:xfrm>
            <a:off x="323528" y="3333094"/>
            <a:ext cx="3672408" cy="432048"/>
          </a:xfrm>
          <a:prstGeom prst="ellipse">
            <a:avLst/>
          </a:prstGeom>
          <a:no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5496" y="3842464"/>
            <a:ext cx="5256584" cy="523220"/>
          </a:xfrm>
          <a:prstGeom prst="rect">
            <a:avLst/>
          </a:prstGeom>
          <a:noFill/>
        </p:spPr>
        <p:txBody>
          <a:bodyPr wrap="square" rtlCol="0">
            <a:spAutoFit/>
          </a:bodyPr>
          <a:lstStyle/>
          <a:p>
            <a:r>
              <a:rPr lang="ja-JP" altLang="en-US" sz="1400" b="1" dirty="0" smtClean="0">
                <a:solidFill>
                  <a:srgbClr val="3366FF"/>
                </a:solidFill>
              </a:rPr>
              <a:t>　　飛行機輸送でできた可能性 </a:t>
            </a:r>
            <a:endParaRPr lang="en-US" altLang="ja-JP" sz="1400" b="1" dirty="0" smtClean="0">
              <a:solidFill>
                <a:srgbClr val="3366FF"/>
              </a:solidFill>
            </a:endParaRPr>
          </a:p>
          <a:p>
            <a:r>
              <a:rPr kumimoji="1" lang="en-US" altLang="ja-JP" sz="1400" b="1" dirty="0" smtClean="0">
                <a:solidFill>
                  <a:srgbClr val="3366FF"/>
                </a:solidFill>
              </a:rPr>
              <a:t>(</a:t>
            </a:r>
            <a:r>
              <a:rPr kumimoji="1" lang="ja-JP" altLang="en-US" sz="1400" b="1" dirty="0" smtClean="0">
                <a:solidFill>
                  <a:srgbClr val="3366FF"/>
                </a:solidFill>
              </a:rPr>
              <a:t>もともとここまでの</a:t>
            </a:r>
            <a:r>
              <a:rPr kumimoji="1" lang="en-US" altLang="ja-JP" sz="1400" b="1" dirty="0" smtClean="0">
                <a:solidFill>
                  <a:srgbClr val="3366FF"/>
                </a:solidFill>
              </a:rPr>
              <a:t>Activity</a:t>
            </a:r>
            <a:r>
              <a:rPr kumimoji="1" lang="ja-JP" altLang="en-US" sz="1400" b="1" dirty="0" smtClean="0">
                <a:solidFill>
                  <a:srgbClr val="3366FF"/>
                </a:solidFill>
              </a:rPr>
              <a:t>は持って</a:t>
            </a:r>
            <a:r>
              <a:rPr kumimoji="1" lang="ja-JP" altLang="en-US" sz="1400" b="1" dirty="0" smtClean="0">
                <a:solidFill>
                  <a:srgbClr val="3366FF"/>
                </a:solidFill>
              </a:rPr>
              <a:t>いない </a:t>
            </a:r>
            <a:r>
              <a:rPr kumimoji="1" lang="ja-JP" altLang="en-US" sz="1400" b="1" dirty="0" smtClean="0">
                <a:solidFill>
                  <a:srgbClr val="3366FF"/>
                </a:solidFill>
              </a:rPr>
              <a:t>⇒ 現在、再測定準備中</a:t>
            </a:r>
            <a:r>
              <a:rPr kumimoji="1" lang="en-US" altLang="ja-JP" sz="1400" b="1" dirty="0" smtClean="0">
                <a:solidFill>
                  <a:srgbClr val="3366FF"/>
                </a:solidFill>
              </a:rPr>
              <a:t>)</a:t>
            </a:r>
            <a:endParaRPr kumimoji="1" lang="ja-JP" altLang="en-US" sz="1400" b="1" dirty="0">
              <a:solidFill>
                <a:srgbClr val="3366FF"/>
              </a:solidFill>
            </a:endParaRPr>
          </a:p>
        </p:txBody>
      </p:sp>
      <p:grpSp>
        <p:nvGrpSpPr>
          <p:cNvPr id="12" name="グループ化 11"/>
          <p:cNvGrpSpPr/>
          <p:nvPr/>
        </p:nvGrpSpPr>
        <p:grpSpPr>
          <a:xfrm>
            <a:off x="4355976" y="3092767"/>
            <a:ext cx="4752528" cy="1200329"/>
            <a:chOff x="4283968" y="2948751"/>
            <a:chExt cx="4752528" cy="1200329"/>
          </a:xfrm>
        </p:grpSpPr>
        <p:sp>
          <p:nvSpPr>
            <p:cNvPr id="6" name="テキスト ボックス 5"/>
            <p:cNvSpPr txBox="1"/>
            <p:nvPr/>
          </p:nvSpPr>
          <p:spPr>
            <a:xfrm>
              <a:off x="4283968" y="2948751"/>
              <a:ext cx="4752528" cy="1200329"/>
            </a:xfrm>
            <a:prstGeom prst="rect">
              <a:avLst/>
            </a:prstGeom>
            <a:noFill/>
          </p:spPr>
          <p:txBody>
            <a:bodyPr wrap="square" rtlCol="0">
              <a:spAutoFit/>
            </a:bodyPr>
            <a:lstStyle/>
            <a:p>
              <a:pPr algn="ctr"/>
              <a:r>
                <a:rPr lang="ja-JP" altLang="en-US" b="1" dirty="0" smtClean="0"/>
                <a:t>最初の目標　⇒ </a:t>
              </a:r>
              <a:r>
                <a:rPr lang="en-US" altLang="ja-JP" b="1" dirty="0" smtClean="0"/>
                <a:t>1E-6 rejection for electrons </a:t>
              </a:r>
            </a:p>
            <a:p>
              <a:pPr algn="ctr"/>
              <a:endParaRPr kumimoji="1" lang="en-US" altLang="ja-JP" b="1" dirty="0" smtClean="0"/>
            </a:p>
            <a:p>
              <a:pPr algn="ctr"/>
              <a:endParaRPr kumimoji="1" lang="en-US" altLang="ja-JP" b="1" dirty="0" smtClean="0"/>
            </a:p>
            <a:p>
              <a:pPr algn="ctr"/>
              <a:r>
                <a:rPr lang="en-US" altLang="ja-JP" b="1" dirty="0" smtClean="0"/>
                <a:t>  1 kg</a:t>
              </a:r>
              <a:r>
                <a:rPr lang="ja-JP" altLang="en-US" b="1" dirty="0" smtClean="0"/>
                <a:t>・</a:t>
              </a:r>
              <a:r>
                <a:rPr lang="en-US" altLang="ja-JP" b="1" dirty="0" smtClean="0"/>
                <a:t>day</a:t>
              </a:r>
              <a:r>
                <a:rPr lang="ja-JP" altLang="en-US" b="1" dirty="0" smtClean="0"/>
                <a:t>の実験の立案</a:t>
              </a:r>
              <a:endParaRPr kumimoji="1" lang="ja-JP" altLang="en-US" b="1" dirty="0"/>
            </a:p>
          </p:txBody>
        </p:sp>
        <p:sp>
          <p:nvSpPr>
            <p:cNvPr id="7" name="下矢印 6"/>
            <p:cNvSpPr/>
            <p:nvPr/>
          </p:nvSpPr>
          <p:spPr>
            <a:xfrm>
              <a:off x="6516216" y="3429000"/>
              <a:ext cx="288032" cy="360040"/>
            </a:xfrm>
            <a:prstGeom prst="downArrow">
              <a:avLst/>
            </a:prstGeom>
            <a:no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07504" y="5120024"/>
            <a:ext cx="8892480" cy="1477328"/>
          </a:xfrm>
          <a:prstGeom prst="rect">
            <a:avLst/>
          </a:prstGeom>
          <a:noFill/>
          <a:ln w="19050">
            <a:solidFill>
              <a:srgbClr val="FF0000"/>
            </a:solidFill>
          </a:ln>
        </p:spPr>
        <p:txBody>
          <a:bodyPr wrap="square" rtlCol="0">
            <a:spAutoFit/>
          </a:bodyPr>
          <a:lstStyle/>
          <a:p>
            <a:pPr marL="342900" indent="-342900">
              <a:buAutoNum type="arabicPeriod"/>
            </a:pPr>
            <a:r>
              <a:rPr kumimoji="1" lang="en-US" altLang="ja-JP" b="1" dirty="0" smtClean="0"/>
              <a:t>Chemica</a:t>
            </a:r>
            <a:r>
              <a:rPr lang="en-US" altLang="ja-JP" b="1" dirty="0" smtClean="0"/>
              <a:t>l control : </a:t>
            </a:r>
            <a:r>
              <a:rPr lang="ja-JP" altLang="en-US" b="1" dirty="0" smtClean="0"/>
              <a:t> テトラゾリウム化合物 の結晶表面吸着</a:t>
            </a:r>
            <a:r>
              <a:rPr lang="en-US" altLang="ja-JP" b="1" dirty="0" smtClean="0"/>
              <a:t>: </a:t>
            </a:r>
            <a:r>
              <a:rPr lang="ja-JP" altLang="en-US" b="1" dirty="0" smtClean="0"/>
              <a:t>非常に良い</a:t>
            </a:r>
            <a:r>
              <a:rPr lang="en-US" altLang="ja-JP" b="1" dirty="0" smtClean="0"/>
              <a:t>S/N</a:t>
            </a:r>
            <a:r>
              <a:rPr lang="ja-JP" altLang="en-US" b="1" dirty="0" smtClean="0"/>
              <a:t>　</a:t>
            </a:r>
            <a:endParaRPr lang="en-US" altLang="ja-JP" b="1" dirty="0" smtClean="0"/>
          </a:p>
          <a:p>
            <a:pPr marL="342900" indent="-342900"/>
            <a:r>
              <a:rPr lang="en-US" altLang="ja-JP" b="1" dirty="0" smtClean="0"/>
              <a:t>                                        </a:t>
            </a:r>
            <a:r>
              <a:rPr lang="ja-JP" altLang="en-US" b="1" dirty="0" smtClean="0"/>
              <a:t>⇒ 現在スタディ中 </a:t>
            </a:r>
            <a:endParaRPr lang="en-US" altLang="ja-JP" b="1" dirty="0" smtClean="0"/>
          </a:p>
          <a:p>
            <a:pPr marL="342900" indent="-342900">
              <a:buAutoNum type="arabicPeriod" startAt="2"/>
            </a:pPr>
            <a:r>
              <a:rPr lang="ja-JP" altLang="en-US" b="1" dirty="0" smtClean="0"/>
              <a:t>低温デバイス　     ⇒ 温度上昇における量子感度依存性を利用</a:t>
            </a:r>
            <a:endParaRPr lang="en-US" altLang="ja-JP" b="1" dirty="0" smtClean="0"/>
          </a:p>
          <a:p>
            <a:pPr marL="342900" indent="-342900"/>
            <a:r>
              <a:rPr lang="ja-JP" altLang="en-US" b="1" dirty="0" smtClean="0"/>
              <a:t>　　　　　　　　　　　       ⇒ 長期特性の向上</a:t>
            </a:r>
            <a:endParaRPr lang="en-US" altLang="ja-JP" b="1" dirty="0" smtClean="0"/>
          </a:p>
          <a:p>
            <a:pPr marL="457200" indent="-457200">
              <a:buAutoNum type="arabicPeriod" startAt="3"/>
            </a:pPr>
            <a:r>
              <a:rPr lang="ja-JP" altLang="en-US" b="1" dirty="0" smtClean="0"/>
              <a:t>プラズモン分析　⇒ </a:t>
            </a:r>
            <a:r>
              <a:rPr lang="en-US" altLang="ja-JP" b="1" dirty="0" smtClean="0"/>
              <a:t>low </a:t>
            </a:r>
            <a:r>
              <a:rPr lang="en-US" altLang="ja-JP" b="1" dirty="0" err="1" smtClean="0"/>
              <a:t>dE</a:t>
            </a:r>
            <a:r>
              <a:rPr lang="en-US" altLang="ja-JP" b="1" dirty="0" smtClean="0"/>
              <a:t>/</a:t>
            </a:r>
            <a:r>
              <a:rPr lang="en-US" altLang="ja-JP" b="1" dirty="0" err="1" smtClean="0"/>
              <a:t>dx</a:t>
            </a:r>
            <a:r>
              <a:rPr lang="ja-JP" altLang="en-US" b="1" dirty="0" smtClean="0"/>
              <a:t>の現像銀形状・サイズ特性によるバックグラ ウンド除去</a:t>
            </a:r>
            <a:endParaRPr lang="en-US" altLang="ja-JP" b="1" dirty="0" smtClean="0"/>
          </a:p>
        </p:txBody>
      </p:sp>
      <p:sp>
        <p:nvSpPr>
          <p:cNvPr id="9" name="テキスト ボックス 8"/>
          <p:cNvSpPr txBox="1"/>
          <p:nvPr/>
        </p:nvSpPr>
        <p:spPr>
          <a:xfrm>
            <a:off x="35496" y="4715852"/>
            <a:ext cx="8712968" cy="369332"/>
          </a:xfrm>
          <a:prstGeom prst="rect">
            <a:avLst/>
          </a:prstGeom>
          <a:noFill/>
        </p:spPr>
        <p:txBody>
          <a:bodyPr wrap="square" rtlCol="0">
            <a:spAutoFit/>
          </a:bodyPr>
          <a:lstStyle/>
          <a:p>
            <a:r>
              <a:rPr lang="ja-JP" altLang="en-US" b="1" u="sng" dirty="0" smtClean="0">
                <a:solidFill>
                  <a:srgbClr val="FF0000"/>
                </a:solidFill>
              </a:rPr>
              <a:t>低バックグラウンド化に向けたデバイス調整＋解析法の開発</a:t>
            </a:r>
            <a:endParaRPr kumimoji="1" lang="ja-JP" altLang="en-US" b="1" u="sng"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4932041" y="980728"/>
            <a:ext cx="3888431" cy="1630876"/>
          </a:xfrm>
          <a:prstGeom prst="rect">
            <a:avLst/>
          </a:prstGeom>
          <a:noFill/>
          <a:ln w="9525">
            <a:noFill/>
            <a:miter lim="800000"/>
            <a:headEnd/>
            <a:tailEnd/>
          </a:ln>
        </p:spPr>
      </p:pic>
      <p:sp>
        <p:nvSpPr>
          <p:cNvPr id="11" name="テキスト ボックス 10"/>
          <p:cNvSpPr txBox="1"/>
          <p:nvPr/>
        </p:nvSpPr>
        <p:spPr>
          <a:xfrm>
            <a:off x="4427984" y="2492896"/>
            <a:ext cx="4824536" cy="615553"/>
          </a:xfrm>
          <a:prstGeom prst="rect">
            <a:avLst/>
          </a:prstGeom>
          <a:noFill/>
        </p:spPr>
        <p:txBody>
          <a:bodyPr wrap="square" rtlCol="0">
            <a:spAutoFit/>
          </a:bodyPr>
          <a:lstStyle/>
          <a:p>
            <a:pPr algn="ctr"/>
            <a:r>
              <a:rPr kumimoji="1" lang="en-US" altLang="ja-JP" sz="1600" b="1" dirty="0" smtClean="0"/>
              <a:t>Nuclear recoil induced by neutrons ( &gt; 100 nm tracks)</a:t>
            </a:r>
          </a:p>
          <a:p>
            <a:pPr algn="ctr"/>
            <a:r>
              <a:rPr lang="ja-JP" altLang="en-US" b="1" u="sng" dirty="0" smtClean="0">
                <a:solidFill>
                  <a:srgbClr val="FF0000"/>
                </a:solidFill>
              </a:rPr>
              <a:t>⇒ </a:t>
            </a:r>
            <a:r>
              <a:rPr kumimoji="1" lang="en-US" altLang="ja-JP" b="1" u="sng" dirty="0" smtClean="0">
                <a:solidFill>
                  <a:srgbClr val="FF0000"/>
                </a:solidFill>
              </a:rPr>
              <a:t>0.065/kg/y </a:t>
            </a:r>
            <a:endParaRPr kumimoji="1" lang="ja-JP" altLang="en-US" b="1" u="sng"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smtClean="0"/>
              <a:t>B02</a:t>
            </a:r>
            <a:r>
              <a:rPr lang="ja-JP" altLang="en-US" sz="4000" dirty="0" smtClean="0"/>
              <a:t>からのポスター発表</a:t>
            </a:r>
            <a:endParaRPr kumimoji="1" lang="ja-JP" altLang="en-US" sz="4000" dirty="0"/>
          </a:p>
        </p:txBody>
      </p:sp>
      <p:sp>
        <p:nvSpPr>
          <p:cNvPr id="3" name="テキスト ボックス 2"/>
          <p:cNvSpPr txBox="1"/>
          <p:nvPr/>
        </p:nvSpPr>
        <p:spPr>
          <a:xfrm>
            <a:off x="251520" y="3284984"/>
            <a:ext cx="8676456" cy="1477328"/>
          </a:xfrm>
          <a:prstGeom prst="rect">
            <a:avLst/>
          </a:prstGeom>
          <a:noFill/>
          <a:ln>
            <a:solidFill>
              <a:srgbClr val="00B050"/>
            </a:solidFill>
          </a:ln>
        </p:spPr>
        <p:txBody>
          <a:bodyPr wrap="square" rtlCol="0">
            <a:spAutoFit/>
          </a:bodyPr>
          <a:lstStyle/>
          <a:p>
            <a:r>
              <a:rPr kumimoji="1" lang="en-US" altLang="ja-JP" b="1" dirty="0" smtClean="0"/>
              <a:t>13 . </a:t>
            </a:r>
            <a:r>
              <a:rPr kumimoji="1" lang="ja-JP" altLang="en-US" b="1" dirty="0" smtClean="0"/>
              <a:t>原子核乾板を用いた暗黒物質検出実験に向けた研究・開発状況　：　浅田貴志</a:t>
            </a:r>
            <a:endParaRPr kumimoji="1" lang="en-US" altLang="ja-JP" b="1" dirty="0" smtClean="0"/>
          </a:p>
          <a:p>
            <a:r>
              <a:rPr lang="en-US" altLang="ja-JP" b="1" dirty="0" smtClean="0"/>
              <a:t>(14.</a:t>
            </a:r>
            <a:r>
              <a:rPr lang="ja-JP" altLang="en-US" b="1" dirty="0" smtClean="0"/>
              <a:t>原子核乾板によるニュートリノコヒーレント散乱の初観測実験 ： 佐藤修</a:t>
            </a:r>
            <a:r>
              <a:rPr lang="en-US" altLang="ja-JP" b="1" dirty="0" smtClean="0"/>
              <a:t>) </a:t>
            </a:r>
            <a:endParaRPr kumimoji="1" lang="en-US" altLang="ja-JP" b="1" dirty="0" smtClean="0"/>
          </a:p>
          <a:p>
            <a:r>
              <a:rPr lang="en-US" altLang="ja-JP" b="1" dirty="0" smtClean="0"/>
              <a:t>15</a:t>
            </a:r>
            <a:r>
              <a:rPr lang="ja-JP" altLang="en-US" b="1" dirty="0" err="1" smtClean="0"/>
              <a:t>．</a:t>
            </a:r>
            <a:r>
              <a:rPr lang="ja-JP" altLang="en-US" b="1" dirty="0" smtClean="0"/>
              <a:t> 原子核乾板を用いた暗黒物質探索実験における超解像飛跡解析法の開発： </a:t>
            </a:r>
            <a:endParaRPr lang="en-US" altLang="ja-JP" b="1" dirty="0" smtClean="0"/>
          </a:p>
          <a:p>
            <a:r>
              <a:rPr lang="en-US" altLang="ja-JP" b="1" dirty="0" smtClean="0"/>
              <a:t>     </a:t>
            </a:r>
            <a:r>
              <a:rPr lang="ja-JP" altLang="en-US" b="1" dirty="0" smtClean="0"/>
              <a:t>梅本篤宏　</a:t>
            </a:r>
            <a:endParaRPr lang="en-US" altLang="ja-JP" b="1" dirty="0" smtClean="0"/>
          </a:p>
          <a:p>
            <a:r>
              <a:rPr lang="en-US" altLang="ja-JP" b="1" dirty="0" smtClean="0"/>
              <a:t>16.</a:t>
            </a:r>
            <a:r>
              <a:rPr lang="ja-JP" altLang="en-US" b="1" dirty="0" smtClean="0"/>
              <a:t>エマルション暗黒物質探索実験における超解像飛跡解析　：　吉本雅浩</a:t>
            </a:r>
            <a:r>
              <a:rPr lang="en-US" altLang="ja-JP" b="1" dirty="0" smtClean="0"/>
              <a:t> </a:t>
            </a:r>
            <a:r>
              <a:rPr lang="ja-JP" altLang="en-US" b="1" dirty="0" smtClean="0"/>
              <a:t>　</a:t>
            </a:r>
            <a:endParaRPr kumimoji="1" lang="ja-JP" altLang="en-US" b="1" dirty="0"/>
          </a:p>
        </p:txBody>
      </p:sp>
      <p:sp>
        <p:nvSpPr>
          <p:cNvPr id="4" name="テキスト ボックス 3"/>
          <p:cNvSpPr txBox="1"/>
          <p:nvPr/>
        </p:nvSpPr>
        <p:spPr>
          <a:xfrm>
            <a:off x="288032" y="1844824"/>
            <a:ext cx="8676456" cy="923330"/>
          </a:xfrm>
          <a:prstGeom prst="rect">
            <a:avLst/>
          </a:prstGeom>
          <a:noFill/>
          <a:ln>
            <a:solidFill>
              <a:srgbClr val="FF0000"/>
            </a:solidFill>
          </a:ln>
        </p:spPr>
        <p:txBody>
          <a:bodyPr wrap="square" rtlCol="0">
            <a:spAutoFit/>
          </a:bodyPr>
          <a:lstStyle/>
          <a:p>
            <a:r>
              <a:rPr lang="en-US" altLang="ja-JP" b="1" dirty="0" smtClean="0"/>
              <a:t>10. </a:t>
            </a:r>
            <a:r>
              <a:rPr lang="ja-JP" altLang="en-US" b="1" dirty="0" smtClean="0"/>
              <a:t>反跳原子核における飛跡の前後判定 </a:t>
            </a:r>
            <a:r>
              <a:rPr lang="en-US" altLang="ja-JP" b="1" dirty="0" smtClean="0"/>
              <a:t>: </a:t>
            </a:r>
            <a:r>
              <a:rPr lang="ja-JP" altLang="en-US" b="1" dirty="0" smtClean="0"/>
              <a:t>矢ケ部 遼太 </a:t>
            </a:r>
            <a:endParaRPr lang="en-US" altLang="ja-JP" b="1" dirty="0" smtClean="0"/>
          </a:p>
          <a:p>
            <a:r>
              <a:rPr lang="en-US" altLang="ja-JP" b="1" dirty="0" smtClean="0"/>
              <a:t>11. NEWAGE</a:t>
            </a:r>
            <a:r>
              <a:rPr lang="ja-JP" altLang="en-US" b="1" dirty="0" smtClean="0"/>
              <a:t>実験における低バックグラウンド化に向けた研究 </a:t>
            </a:r>
            <a:r>
              <a:rPr lang="en-US" altLang="ja-JP" b="1" dirty="0" smtClean="0"/>
              <a:t>:  </a:t>
            </a:r>
            <a:r>
              <a:rPr lang="ja-JP" altLang="en-US" b="1" dirty="0" smtClean="0"/>
              <a:t>橋本 隆 </a:t>
            </a:r>
            <a:endParaRPr lang="en-US" altLang="ja-JP" b="1" dirty="0" smtClean="0"/>
          </a:p>
          <a:p>
            <a:r>
              <a:rPr lang="en-US" altLang="ja-JP" b="1" dirty="0" smtClean="0"/>
              <a:t>12. NEWAGE</a:t>
            </a:r>
            <a:r>
              <a:rPr lang="ja-JP" altLang="en-US" b="1" dirty="0" smtClean="0"/>
              <a:t>地下実験の解析 </a:t>
            </a:r>
            <a:r>
              <a:rPr lang="en-US" altLang="ja-JP" b="1" dirty="0" smtClean="0"/>
              <a:t>: </a:t>
            </a:r>
            <a:r>
              <a:rPr lang="ja-JP" altLang="en-US" b="1" dirty="0" smtClean="0"/>
              <a:t>池田 智法 </a:t>
            </a:r>
            <a:endParaRPr kumimoji="1" lang="ja-JP" altLang="en-US" b="1" dirty="0"/>
          </a:p>
        </p:txBody>
      </p:sp>
      <p:sp>
        <p:nvSpPr>
          <p:cNvPr id="5" name="テキスト ボックス 4"/>
          <p:cNvSpPr txBox="1"/>
          <p:nvPr/>
        </p:nvSpPr>
        <p:spPr>
          <a:xfrm>
            <a:off x="251520" y="5302949"/>
            <a:ext cx="8712968" cy="646331"/>
          </a:xfrm>
          <a:prstGeom prst="rect">
            <a:avLst/>
          </a:prstGeom>
          <a:noFill/>
          <a:ln>
            <a:solidFill>
              <a:srgbClr val="3366FF"/>
            </a:solidFill>
          </a:ln>
        </p:spPr>
        <p:txBody>
          <a:bodyPr wrap="square" rtlCol="0">
            <a:spAutoFit/>
          </a:bodyPr>
          <a:lstStyle/>
          <a:p>
            <a:r>
              <a:rPr lang="en-US" altLang="ja-JP" b="1" dirty="0" smtClean="0"/>
              <a:t>17 . </a:t>
            </a:r>
            <a:r>
              <a:rPr lang="ja-JP" altLang="en-US" b="1" dirty="0" smtClean="0"/>
              <a:t>アルゴン中の柱状再結合効果を用いた検出器の方向感度化に関する基礎研究 ：</a:t>
            </a:r>
            <a:r>
              <a:rPr lang="en-US" altLang="ja-JP" b="1" dirty="0" smtClean="0"/>
              <a:t> </a:t>
            </a:r>
            <a:r>
              <a:rPr lang="ja-JP" altLang="en-US" b="1" dirty="0" smtClean="0"/>
              <a:t>　　</a:t>
            </a:r>
            <a:endParaRPr lang="en-US" altLang="ja-JP" b="1" dirty="0" smtClean="0"/>
          </a:p>
          <a:p>
            <a:r>
              <a:rPr lang="ja-JP" altLang="en-US" b="1" dirty="0" smtClean="0"/>
              <a:t>　　鈴木優飛 </a:t>
            </a:r>
            <a:endParaRPr kumimoji="1" lang="ja-JP" altLang="en-US" b="1" dirty="0"/>
          </a:p>
        </p:txBody>
      </p:sp>
      <p:sp>
        <p:nvSpPr>
          <p:cNvPr id="6" name="テキスト ボックス 5"/>
          <p:cNvSpPr txBox="1"/>
          <p:nvPr/>
        </p:nvSpPr>
        <p:spPr>
          <a:xfrm>
            <a:off x="35496" y="1403484"/>
            <a:ext cx="5112568" cy="369332"/>
          </a:xfrm>
          <a:prstGeom prst="rect">
            <a:avLst/>
          </a:prstGeom>
          <a:noFill/>
        </p:spPr>
        <p:txBody>
          <a:bodyPr wrap="square" rtlCol="0">
            <a:spAutoFit/>
          </a:bodyPr>
          <a:lstStyle/>
          <a:p>
            <a:r>
              <a:rPr lang="ja-JP" altLang="en-US" b="1" dirty="0" smtClean="0">
                <a:solidFill>
                  <a:srgbClr val="FF0000"/>
                </a:solidFill>
              </a:rPr>
              <a:t>●神戸大グループ</a:t>
            </a:r>
            <a:endParaRPr kumimoji="1" lang="ja-JP" altLang="en-US" b="1" dirty="0">
              <a:solidFill>
                <a:srgbClr val="FF0000"/>
              </a:solidFill>
            </a:endParaRPr>
          </a:p>
        </p:txBody>
      </p:sp>
      <p:sp>
        <p:nvSpPr>
          <p:cNvPr id="7" name="テキスト ボックス 6"/>
          <p:cNvSpPr txBox="1"/>
          <p:nvPr/>
        </p:nvSpPr>
        <p:spPr>
          <a:xfrm>
            <a:off x="35496" y="2924944"/>
            <a:ext cx="5112568" cy="369332"/>
          </a:xfrm>
          <a:prstGeom prst="rect">
            <a:avLst/>
          </a:prstGeom>
          <a:noFill/>
        </p:spPr>
        <p:txBody>
          <a:bodyPr wrap="square" rtlCol="0">
            <a:spAutoFit/>
          </a:bodyPr>
          <a:lstStyle/>
          <a:p>
            <a:r>
              <a:rPr lang="ja-JP" altLang="en-US" b="1" dirty="0" smtClean="0">
                <a:solidFill>
                  <a:srgbClr val="00B050"/>
                </a:solidFill>
              </a:rPr>
              <a:t>●名古屋大グループ</a:t>
            </a:r>
            <a:endParaRPr kumimoji="1" lang="ja-JP" altLang="en-US" b="1" dirty="0">
              <a:solidFill>
                <a:srgbClr val="00B050"/>
              </a:solidFill>
            </a:endParaRPr>
          </a:p>
        </p:txBody>
      </p:sp>
      <p:sp>
        <p:nvSpPr>
          <p:cNvPr id="8" name="テキスト ボックス 7"/>
          <p:cNvSpPr txBox="1"/>
          <p:nvPr/>
        </p:nvSpPr>
        <p:spPr>
          <a:xfrm>
            <a:off x="35496" y="4931876"/>
            <a:ext cx="5112568" cy="369332"/>
          </a:xfrm>
          <a:prstGeom prst="rect">
            <a:avLst/>
          </a:prstGeom>
          <a:noFill/>
        </p:spPr>
        <p:txBody>
          <a:bodyPr wrap="square" rtlCol="0">
            <a:spAutoFit/>
          </a:bodyPr>
          <a:lstStyle/>
          <a:p>
            <a:r>
              <a:rPr lang="ja-JP" altLang="en-US" b="1" dirty="0" smtClean="0">
                <a:solidFill>
                  <a:srgbClr val="3366FF"/>
                </a:solidFill>
              </a:rPr>
              <a:t>●早稲田大グループ</a:t>
            </a:r>
            <a:endParaRPr kumimoji="1" lang="ja-JP" altLang="en-US" b="1" dirty="0">
              <a:solidFill>
                <a:srgbClr val="3366FF"/>
              </a:solidFill>
            </a:endParaRPr>
          </a:p>
        </p:txBody>
      </p:sp>
      <p:sp>
        <p:nvSpPr>
          <p:cNvPr id="9" name="テキスト ボックス 8"/>
          <p:cNvSpPr txBox="1"/>
          <p:nvPr/>
        </p:nvSpPr>
        <p:spPr>
          <a:xfrm>
            <a:off x="7524328" y="3573016"/>
            <a:ext cx="1728192" cy="338554"/>
          </a:xfrm>
          <a:prstGeom prst="rect">
            <a:avLst/>
          </a:prstGeom>
          <a:noFill/>
        </p:spPr>
        <p:txBody>
          <a:bodyPr wrap="square" rtlCol="0">
            <a:spAutoFit/>
          </a:bodyPr>
          <a:lstStyle/>
          <a:p>
            <a:r>
              <a:rPr kumimoji="1" lang="en-US" altLang="ja-JP" sz="1600" b="1" i="1" dirty="0" smtClean="0">
                <a:solidFill>
                  <a:srgbClr val="00B050"/>
                </a:solidFill>
              </a:rPr>
              <a:t>[</a:t>
            </a:r>
            <a:r>
              <a:rPr kumimoji="1" lang="ja-JP" altLang="en-US" sz="1600" b="1" i="1" dirty="0" smtClean="0">
                <a:solidFill>
                  <a:srgbClr val="00B050"/>
                </a:solidFill>
              </a:rPr>
              <a:t>技術応用</a:t>
            </a:r>
            <a:r>
              <a:rPr kumimoji="1" lang="en-US" altLang="ja-JP" sz="1600" b="1" i="1" dirty="0" smtClean="0">
                <a:solidFill>
                  <a:srgbClr val="00B050"/>
                </a:solidFill>
              </a:rPr>
              <a:t>]</a:t>
            </a:r>
            <a:endParaRPr kumimoji="1" lang="ja-JP" altLang="en-US" sz="1600" b="1" i="1" dirty="0">
              <a:solidFill>
                <a:srgbClr val="00B05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a:bodyPr>
          <a:lstStyle/>
          <a:p>
            <a:r>
              <a:rPr lang="ja-JP" altLang="en-US" sz="4000" dirty="0" smtClean="0"/>
              <a:t>まとめ</a:t>
            </a:r>
            <a:endParaRPr kumimoji="1" lang="ja-JP" altLang="en-US" sz="4000" dirty="0"/>
          </a:p>
        </p:txBody>
      </p:sp>
      <p:sp>
        <p:nvSpPr>
          <p:cNvPr id="4" name="テキスト ボックス 3"/>
          <p:cNvSpPr txBox="1"/>
          <p:nvPr/>
        </p:nvSpPr>
        <p:spPr>
          <a:xfrm>
            <a:off x="323528" y="908720"/>
            <a:ext cx="8208912" cy="5940088"/>
          </a:xfrm>
          <a:prstGeom prst="rect">
            <a:avLst/>
          </a:prstGeom>
          <a:noFill/>
        </p:spPr>
        <p:txBody>
          <a:bodyPr wrap="square" rtlCol="0">
            <a:spAutoFit/>
          </a:bodyPr>
          <a:lstStyle/>
          <a:p>
            <a:pPr>
              <a:buFont typeface="Wingdings" pitchFamily="2" charset="2"/>
              <a:buChar char="n"/>
            </a:pPr>
            <a:r>
              <a:rPr kumimoji="1" lang="en-US" altLang="ja-JP" sz="2000" dirty="0" smtClean="0">
                <a:solidFill>
                  <a:srgbClr val="FF0000"/>
                </a:solidFill>
              </a:rPr>
              <a:t> NEWAGE </a:t>
            </a:r>
          </a:p>
          <a:p>
            <a:r>
              <a:rPr lang="en-US" altLang="ja-JP" sz="2000" dirty="0" smtClean="0">
                <a:solidFill>
                  <a:srgbClr val="FF0000"/>
                </a:solidFill>
              </a:rPr>
              <a:t>   1. </a:t>
            </a:r>
            <a:r>
              <a:rPr lang="ja-JP" altLang="en-US" sz="2000" dirty="0" smtClean="0">
                <a:solidFill>
                  <a:srgbClr val="FF0000"/>
                </a:solidFill>
              </a:rPr>
              <a:t> 方向感度を持った</a:t>
            </a:r>
            <a:r>
              <a:rPr lang="en-US" altLang="ja-JP" sz="2000" dirty="0" smtClean="0">
                <a:solidFill>
                  <a:srgbClr val="FF0000"/>
                </a:solidFill>
              </a:rPr>
              <a:t>SD </a:t>
            </a:r>
            <a:r>
              <a:rPr lang="en-US" altLang="ja-JP" sz="2000" dirty="0" err="1" smtClean="0">
                <a:solidFill>
                  <a:srgbClr val="FF0000"/>
                </a:solidFill>
              </a:rPr>
              <a:t>ineraction</a:t>
            </a:r>
            <a:r>
              <a:rPr lang="ja-JP" altLang="en-US" sz="2000" dirty="0" smtClean="0">
                <a:solidFill>
                  <a:srgbClr val="FF0000"/>
                </a:solidFill>
              </a:rPr>
              <a:t>における探索を更新 </a:t>
            </a:r>
            <a:r>
              <a:rPr lang="en-US" altLang="ja-JP" sz="2000" dirty="0" smtClean="0">
                <a:solidFill>
                  <a:srgbClr val="FF0000"/>
                </a:solidFill>
              </a:rPr>
              <a:t>(Eth : 100 </a:t>
            </a:r>
            <a:r>
              <a:rPr lang="en-US" altLang="ja-JP" sz="2000" dirty="0" err="1" smtClean="0">
                <a:solidFill>
                  <a:srgbClr val="FF0000"/>
                </a:solidFill>
              </a:rPr>
              <a:t>keV</a:t>
            </a:r>
            <a:r>
              <a:rPr lang="en-US" altLang="ja-JP" sz="2000" dirty="0" smtClean="0">
                <a:solidFill>
                  <a:srgbClr val="FF0000"/>
                </a:solidFill>
              </a:rPr>
              <a:t> -&gt; 50 </a:t>
            </a:r>
            <a:r>
              <a:rPr lang="en-US" altLang="ja-JP" sz="2000" dirty="0" err="1" smtClean="0">
                <a:solidFill>
                  <a:srgbClr val="FF0000"/>
                </a:solidFill>
              </a:rPr>
              <a:t>keV</a:t>
            </a:r>
            <a:r>
              <a:rPr lang="en-US" altLang="ja-JP" sz="2000" dirty="0" smtClean="0">
                <a:solidFill>
                  <a:srgbClr val="FF0000"/>
                </a:solidFill>
              </a:rPr>
              <a:t>) </a:t>
            </a:r>
          </a:p>
          <a:p>
            <a:r>
              <a:rPr lang="en-US" altLang="ja-JP" sz="2000" dirty="0" smtClean="0">
                <a:solidFill>
                  <a:srgbClr val="FF0000"/>
                </a:solidFill>
              </a:rPr>
              <a:t>   2.   </a:t>
            </a:r>
            <a:r>
              <a:rPr lang="ja-JP" altLang="en-US" sz="2000" dirty="0" smtClean="0">
                <a:solidFill>
                  <a:srgbClr val="FF0000"/>
                </a:solidFill>
              </a:rPr>
              <a:t>バックグラウンドの詳細かつ定量的測定 </a:t>
            </a:r>
            <a:endParaRPr lang="en-US" altLang="ja-JP" sz="2000" dirty="0" smtClean="0">
              <a:solidFill>
                <a:srgbClr val="FF0000"/>
              </a:solidFill>
            </a:endParaRPr>
          </a:p>
          <a:p>
            <a:r>
              <a:rPr lang="ja-JP" altLang="en-US" sz="2000" dirty="0" smtClean="0">
                <a:solidFill>
                  <a:srgbClr val="FF0000"/>
                </a:solidFill>
              </a:rPr>
              <a:t>　　　→</a:t>
            </a:r>
            <a:r>
              <a:rPr lang="en-US" altLang="ja-JP" sz="2000" dirty="0" smtClean="0">
                <a:solidFill>
                  <a:srgbClr val="FF0000"/>
                </a:solidFill>
              </a:rPr>
              <a:t> μ-PIC</a:t>
            </a:r>
            <a:r>
              <a:rPr lang="ja-JP" altLang="en-US" sz="2000" dirty="0" smtClean="0">
                <a:solidFill>
                  <a:srgbClr val="FF0000"/>
                </a:solidFill>
              </a:rPr>
              <a:t>における</a:t>
            </a:r>
            <a:r>
              <a:rPr lang="en-US" altLang="ja-JP" sz="2000" dirty="0" err="1" smtClean="0">
                <a:solidFill>
                  <a:srgbClr val="FF0000"/>
                </a:solidFill>
              </a:rPr>
              <a:t>Th</a:t>
            </a:r>
            <a:r>
              <a:rPr lang="ja-JP" altLang="en-US" sz="2000" dirty="0" smtClean="0">
                <a:solidFill>
                  <a:srgbClr val="FF0000"/>
                </a:solidFill>
              </a:rPr>
              <a:t>・</a:t>
            </a:r>
            <a:r>
              <a:rPr lang="en-US" altLang="ja-JP" sz="2000" dirty="0" smtClean="0">
                <a:solidFill>
                  <a:srgbClr val="FF0000"/>
                </a:solidFill>
              </a:rPr>
              <a:t>U</a:t>
            </a:r>
            <a:r>
              <a:rPr lang="ja-JP" altLang="en-US" sz="2000" dirty="0" smtClean="0">
                <a:solidFill>
                  <a:srgbClr val="FF0000"/>
                </a:solidFill>
              </a:rPr>
              <a:t>からの</a:t>
            </a:r>
            <a:r>
              <a:rPr lang="en-US" altLang="ja-JP" sz="2000" dirty="0" smtClean="0">
                <a:solidFill>
                  <a:srgbClr val="FF0000"/>
                </a:solidFill>
              </a:rPr>
              <a:t>α</a:t>
            </a:r>
            <a:r>
              <a:rPr lang="ja-JP" altLang="en-US" sz="2000" dirty="0" smtClean="0">
                <a:solidFill>
                  <a:srgbClr val="FF0000"/>
                </a:solidFill>
              </a:rPr>
              <a:t>線が</a:t>
            </a:r>
            <a:r>
              <a:rPr lang="en-US" altLang="ja-JP" sz="2000" dirty="0" smtClean="0">
                <a:solidFill>
                  <a:srgbClr val="FF0000"/>
                </a:solidFill>
              </a:rPr>
              <a:t> </a:t>
            </a:r>
            <a:r>
              <a:rPr lang="ja-JP" altLang="en-US" sz="2000" dirty="0" smtClean="0">
                <a:solidFill>
                  <a:srgbClr val="FF0000"/>
                </a:solidFill>
              </a:rPr>
              <a:t>現状の主要な成分</a:t>
            </a:r>
            <a:endParaRPr lang="en-US" altLang="ja-JP" sz="2000" dirty="0" smtClean="0">
              <a:solidFill>
                <a:srgbClr val="FF0000"/>
              </a:solidFill>
            </a:endParaRPr>
          </a:p>
          <a:p>
            <a:r>
              <a:rPr lang="ja-JP" altLang="en-US" sz="2000" dirty="0" smtClean="0">
                <a:solidFill>
                  <a:srgbClr val="FF0000"/>
                </a:solidFill>
              </a:rPr>
              <a:t>　</a:t>
            </a:r>
            <a:r>
              <a:rPr lang="en-US" altLang="ja-JP" sz="2000" dirty="0" smtClean="0">
                <a:solidFill>
                  <a:srgbClr val="FF0000"/>
                </a:solidFill>
              </a:rPr>
              <a:t>     </a:t>
            </a:r>
            <a:r>
              <a:rPr lang="ja-JP" altLang="en-US" sz="2000" dirty="0" smtClean="0">
                <a:solidFill>
                  <a:srgbClr val="FF0000"/>
                </a:solidFill>
              </a:rPr>
              <a:t> → より低バックグラウンド</a:t>
            </a:r>
            <a:r>
              <a:rPr lang="ja-JP" altLang="en-US" sz="2000" dirty="0" err="1" smtClean="0">
                <a:solidFill>
                  <a:srgbClr val="FF0000"/>
                </a:solidFill>
              </a:rPr>
              <a:t>な</a:t>
            </a:r>
            <a:r>
              <a:rPr lang="ja-JP" altLang="en-US" sz="2000" dirty="0" smtClean="0">
                <a:solidFill>
                  <a:srgbClr val="FF0000"/>
                </a:solidFill>
              </a:rPr>
              <a:t>材料を検討</a:t>
            </a:r>
            <a:endParaRPr lang="en-US" altLang="ja-JP" sz="2000" dirty="0" smtClean="0">
              <a:solidFill>
                <a:srgbClr val="FF0000"/>
              </a:solidFill>
            </a:endParaRPr>
          </a:p>
          <a:p>
            <a:r>
              <a:rPr lang="ja-JP" altLang="en-US" sz="2000" dirty="0" smtClean="0">
                <a:solidFill>
                  <a:srgbClr val="FF0000"/>
                </a:solidFill>
              </a:rPr>
              <a:t>　</a:t>
            </a:r>
            <a:r>
              <a:rPr lang="en-US" altLang="ja-JP" sz="2000" dirty="0" smtClean="0">
                <a:solidFill>
                  <a:srgbClr val="FF0000"/>
                </a:solidFill>
              </a:rPr>
              <a:t>3. </a:t>
            </a:r>
            <a:r>
              <a:rPr lang="ja-JP" altLang="en-US" sz="2000" dirty="0" smtClean="0">
                <a:solidFill>
                  <a:srgbClr val="FF0000"/>
                </a:solidFill>
              </a:rPr>
              <a:t>前後判定なども継続して研究</a:t>
            </a:r>
            <a:endParaRPr lang="en-US" altLang="ja-JP" sz="2000" dirty="0" smtClean="0">
              <a:solidFill>
                <a:srgbClr val="FF0000"/>
              </a:solidFill>
            </a:endParaRPr>
          </a:p>
          <a:p>
            <a:endParaRPr lang="en-US" altLang="ja-JP" sz="2000" dirty="0" smtClean="0"/>
          </a:p>
          <a:p>
            <a:r>
              <a:rPr lang="ja-JP" altLang="en-US" sz="2000" dirty="0" smtClean="0">
                <a:solidFill>
                  <a:srgbClr val="3366FF"/>
                </a:solidFill>
              </a:rPr>
              <a:t>■アルゴン</a:t>
            </a:r>
            <a:endParaRPr lang="en-US" altLang="ja-JP" sz="2000" dirty="0" smtClean="0">
              <a:solidFill>
                <a:srgbClr val="3366FF"/>
              </a:solidFill>
            </a:endParaRPr>
          </a:p>
          <a:p>
            <a:r>
              <a:rPr lang="ja-JP" altLang="en-US" sz="2000" dirty="0" smtClean="0">
                <a:solidFill>
                  <a:srgbClr val="3366FF"/>
                </a:solidFill>
              </a:rPr>
              <a:t>　 </a:t>
            </a:r>
            <a:r>
              <a:rPr lang="en-US" altLang="ja-JP" sz="2000" dirty="0" smtClean="0">
                <a:solidFill>
                  <a:srgbClr val="3366FF"/>
                </a:solidFill>
              </a:rPr>
              <a:t>1</a:t>
            </a:r>
            <a:r>
              <a:rPr lang="ja-JP" altLang="en-US" sz="2000" dirty="0" err="1" smtClean="0">
                <a:solidFill>
                  <a:srgbClr val="3366FF"/>
                </a:solidFill>
              </a:rPr>
              <a:t>．</a:t>
            </a:r>
            <a:r>
              <a:rPr lang="ja-JP" altLang="en-US" sz="2000" dirty="0" smtClean="0">
                <a:solidFill>
                  <a:srgbClr val="3366FF"/>
                </a:solidFill>
              </a:rPr>
              <a:t> 柱状再結合効果の検証実験を開始</a:t>
            </a:r>
            <a:endParaRPr lang="en-US" altLang="ja-JP" sz="2000" dirty="0" smtClean="0">
              <a:solidFill>
                <a:srgbClr val="3366FF"/>
              </a:solidFill>
            </a:endParaRPr>
          </a:p>
          <a:p>
            <a:r>
              <a:rPr lang="ja-JP" altLang="en-US" sz="2000" dirty="0" smtClean="0">
                <a:solidFill>
                  <a:srgbClr val="3366FF"/>
                </a:solidFill>
              </a:rPr>
              <a:t>　 </a:t>
            </a:r>
            <a:r>
              <a:rPr lang="en-US" altLang="ja-JP" sz="2000" dirty="0" smtClean="0">
                <a:solidFill>
                  <a:srgbClr val="3366FF"/>
                </a:solidFill>
              </a:rPr>
              <a:t>2.   α</a:t>
            </a:r>
            <a:r>
              <a:rPr lang="ja-JP" altLang="en-US" sz="2000" dirty="0" smtClean="0">
                <a:solidFill>
                  <a:srgbClr val="3366FF"/>
                </a:solidFill>
              </a:rPr>
              <a:t>線による光信号と電子信号の取得に成功</a:t>
            </a:r>
            <a:endParaRPr lang="en-US" altLang="ja-JP" sz="2000" dirty="0" smtClean="0">
              <a:solidFill>
                <a:srgbClr val="3366FF"/>
              </a:solidFill>
            </a:endParaRPr>
          </a:p>
          <a:p>
            <a:r>
              <a:rPr lang="ja-JP" altLang="en-US" sz="2000" dirty="0" smtClean="0">
                <a:solidFill>
                  <a:srgbClr val="3366FF"/>
                </a:solidFill>
              </a:rPr>
              <a:t>　 </a:t>
            </a:r>
            <a:r>
              <a:rPr lang="en-US" altLang="ja-JP" sz="2000" dirty="0" smtClean="0">
                <a:solidFill>
                  <a:srgbClr val="3366FF"/>
                </a:solidFill>
              </a:rPr>
              <a:t>3.  </a:t>
            </a:r>
            <a:r>
              <a:rPr lang="ja-JP" altLang="en-US" sz="2000" dirty="0" smtClean="0">
                <a:solidFill>
                  <a:srgbClr val="3366FF"/>
                </a:solidFill>
              </a:rPr>
              <a:t>測定法・ガス条件などの研究開発を進める</a:t>
            </a:r>
            <a:endParaRPr lang="en-US" altLang="ja-JP" sz="2000" dirty="0" smtClean="0">
              <a:solidFill>
                <a:srgbClr val="3366FF"/>
              </a:solidFill>
            </a:endParaRPr>
          </a:p>
          <a:p>
            <a:endParaRPr lang="en-US" altLang="ja-JP" sz="2000" dirty="0" smtClean="0"/>
          </a:p>
          <a:p>
            <a:r>
              <a:rPr lang="ja-JP" altLang="en-US" sz="2000" dirty="0" smtClean="0">
                <a:solidFill>
                  <a:srgbClr val="00B050"/>
                </a:solidFill>
              </a:rPr>
              <a:t>■ </a:t>
            </a:r>
            <a:r>
              <a:rPr lang="en-US" altLang="ja-JP" sz="2000" dirty="0" smtClean="0">
                <a:solidFill>
                  <a:srgbClr val="00B050"/>
                </a:solidFill>
              </a:rPr>
              <a:t>Emulsion </a:t>
            </a:r>
          </a:p>
          <a:p>
            <a:r>
              <a:rPr lang="en-US" altLang="ja-JP" sz="2000" dirty="0" smtClean="0">
                <a:solidFill>
                  <a:srgbClr val="00B050"/>
                </a:solidFill>
              </a:rPr>
              <a:t>    1. NIT (40nm </a:t>
            </a:r>
            <a:r>
              <a:rPr lang="en-US" altLang="ja-JP" sz="2000" dirty="0" err="1" smtClean="0">
                <a:solidFill>
                  <a:srgbClr val="00B050"/>
                </a:solidFill>
              </a:rPr>
              <a:t>AgBr</a:t>
            </a:r>
            <a:r>
              <a:rPr lang="en-US" altLang="ja-JP" sz="2000" dirty="0" smtClean="0">
                <a:solidFill>
                  <a:srgbClr val="00B050"/>
                </a:solidFill>
              </a:rPr>
              <a:t> </a:t>
            </a:r>
            <a:r>
              <a:rPr lang="ja-JP" altLang="en-US" sz="2000" dirty="0" smtClean="0">
                <a:solidFill>
                  <a:srgbClr val="00B050"/>
                </a:solidFill>
              </a:rPr>
              <a:t>結晶</a:t>
            </a:r>
            <a:r>
              <a:rPr lang="en-US" altLang="ja-JP" sz="2000" dirty="0" smtClean="0">
                <a:solidFill>
                  <a:srgbClr val="00B050"/>
                </a:solidFill>
              </a:rPr>
              <a:t>)</a:t>
            </a:r>
            <a:r>
              <a:rPr lang="ja-JP" altLang="en-US" sz="2000" dirty="0" smtClean="0">
                <a:solidFill>
                  <a:srgbClr val="00B050"/>
                </a:solidFill>
              </a:rPr>
              <a:t>における検出性能を定量的に評価</a:t>
            </a:r>
            <a:endParaRPr lang="en-US" altLang="ja-JP" sz="2000" dirty="0" smtClean="0">
              <a:solidFill>
                <a:srgbClr val="00B050"/>
              </a:solidFill>
            </a:endParaRPr>
          </a:p>
          <a:p>
            <a:r>
              <a:rPr lang="ja-JP" altLang="en-US" sz="2000" dirty="0" smtClean="0">
                <a:solidFill>
                  <a:srgbClr val="00B050"/>
                </a:solidFill>
              </a:rPr>
              <a:t>　　（現状、シグナルに対して感度を最適化）</a:t>
            </a:r>
            <a:endParaRPr lang="en-US" altLang="ja-JP" sz="2000" dirty="0" smtClean="0">
              <a:solidFill>
                <a:srgbClr val="00B050"/>
              </a:solidFill>
            </a:endParaRPr>
          </a:p>
          <a:p>
            <a:r>
              <a:rPr lang="ja-JP" altLang="en-US" sz="2000" dirty="0" smtClean="0">
                <a:solidFill>
                  <a:srgbClr val="00B050"/>
                </a:solidFill>
              </a:rPr>
              <a:t>　 </a:t>
            </a:r>
            <a:r>
              <a:rPr lang="en-US" altLang="ja-JP" sz="2000" dirty="0" smtClean="0">
                <a:solidFill>
                  <a:srgbClr val="00B050"/>
                </a:solidFill>
              </a:rPr>
              <a:t>2. </a:t>
            </a:r>
            <a:r>
              <a:rPr lang="ja-JP" altLang="en-US" sz="2000" dirty="0" smtClean="0">
                <a:solidFill>
                  <a:srgbClr val="00B050"/>
                </a:solidFill>
              </a:rPr>
              <a:t>内部バックグラウンド</a:t>
            </a:r>
            <a:r>
              <a:rPr lang="en-US" altLang="ja-JP" sz="2000" dirty="0" smtClean="0">
                <a:solidFill>
                  <a:srgbClr val="00B050"/>
                </a:solidFill>
              </a:rPr>
              <a:t>(</a:t>
            </a:r>
            <a:r>
              <a:rPr lang="ja-JP" altLang="en-US" sz="2000" dirty="0" smtClean="0">
                <a:solidFill>
                  <a:srgbClr val="00B050"/>
                </a:solidFill>
              </a:rPr>
              <a:t>微量放射性同位元素</a:t>
            </a:r>
            <a:r>
              <a:rPr lang="en-US" altLang="ja-JP" sz="2000" dirty="0" smtClean="0">
                <a:solidFill>
                  <a:srgbClr val="00B050"/>
                </a:solidFill>
              </a:rPr>
              <a:t>)</a:t>
            </a:r>
            <a:r>
              <a:rPr lang="ja-JP" altLang="en-US" sz="2000" dirty="0" smtClean="0">
                <a:solidFill>
                  <a:srgbClr val="00B050"/>
                </a:solidFill>
              </a:rPr>
              <a:t>は、</a:t>
            </a:r>
            <a:r>
              <a:rPr lang="en-US" altLang="ja-JP" sz="2000" dirty="0" smtClean="0">
                <a:solidFill>
                  <a:srgbClr val="00B050"/>
                </a:solidFill>
              </a:rPr>
              <a:t>ICP-MS, </a:t>
            </a:r>
            <a:r>
              <a:rPr lang="en-US" altLang="ja-JP" sz="2000" dirty="0" err="1" smtClean="0">
                <a:solidFill>
                  <a:srgbClr val="00B050"/>
                </a:solidFill>
              </a:rPr>
              <a:t>Ge</a:t>
            </a:r>
            <a:r>
              <a:rPr lang="ja-JP" altLang="en-US" sz="2000" dirty="0" smtClean="0">
                <a:solidFill>
                  <a:srgbClr val="00B050"/>
                </a:solidFill>
              </a:rPr>
              <a:t>検出器に</a:t>
            </a:r>
            <a:r>
              <a:rPr lang="ja-JP" altLang="en-US" sz="2000" dirty="0" err="1" smtClean="0">
                <a:solidFill>
                  <a:srgbClr val="00B050"/>
                </a:solidFill>
              </a:rPr>
              <a:t>よ</a:t>
            </a:r>
            <a:r>
              <a:rPr lang="ja-JP" altLang="en-US" sz="2000" dirty="0" smtClean="0">
                <a:solidFill>
                  <a:srgbClr val="00B050"/>
                </a:solidFill>
              </a:rPr>
              <a:t> </a:t>
            </a:r>
            <a:endParaRPr lang="en-US" altLang="ja-JP" sz="2000" dirty="0" smtClean="0">
              <a:solidFill>
                <a:srgbClr val="00B050"/>
              </a:solidFill>
            </a:endParaRPr>
          </a:p>
          <a:p>
            <a:r>
              <a:rPr lang="en-US" altLang="ja-JP" sz="2000" dirty="0" smtClean="0">
                <a:solidFill>
                  <a:srgbClr val="00B050"/>
                </a:solidFill>
              </a:rPr>
              <a:t>        </a:t>
            </a:r>
            <a:r>
              <a:rPr lang="ja-JP" altLang="en-US" sz="2000" dirty="0" smtClean="0">
                <a:solidFill>
                  <a:srgbClr val="00B050"/>
                </a:solidFill>
              </a:rPr>
              <a:t>る測定からほぼ理解</a:t>
            </a:r>
            <a:endParaRPr lang="en-US" altLang="ja-JP" sz="2000" dirty="0" smtClean="0">
              <a:solidFill>
                <a:srgbClr val="00B050"/>
              </a:solidFill>
            </a:endParaRPr>
          </a:p>
          <a:p>
            <a:r>
              <a:rPr lang="ja-JP" altLang="en-US" sz="2000" dirty="0" smtClean="0">
                <a:solidFill>
                  <a:srgbClr val="00B050"/>
                </a:solidFill>
              </a:rPr>
              <a:t>　 </a:t>
            </a:r>
            <a:r>
              <a:rPr lang="en-US" altLang="ja-JP" sz="2000" dirty="0" smtClean="0">
                <a:solidFill>
                  <a:srgbClr val="00B050"/>
                </a:solidFill>
              </a:rPr>
              <a:t>3. </a:t>
            </a:r>
            <a:r>
              <a:rPr lang="ja-JP" altLang="en-US" sz="2000" dirty="0" smtClean="0">
                <a:solidFill>
                  <a:srgbClr val="00B050"/>
                </a:solidFill>
              </a:rPr>
              <a:t>低バックグラウンド化に向けたデバイス＋測定法の開発</a:t>
            </a:r>
            <a:r>
              <a:rPr lang="ja-JP" altLang="en-US" sz="2000" dirty="0" smtClean="0">
                <a:solidFill>
                  <a:srgbClr val="00FF00"/>
                </a:solidFill>
              </a:rPr>
              <a:t>　</a:t>
            </a:r>
            <a:r>
              <a:rPr lang="en-US" altLang="ja-JP" sz="2000" dirty="0" smtClean="0">
                <a:solidFill>
                  <a:srgbClr val="00FF00"/>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B02</a:t>
            </a:r>
            <a:r>
              <a:rPr lang="ja-JP" altLang="en-US" dirty="0" smtClean="0"/>
              <a:t>班アクティビティ</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None/>
            </a:pPr>
            <a:r>
              <a:rPr kumimoji="1" lang="en-US" altLang="ja-JP" dirty="0" smtClean="0"/>
              <a:t>1 . NEWAGE  </a:t>
            </a:r>
            <a:r>
              <a:rPr kumimoji="1" lang="ja-JP" altLang="en-US" dirty="0" smtClean="0"/>
              <a:t>（身内</a:t>
            </a:r>
            <a:r>
              <a:rPr kumimoji="1" lang="en-US" altLang="ja-JP" dirty="0" smtClean="0"/>
              <a:t>)</a:t>
            </a:r>
          </a:p>
          <a:p>
            <a:pPr>
              <a:buNone/>
            </a:pPr>
            <a:r>
              <a:rPr lang="ja-JP" altLang="en-US" dirty="0" smtClean="0"/>
              <a:t>　　⇒ ガス検出器による方向感度を持った探索</a:t>
            </a:r>
            <a:endParaRPr lang="en-US" altLang="ja-JP" dirty="0" smtClean="0"/>
          </a:p>
          <a:p>
            <a:pPr>
              <a:buNone/>
            </a:pPr>
            <a:endParaRPr lang="en-US" altLang="ja-JP" dirty="0"/>
          </a:p>
          <a:p>
            <a:pPr>
              <a:buNone/>
            </a:pPr>
            <a:r>
              <a:rPr lang="en-US" altLang="ja-JP" dirty="0" smtClean="0"/>
              <a:t>2. </a:t>
            </a:r>
            <a:r>
              <a:rPr lang="en-US" altLang="ja-JP" dirty="0" err="1" smtClean="0"/>
              <a:t>Ar</a:t>
            </a:r>
            <a:r>
              <a:rPr lang="ja-JP" altLang="en-US" dirty="0" smtClean="0"/>
              <a:t>検出器による方向感度スタディ </a:t>
            </a:r>
            <a:r>
              <a:rPr lang="en-US" altLang="ja-JP" dirty="0" smtClean="0"/>
              <a:t>(</a:t>
            </a:r>
            <a:r>
              <a:rPr lang="ja-JP" altLang="en-US" dirty="0" smtClean="0"/>
              <a:t>田中</a:t>
            </a:r>
            <a:r>
              <a:rPr lang="en-US" altLang="ja-JP" dirty="0" smtClean="0"/>
              <a:t>) </a:t>
            </a:r>
          </a:p>
          <a:p>
            <a:pPr>
              <a:buNone/>
            </a:pPr>
            <a:r>
              <a:rPr kumimoji="1" lang="ja-JP" altLang="en-US" dirty="0" smtClean="0"/>
              <a:t>　</a:t>
            </a:r>
            <a:r>
              <a:rPr lang="ja-JP" altLang="en-US" dirty="0" smtClean="0"/>
              <a:t>　⇒　柱状再結合効果による方向情報の取得</a:t>
            </a:r>
            <a:endParaRPr lang="en-US" altLang="ja-JP" dirty="0" smtClean="0"/>
          </a:p>
          <a:p>
            <a:pPr>
              <a:buNone/>
            </a:pPr>
            <a:endParaRPr kumimoji="1" lang="en-US" altLang="ja-JP" dirty="0"/>
          </a:p>
          <a:p>
            <a:pPr>
              <a:buNone/>
            </a:pPr>
            <a:r>
              <a:rPr kumimoji="1" lang="en-US" altLang="ja-JP" dirty="0" smtClean="0"/>
              <a:t>3. Emulsion</a:t>
            </a:r>
            <a:r>
              <a:rPr kumimoji="1" lang="ja-JP" altLang="en-US" dirty="0" smtClean="0"/>
              <a:t>検出器</a:t>
            </a:r>
            <a:r>
              <a:rPr lang="ja-JP" altLang="en-US" dirty="0" smtClean="0"/>
              <a:t> （中</a:t>
            </a:r>
            <a:r>
              <a:rPr lang="en-US" altLang="ja-JP" dirty="0" smtClean="0"/>
              <a:t>) </a:t>
            </a:r>
          </a:p>
          <a:p>
            <a:pPr>
              <a:buNone/>
            </a:pPr>
            <a:r>
              <a:rPr lang="ja-JP" altLang="en-US" dirty="0" smtClean="0"/>
              <a:t>　　⇒ 固体検出器による大質量探索</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2.kylab.sci.waseda.ac.jp/img/ankok_detector.png"/>
          <p:cNvPicPr>
            <a:picLocks noChangeAspect="1" noChangeArrowheads="1"/>
          </p:cNvPicPr>
          <p:nvPr/>
        </p:nvPicPr>
        <p:blipFill>
          <a:blip r:embed="rId3" cstate="print"/>
          <a:srcRect/>
          <a:stretch>
            <a:fillRect/>
          </a:stretch>
        </p:blipFill>
        <p:spPr bwMode="auto">
          <a:xfrm>
            <a:off x="7308304" y="1772815"/>
            <a:ext cx="1656184" cy="2663553"/>
          </a:xfrm>
          <a:prstGeom prst="rect">
            <a:avLst/>
          </a:prstGeom>
          <a:noFill/>
        </p:spPr>
      </p:pic>
      <p:pic>
        <p:nvPicPr>
          <p:cNvPr id="27" name="Picture 2" descr="http://www.lowbg.org/ugnd/wp-content/uploads/2014/07/%E3%82%B9%E3%82%AF%E3%83%AA%E3%83%BC%E3%83%B3%E3%82%B7%E3%83%A7%E3%83%83%E3%83%88-2014-07-14-21.03.27.png"/>
          <p:cNvPicPr>
            <a:picLocks noChangeAspect="1" noChangeArrowheads="1"/>
          </p:cNvPicPr>
          <p:nvPr/>
        </p:nvPicPr>
        <p:blipFill>
          <a:blip r:embed="rId4" cstate="print"/>
          <a:srcRect t="23962" r="46329"/>
          <a:stretch>
            <a:fillRect/>
          </a:stretch>
        </p:blipFill>
        <p:spPr bwMode="auto">
          <a:xfrm>
            <a:off x="0" y="404664"/>
            <a:ext cx="3635896" cy="2197701"/>
          </a:xfrm>
          <a:prstGeom prst="rect">
            <a:avLst/>
          </a:prstGeom>
          <a:noFill/>
        </p:spPr>
      </p:pic>
      <p:pic>
        <p:nvPicPr>
          <p:cNvPr id="24" name="Picture 2" descr="F:\naka\power point\学会meeting\IDM2012\120718_Emulsion_Detector.jpg"/>
          <p:cNvPicPr>
            <a:picLocks noChangeAspect="1" noChangeArrowheads="1"/>
          </p:cNvPicPr>
          <p:nvPr/>
        </p:nvPicPr>
        <p:blipFill>
          <a:blip r:embed="rId5" cstate="print"/>
          <a:srcRect l="-2762" t="17450" b="6950"/>
          <a:stretch>
            <a:fillRect/>
          </a:stretch>
        </p:blipFill>
        <p:spPr bwMode="auto">
          <a:xfrm>
            <a:off x="251520" y="5373216"/>
            <a:ext cx="2448272" cy="1350719"/>
          </a:xfrm>
          <a:prstGeom prst="rect">
            <a:avLst/>
          </a:prstGeom>
          <a:noFill/>
          <a:ln w="9525">
            <a:noFill/>
            <a:miter lim="800000"/>
            <a:headEnd/>
            <a:tailEnd/>
          </a:ln>
        </p:spPr>
      </p:pic>
      <p:sp>
        <p:nvSpPr>
          <p:cNvPr id="7" name="円/楕円 6"/>
          <p:cNvSpPr/>
          <p:nvPr/>
        </p:nvSpPr>
        <p:spPr>
          <a:xfrm>
            <a:off x="2843808" y="2276872"/>
            <a:ext cx="3384376" cy="3312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11760" y="1196752"/>
            <a:ext cx="2016224" cy="194421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2195736" y="4365104"/>
            <a:ext cx="2016224" cy="1944216"/>
          </a:xfrm>
          <a:prstGeom prst="ellipse">
            <a:avLst/>
          </a:prstGeom>
          <a:solidFill>
            <a:schemeClr val="bg1"/>
          </a:solidFill>
          <a:ln>
            <a:solidFill>
              <a:srgbClr val="06BC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5580112" y="2996952"/>
            <a:ext cx="2016224" cy="1944216"/>
          </a:xfrm>
          <a:prstGeom prst="ellipse">
            <a:avLst/>
          </a:prstGeom>
          <a:solidFill>
            <a:schemeClr val="bg1"/>
          </a:solidFill>
          <a:ln>
            <a:solidFill>
              <a:srgbClr val="120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3779912" y="2708920"/>
            <a:ext cx="36004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3275856" y="4221088"/>
            <a:ext cx="440432" cy="5676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flipV="1">
            <a:off x="5236840" y="3861048"/>
            <a:ext cx="775320" cy="1992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爆発 2 13"/>
          <p:cNvSpPr/>
          <p:nvPr/>
        </p:nvSpPr>
        <p:spPr>
          <a:xfrm>
            <a:off x="3851920" y="3140968"/>
            <a:ext cx="1440160" cy="1368152"/>
          </a:xfrm>
          <a:prstGeom prst="irregularSeal2">
            <a:avLst/>
          </a:prstGeom>
          <a:solidFill>
            <a:srgbClr val="FFFF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483768" y="1641574"/>
            <a:ext cx="1800200" cy="923330"/>
          </a:xfrm>
          <a:prstGeom prst="rect">
            <a:avLst/>
          </a:prstGeom>
          <a:noFill/>
        </p:spPr>
        <p:txBody>
          <a:bodyPr wrap="square" rtlCol="0">
            <a:spAutoFit/>
          </a:bodyPr>
          <a:lstStyle/>
          <a:p>
            <a:pPr algn="ctr"/>
            <a:r>
              <a:rPr lang="ja-JP" altLang="en-US" b="1" dirty="0" smtClean="0"/>
              <a:t>身内</a:t>
            </a:r>
            <a:endParaRPr lang="en-US" altLang="ja-JP" b="1" dirty="0" smtClean="0"/>
          </a:p>
          <a:p>
            <a:pPr algn="ctr"/>
            <a:endParaRPr kumimoji="1" lang="en-US" altLang="ja-JP" b="1" dirty="0" smtClean="0"/>
          </a:p>
          <a:p>
            <a:pPr algn="ctr"/>
            <a:r>
              <a:rPr lang="en-US" altLang="ja-JP" b="1" dirty="0" smtClean="0"/>
              <a:t>NEWAGE, μ-PIC</a:t>
            </a:r>
            <a:endParaRPr kumimoji="1" lang="ja-JP" altLang="en-US" b="1" dirty="0"/>
          </a:p>
        </p:txBody>
      </p:sp>
      <p:sp>
        <p:nvSpPr>
          <p:cNvPr id="18" name="テキスト ボックス 17"/>
          <p:cNvSpPr txBox="1"/>
          <p:nvPr/>
        </p:nvSpPr>
        <p:spPr>
          <a:xfrm>
            <a:off x="2267744" y="4881934"/>
            <a:ext cx="1800200" cy="923330"/>
          </a:xfrm>
          <a:prstGeom prst="rect">
            <a:avLst/>
          </a:prstGeom>
          <a:noFill/>
        </p:spPr>
        <p:txBody>
          <a:bodyPr wrap="square" rtlCol="0">
            <a:spAutoFit/>
          </a:bodyPr>
          <a:lstStyle/>
          <a:p>
            <a:pPr algn="ctr"/>
            <a:r>
              <a:rPr lang="ja-JP" altLang="en-US" b="1" dirty="0" smtClean="0"/>
              <a:t>中</a:t>
            </a:r>
            <a:endParaRPr lang="en-US" altLang="ja-JP" b="1" dirty="0" smtClean="0"/>
          </a:p>
          <a:p>
            <a:pPr algn="ctr"/>
            <a:endParaRPr lang="en-US" altLang="ja-JP" b="1" dirty="0" smtClean="0"/>
          </a:p>
          <a:p>
            <a:pPr algn="ctr"/>
            <a:r>
              <a:rPr lang="en-US" altLang="ja-JP" b="1" dirty="0" smtClean="0"/>
              <a:t>Emulsion</a:t>
            </a:r>
            <a:endParaRPr kumimoji="1" lang="ja-JP" altLang="en-US" b="1" dirty="0"/>
          </a:p>
        </p:txBody>
      </p:sp>
      <p:sp>
        <p:nvSpPr>
          <p:cNvPr id="19" name="テキスト ボックス 18"/>
          <p:cNvSpPr txBox="1"/>
          <p:nvPr/>
        </p:nvSpPr>
        <p:spPr>
          <a:xfrm>
            <a:off x="5724128" y="3501008"/>
            <a:ext cx="1800200" cy="923330"/>
          </a:xfrm>
          <a:prstGeom prst="rect">
            <a:avLst/>
          </a:prstGeom>
          <a:noFill/>
        </p:spPr>
        <p:txBody>
          <a:bodyPr wrap="square" rtlCol="0">
            <a:spAutoFit/>
          </a:bodyPr>
          <a:lstStyle/>
          <a:p>
            <a:pPr algn="ctr"/>
            <a:r>
              <a:rPr lang="ja-JP" altLang="en-US" b="1" dirty="0" smtClean="0"/>
              <a:t>田中</a:t>
            </a:r>
            <a:endParaRPr lang="en-US" altLang="ja-JP" b="1" dirty="0" smtClean="0"/>
          </a:p>
          <a:p>
            <a:pPr algn="ctr"/>
            <a:endParaRPr lang="en-US" altLang="ja-JP" b="1" dirty="0" smtClean="0"/>
          </a:p>
          <a:p>
            <a:pPr algn="ctr"/>
            <a:r>
              <a:rPr lang="en-US" altLang="ja-JP" b="1" dirty="0" err="1" smtClean="0"/>
              <a:t>Ar</a:t>
            </a:r>
            <a:endParaRPr lang="en-US" altLang="ja-JP" b="1" dirty="0" smtClean="0"/>
          </a:p>
        </p:txBody>
      </p:sp>
      <p:sp>
        <p:nvSpPr>
          <p:cNvPr id="20" name="テキスト ボックス 19"/>
          <p:cNvSpPr txBox="1"/>
          <p:nvPr/>
        </p:nvSpPr>
        <p:spPr>
          <a:xfrm>
            <a:off x="3491880" y="3227492"/>
            <a:ext cx="2016224" cy="1569660"/>
          </a:xfrm>
          <a:prstGeom prst="rect">
            <a:avLst/>
          </a:prstGeom>
          <a:noFill/>
        </p:spPr>
        <p:txBody>
          <a:bodyPr wrap="square" rtlCol="0">
            <a:spAutoFit/>
          </a:bodyPr>
          <a:lstStyle/>
          <a:p>
            <a:pPr algn="ctr"/>
            <a:r>
              <a:rPr lang="ja-JP" altLang="en-US" sz="2400" b="1" dirty="0" smtClean="0"/>
              <a:t>情報交換</a:t>
            </a:r>
            <a:endParaRPr lang="en-US" altLang="ja-JP" sz="2400" b="1" dirty="0" smtClean="0"/>
          </a:p>
          <a:p>
            <a:pPr algn="ctr"/>
            <a:r>
              <a:rPr lang="ja-JP" altLang="en-US" sz="2400" b="1" dirty="0" smtClean="0"/>
              <a:t>議論</a:t>
            </a:r>
            <a:endParaRPr lang="en-US" altLang="ja-JP" sz="2400" b="1" dirty="0" smtClean="0"/>
          </a:p>
          <a:p>
            <a:pPr algn="ctr"/>
            <a:r>
              <a:rPr lang="en-US" altLang="ja-JP" sz="2400" b="1" dirty="0" smtClean="0"/>
              <a:t>New idea</a:t>
            </a:r>
          </a:p>
          <a:p>
            <a:pPr algn="ctr"/>
            <a:endParaRPr kumimoji="1" lang="ja-JP" altLang="en-US" sz="2400" b="1" dirty="0"/>
          </a:p>
        </p:txBody>
      </p:sp>
      <p:sp>
        <p:nvSpPr>
          <p:cNvPr id="21" name="円/楕円 20"/>
          <p:cNvSpPr/>
          <p:nvPr/>
        </p:nvSpPr>
        <p:spPr>
          <a:xfrm>
            <a:off x="971600" y="2780928"/>
            <a:ext cx="1080120" cy="1080120"/>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580112" y="908720"/>
            <a:ext cx="1080120" cy="1080120"/>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724128" y="5445224"/>
            <a:ext cx="1080120" cy="1080120"/>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1691680" y="3429000"/>
            <a:ext cx="1656184" cy="216024"/>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5084440" y="1700808"/>
            <a:ext cx="927720" cy="1160512"/>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5148064" y="4869160"/>
            <a:ext cx="864096" cy="1008112"/>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fontScale="90000"/>
          </a:bodyPr>
          <a:lstStyle/>
          <a:p>
            <a:r>
              <a:rPr kumimoji="1" lang="en-US" altLang="ja-JP" dirty="0" smtClean="0"/>
              <a:t>B02</a:t>
            </a:r>
            <a:r>
              <a:rPr kumimoji="1" lang="ja-JP" altLang="en-US" dirty="0" smtClean="0"/>
              <a:t>班アクティビティー②：若手研究会</a:t>
            </a:r>
            <a:endParaRPr kumimoji="1" lang="ja-JP" altLang="en-US" dirty="0"/>
          </a:p>
        </p:txBody>
      </p:sp>
      <p:sp>
        <p:nvSpPr>
          <p:cNvPr id="3" name="コンテンツ プレースホルダー 2"/>
          <p:cNvSpPr>
            <a:spLocks noGrp="1"/>
          </p:cNvSpPr>
          <p:nvPr>
            <p:ph idx="1"/>
          </p:nvPr>
        </p:nvSpPr>
        <p:spPr>
          <a:xfrm>
            <a:off x="457200" y="1259632"/>
            <a:ext cx="8579296" cy="5069160"/>
          </a:xfrm>
        </p:spPr>
        <p:txBody>
          <a:bodyPr>
            <a:normAutofit fontScale="92500" lnSpcReduction="10000"/>
          </a:bodyPr>
          <a:lstStyle/>
          <a:p>
            <a:r>
              <a:rPr lang="en-US" altLang="ja-JP" dirty="0"/>
              <a:t>2014</a:t>
            </a:r>
            <a:r>
              <a:rPr lang="ja-JP" altLang="en-US" dirty="0"/>
              <a:t>年度　</a:t>
            </a:r>
            <a:r>
              <a:rPr lang="en-US" altLang="ja-JP" dirty="0"/>
              <a:t>2</a:t>
            </a:r>
            <a:r>
              <a:rPr lang="ja-JP" altLang="en-US" dirty="0"/>
              <a:t>回開催</a:t>
            </a:r>
          </a:p>
          <a:p>
            <a:pPr lvl="1"/>
            <a:r>
              <a:rPr lang="ja-JP" altLang="en-US" dirty="0" smtClean="0"/>
              <a:t>第一回</a:t>
            </a:r>
            <a:r>
              <a:rPr lang="en-US" altLang="ja-JP" dirty="0"/>
              <a:t>B02</a:t>
            </a:r>
            <a:r>
              <a:rPr lang="ja-JP" altLang="en-US" dirty="0"/>
              <a:t>班若手研究会</a:t>
            </a:r>
            <a:r>
              <a:rPr lang="en-US" altLang="ja-JP" dirty="0"/>
              <a:t>, 2014</a:t>
            </a:r>
            <a:r>
              <a:rPr lang="ja-JP" altLang="en-US" dirty="0"/>
              <a:t>年</a:t>
            </a:r>
            <a:r>
              <a:rPr lang="en-US" altLang="ja-JP" dirty="0"/>
              <a:t>8</a:t>
            </a:r>
            <a:r>
              <a:rPr lang="ja-JP" altLang="en-US" dirty="0"/>
              <a:t>月</a:t>
            </a:r>
            <a:r>
              <a:rPr lang="en-US" altLang="ja-JP" dirty="0"/>
              <a:t>24</a:t>
            </a:r>
            <a:r>
              <a:rPr lang="ja-JP" altLang="en-US" dirty="0"/>
              <a:t>日</a:t>
            </a:r>
            <a:r>
              <a:rPr lang="en-US" altLang="ja-JP" dirty="0"/>
              <a:t>,</a:t>
            </a:r>
            <a:r>
              <a:rPr lang="ja-JP" altLang="en-US" dirty="0" smtClean="0"/>
              <a:t>神戸大学</a:t>
            </a:r>
            <a:r>
              <a:rPr lang="en-US" altLang="ja-JP" dirty="0" smtClean="0"/>
              <a:t/>
            </a:r>
            <a:br>
              <a:rPr lang="en-US" altLang="ja-JP" dirty="0" smtClean="0"/>
            </a:br>
            <a:r>
              <a:rPr lang="ja-JP" altLang="en-US" dirty="0" smtClean="0"/>
              <a:t>　参加</a:t>
            </a:r>
            <a:r>
              <a:rPr lang="en-US" altLang="ja-JP" dirty="0" smtClean="0"/>
              <a:t>15</a:t>
            </a:r>
            <a:r>
              <a:rPr lang="ja-JP" altLang="en-US" dirty="0" smtClean="0"/>
              <a:t>名　主な内容：研究紹介</a:t>
            </a:r>
            <a:endParaRPr lang="ja-JP" altLang="en-US" dirty="0"/>
          </a:p>
          <a:p>
            <a:pPr lvl="1"/>
            <a:r>
              <a:rPr lang="ja-JP" altLang="en-US" dirty="0"/>
              <a:t> 第二回</a:t>
            </a:r>
            <a:r>
              <a:rPr lang="en-US" altLang="ja-JP" dirty="0"/>
              <a:t>B02</a:t>
            </a:r>
            <a:r>
              <a:rPr lang="ja-JP" altLang="en-US" dirty="0"/>
              <a:t>班若手研究会</a:t>
            </a:r>
            <a:r>
              <a:rPr lang="en-US" altLang="ja-JP" dirty="0"/>
              <a:t>, 2014</a:t>
            </a:r>
            <a:r>
              <a:rPr lang="ja-JP" altLang="en-US" dirty="0"/>
              <a:t>年</a:t>
            </a:r>
            <a:r>
              <a:rPr lang="en-US" altLang="ja-JP" dirty="0"/>
              <a:t>12</a:t>
            </a:r>
            <a:r>
              <a:rPr lang="ja-JP" altLang="en-US" dirty="0"/>
              <a:t>月</a:t>
            </a:r>
            <a:r>
              <a:rPr lang="en-US" altLang="ja-JP" dirty="0"/>
              <a:t>6</a:t>
            </a:r>
            <a:r>
              <a:rPr lang="ja-JP" altLang="en-US" dirty="0"/>
              <a:t>～</a:t>
            </a:r>
            <a:r>
              <a:rPr lang="en-US" altLang="ja-JP" dirty="0"/>
              <a:t>7</a:t>
            </a:r>
            <a:r>
              <a:rPr lang="ja-JP" altLang="en-US" dirty="0"/>
              <a:t>日</a:t>
            </a:r>
            <a:r>
              <a:rPr lang="en-US" altLang="ja-JP" dirty="0"/>
              <a:t>,</a:t>
            </a:r>
            <a:r>
              <a:rPr lang="ja-JP" altLang="en-US" dirty="0"/>
              <a:t>名古屋大学 Ｆ</a:t>
            </a:r>
            <a:r>
              <a:rPr lang="ja-JP" altLang="en-US" dirty="0" smtClean="0"/>
              <a:t>研</a:t>
            </a:r>
            <a:r>
              <a:rPr lang="en-US" altLang="ja-JP" dirty="0" smtClean="0"/>
              <a:t/>
            </a:r>
            <a:br>
              <a:rPr lang="en-US" altLang="ja-JP" dirty="0" smtClean="0"/>
            </a:br>
            <a:r>
              <a:rPr lang="ja-JP" altLang="en-US" dirty="0" smtClean="0"/>
              <a:t>参加</a:t>
            </a:r>
            <a:r>
              <a:rPr lang="en-US" altLang="ja-JP" dirty="0" smtClean="0"/>
              <a:t>14</a:t>
            </a:r>
            <a:r>
              <a:rPr lang="ja-JP" altLang="en-US" dirty="0" smtClean="0"/>
              <a:t>名　主な内容：研究紹介、原子核乾板作成</a:t>
            </a:r>
            <a:endParaRPr lang="en-US" altLang="ja-JP" dirty="0" smtClean="0"/>
          </a:p>
          <a:p>
            <a:pPr lvl="1"/>
            <a:endParaRPr lang="ja-JP" altLang="en-US" dirty="0"/>
          </a:p>
          <a:p>
            <a:r>
              <a:rPr lang="en-US" altLang="ja-JP" dirty="0"/>
              <a:t>2015</a:t>
            </a:r>
            <a:r>
              <a:rPr lang="ja-JP" altLang="en-US" dirty="0"/>
              <a:t>年度　テーマ</a:t>
            </a:r>
            <a:r>
              <a:rPr lang="ja-JP" altLang="en-US" dirty="0" smtClean="0"/>
              <a:t>を</a:t>
            </a:r>
            <a:r>
              <a:rPr lang="ja-JP" altLang="en-US" dirty="0"/>
              <a:t>決めて</a:t>
            </a:r>
            <a:r>
              <a:rPr lang="en-US" altLang="ja-JP" dirty="0"/>
              <a:t>3</a:t>
            </a:r>
            <a:r>
              <a:rPr lang="ja-JP" altLang="en-US" dirty="0"/>
              <a:t>回開催予定</a:t>
            </a:r>
          </a:p>
          <a:p>
            <a:pPr lvl="1"/>
            <a:r>
              <a:rPr lang="ja-JP" altLang="en-US" dirty="0"/>
              <a:t> </a:t>
            </a:r>
            <a:r>
              <a:rPr lang="ja-JP" altLang="en-US" dirty="0" smtClean="0"/>
              <a:t>第三回若手</a:t>
            </a:r>
            <a:r>
              <a:rPr lang="ja-JP" altLang="en-US" dirty="0"/>
              <a:t>研究会</a:t>
            </a:r>
            <a:r>
              <a:rPr lang="en-US" altLang="ja-JP" dirty="0"/>
              <a:t>, 2015</a:t>
            </a:r>
            <a:r>
              <a:rPr lang="ja-JP" altLang="en-US" dirty="0"/>
              <a:t>年</a:t>
            </a:r>
            <a:r>
              <a:rPr lang="en-US" altLang="ja-JP" dirty="0"/>
              <a:t>5</a:t>
            </a:r>
            <a:r>
              <a:rPr lang="ja-JP" altLang="en-US" dirty="0"/>
              <a:t>月</a:t>
            </a:r>
            <a:r>
              <a:rPr lang="en-US" altLang="ja-JP" dirty="0"/>
              <a:t>17</a:t>
            </a:r>
            <a:r>
              <a:rPr lang="ja-JP" altLang="en-US" dirty="0"/>
              <a:t>～</a:t>
            </a:r>
            <a:r>
              <a:rPr lang="en-US" altLang="ja-JP" dirty="0"/>
              <a:t>18</a:t>
            </a:r>
            <a:r>
              <a:rPr lang="ja-JP" altLang="en-US" dirty="0"/>
              <a:t>日</a:t>
            </a:r>
            <a:r>
              <a:rPr lang="en-US" altLang="ja-JP" dirty="0"/>
              <a:t>,</a:t>
            </a:r>
            <a:r>
              <a:rPr lang="ja-JP" altLang="en-US" dirty="0"/>
              <a:t>神戸</a:t>
            </a:r>
            <a:r>
              <a:rPr lang="ja-JP" altLang="en-US" dirty="0" smtClean="0"/>
              <a:t>大学</a:t>
            </a:r>
            <a:r>
              <a:rPr lang="en-US" altLang="ja-JP" dirty="0"/>
              <a:t/>
            </a:r>
            <a:br>
              <a:rPr lang="en-US" altLang="ja-JP" dirty="0"/>
            </a:br>
            <a:r>
              <a:rPr lang="ja-JP" altLang="en-US" dirty="0" smtClean="0"/>
              <a:t>参加受付中　テーマ：中性子バックグラウンド</a:t>
            </a:r>
            <a:endParaRPr lang="en-US" altLang="ja-JP" dirty="0" smtClean="0"/>
          </a:p>
          <a:p>
            <a:pPr lvl="1"/>
            <a:r>
              <a:rPr lang="ja-JP" altLang="en-US" dirty="0"/>
              <a:t>第四回　</a:t>
            </a:r>
            <a:r>
              <a:rPr lang="en-US" altLang="ja-JP" dirty="0"/>
              <a:t>2015</a:t>
            </a:r>
            <a:r>
              <a:rPr lang="ja-JP" altLang="en-US" dirty="0"/>
              <a:t>年</a:t>
            </a:r>
            <a:r>
              <a:rPr lang="en-US" altLang="ja-JP" dirty="0"/>
              <a:t>8</a:t>
            </a:r>
            <a:r>
              <a:rPr lang="ja-JP" altLang="en-US" dirty="0"/>
              <a:t>月（予定）</a:t>
            </a:r>
          </a:p>
          <a:p>
            <a:pPr lvl="1"/>
            <a:r>
              <a:rPr lang="ja-JP" altLang="en-US" dirty="0" smtClean="0"/>
              <a:t>第五回</a:t>
            </a:r>
            <a:r>
              <a:rPr lang="ja-JP" altLang="en-US" dirty="0"/>
              <a:t>　</a:t>
            </a:r>
            <a:r>
              <a:rPr lang="en-US" altLang="ja-JP" dirty="0"/>
              <a:t>2015</a:t>
            </a:r>
            <a:r>
              <a:rPr lang="ja-JP" altLang="en-US" dirty="0" smtClean="0"/>
              <a:t>年</a:t>
            </a:r>
            <a:r>
              <a:rPr lang="en-US" altLang="ja-JP" dirty="0" smtClean="0"/>
              <a:t>12</a:t>
            </a:r>
            <a:r>
              <a:rPr lang="ja-JP" altLang="en-US" dirty="0" smtClean="0"/>
              <a:t>月</a:t>
            </a:r>
            <a:r>
              <a:rPr lang="ja-JP" altLang="en-US" dirty="0"/>
              <a:t>（予定</a:t>
            </a:r>
            <a:r>
              <a:rPr lang="ja-JP" altLang="en-US" dirty="0" smtClean="0"/>
              <a:t>）</a:t>
            </a:r>
            <a:endParaRPr lang="ja-JP" altLang="en-US" dirty="0"/>
          </a:p>
        </p:txBody>
      </p:sp>
    </p:spTree>
    <p:extLst>
      <p:ext uri="{BB962C8B-B14F-4D97-AF65-F5344CB8AC3E}">
        <p14:creationId xmlns="" xmlns:p14="http://schemas.microsoft.com/office/powerpoint/2010/main" val="2221775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r>
              <a:rPr kumimoji="1" lang="en-US" altLang="ja-JP" dirty="0" smtClean="0"/>
              <a:t>B02</a:t>
            </a:r>
            <a:r>
              <a:rPr kumimoji="1" lang="ja-JP" altLang="en-US" dirty="0" smtClean="0"/>
              <a:t>班アクティビティー③</a:t>
            </a:r>
            <a:endParaRPr kumimoji="1" lang="ja-JP" altLang="en-US" dirty="0"/>
          </a:p>
        </p:txBody>
      </p:sp>
      <p:sp>
        <p:nvSpPr>
          <p:cNvPr id="3" name="コンテンツ プレースホルダー 2"/>
          <p:cNvSpPr>
            <a:spLocks noGrp="1"/>
          </p:cNvSpPr>
          <p:nvPr>
            <p:ph idx="1"/>
          </p:nvPr>
        </p:nvSpPr>
        <p:spPr>
          <a:xfrm>
            <a:off x="457200" y="1259632"/>
            <a:ext cx="8579296" cy="5069160"/>
          </a:xfrm>
        </p:spPr>
        <p:txBody>
          <a:bodyPr>
            <a:normAutofit lnSpcReduction="10000"/>
          </a:bodyPr>
          <a:lstStyle/>
          <a:p>
            <a:r>
              <a:rPr lang="en-US" altLang="ja-JP" dirty="0" smtClean="0"/>
              <a:t>2014</a:t>
            </a:r>
            <a:r>
              <a:rPr lang="ja-JP" altLang="en-US" dirty="0" smtClean="0"/>
              <a:t>年度</a:t>
            </a:r>
            <a:endParaRPr lang="ja-JP" altLang="en-US" dirty="0"/>
          </a:p>
          <a:p>
            <a:pPr lvl="1"/>
            <a:r>
              <a:rPr lang="ja-JP" altLang="en-US" dirty="0" smtClean="0"/>
              <a:t>国際会議発表　</a:t>
            </a:r>
            <a:r>
              <a:rPr lang="en-US" altLang="ja-JP" dirty="0" smtClean="0"/>
              <a:t>4</a:t>
            </a:r>
            <a:r>
              <a:rPr lang="ja-JP" altLang="en-US" dirty="0" smtClean="0"/>
              <a:t>件　</a:t>
            </a:r>
            <a:endParaRPr lang="en-US" altLang="ja-JP" dirty="0" smtClean="0"/>
          </a:p>
          <a:p>
            <a:pPr lvl="1"/>
            <a:r>
              <a:rPr lang="ja-JP" altLang="en-US" dirty="0" smtClean="0"/>
              <a:t>国内会議発表　</a:t>
            </a:r>
            <a:r>
              <a:rPr lang="en-US" altLang="ja-JP" dirty="0" smtClean="0"/>
              <a:t>38</a:t>
            </a:r>
            <a:r>
              <a:rPr lang="ja-JP" altLang="en-US" dirty="0" smtClean="0"/>
              <a:t>件</a:t>
            </a:r>
            <a:endParaRPr lang="en-US" altLang="ja-JP" dirty="0" smtClean="0"/>
          </a:p>
          <a:p>
            <a:pPr lvl="1"/>
            <a:r>
              <a:rPr lang="ja-JP" altLang="en-US" dirty="0" smtClean="0"/>
              <a:t>アウトリーチ　</a:t>
            </a:r>
            <a:r>
              <a:rPr lang="en-US" altLang="ja-JP" dirty="0" smtClean="0"/>
              <a:t>4</a:t>
            </a:r>
            <a:r>
              <a:rPr lang="ja-JP" altLang="en-US" dirty="0" smtClean="0"/>
              <a:t>件</a:t>
            </a:r>
            <a:endParaRPr lang="en-US" altLang="ja-JP" dirty="0" smtClean="0"/>
          </a:p>
          <a:p>
            <a:pPr lvl="1"/>
            <a:r>
              <a:rPr lang="ja-JP" altLang="en-US" dirty="0" smtClean="0"/>
              <a:t>受賞　</a:t>
            </a:r>
            <a:r>
              <a:rPr lang="en-US" altLang="ja-JP" dirty="0" smtClean="0"/>
              <a:t>3</a:t>
            </a:r>
            <a:r>
              <a:rPr lang="ja-JP" altLang="en-US" dirty="0" smtClean="0"/>
              <a:t>件</a:t>
            </a:r>
            <a:endParaRPr lang="en-US" altLang="ja-JP" dirty="0" smtClean="0"/>
          </a:p>
          <a:p>
            <a:pPr lvl="1"/>
            <a:r>
              <a:rPr lang="ja-JP" altLang="en-US" dirty="0" smtClean="0"/>
              <a:t>修士論文　</a:t>
            </a:r>
            <a:r>
              <a:rPr lang="en-US" altLang="ja-JP" dirty="0" smtClean="0"/>
              <a:t>2</a:t>
            </a:r>
            <a:r>
              <a:rPr lang="ja-JP" altLang="en-US" dirty="0" smtClean="0"/>
              <a:t>編</a:t>
            </a:r>
            <a:endParaRPr lang="en-US" altLang="ja-JP" dirty="0" smtClean="0"/>
          </a:p>
          <a:p>
            <a:pPr lvl="1"/>
            <a:endParaRPr lang="en-US" altLang="ja-JP" dirty="0"/>
          </a:p>
          <a:p>
            <a:r>
              <a:rPr lang="en-US" altLang="ja-JP" dirty="0" smtClean="0"/>
              <a:t>2015</a:t>
            </a:r>
            <a:r>
              <a:rPr lang="ja-JP" altLang="en-US" dirty="0" smtClean="0"/>
              <a:t>年度</a:t>
            </a:r>
            <a:endParaRPr lang="en-US" altLang="ja-JP" dirty="0" smtClean="0"/>
          </a:p>
          <a:p>
            <a:pPr lvl="1"/>
            <a:r>
              <a:rPr lang="ja-JP" altLang="en-US" dirty="0" smtClean="0"/>
              <a:t>論文　</a:t>
            </a:r>
            <a:r>
              <a:rPr lang="en-US" altLang="ja-JP" dirty="0" smtClean="0"/>
              <a:t>1</a:t>
            </a:r>
            <a:r>
              <a:rPr lang="ja-JP" altLang="en-US" dirty="0" smtClean="0"/>
              <a:t>編</a:t>
            </a:r>
            <a:endParaRPr lang="en-US" altLang="ja-JP" dirty="0" smtClean="0"/>
          </a:p>
          <a:p>
            <a:pPr lvl="1"/>
            <a:r>
              <a:rPr lang="ja-JP" altLang="en-US" dirty="0" smtClean="0"/>
              <a:t>メディア等掲載　</a:t>
            </a:r>
            <a:r>
              <a:rPr lang="en-US" altLang="ja-JP" dirty="0" smtClean="0"/>
              <a:t>1</a:t>
            </a:r>
            <a:r>
              <a:rPr lang="ja-JP" altLang="en-US" dirty="0" smtClean="0"/>
              <a:t>件</a:t>
            </a:r>
            <a:endParaRPr lang="en-US" altLang="ja-JP" dirty="0" smtClean="0"/>
          </a:p>
        </p:txBody>
      </p:sp>
    </p:spTree>
    <p:extLst>
      <p:ext uri="{BB962C8B-B14F-4D97-AF65-F5344CB8AC3E}">
        <p14:creationId xmlns="" xmlns:p14="http://schemas.microsoft.com/office/powerpoint/2010/main" val="395581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08920"/>
            <a:ext cx="8229600" cy="1143000"/>
          </a:xfrm>
        </p:spPr>
        <p:txBody>
          <a:bodyPr/>
          <a:lstStyle/>
          <a:p>
            <a:r>
              <a:rPr kumimoji="1" lang="en-US" altLang="ja-JP" dirty="0" smtClean="0"/>
              <a:t>1. NEWAGE </a:t>
            </a:r>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2411760" y="3573016"/>
            <a:ext cx="5147967"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タイトル 1"/>
          <p:cNvSpPr>
            <a:spLocks noGrp="1"/>
          </p:cNvSpPr>
          <p:nvPr>
            <p:ph type="title"/>
          </p:nvPr>
        </p:nvSpPr>
        <p:spPr>
          <a:xfrm>
            <a:off x="0" y="0"/>
            <a:ext cx="9144000" cy="785794"/>
          </a:xfrm>
        </p:spPr>
        <p:txBody>
          <a:bodyPr>
            <a:normAutofit/>
            <a:scene3d>
              <a:camera prst="orthographicFront"/>
              <a:lightRig rig="soft" dir="t">
                <a:rot lat="0" lon="0" rev="10800000"/>
              </a:lightRig>
            </a:scene3d>
            <a:sp3d>
              <a:bevelT w="27940" h="12700"/>
              <a:contourClr>
                <a:srgbClr val="DDDDDD"/>
              </a:contourClr>
            </a:sp3d>
          </a:bodyPr>
          <a:lstStyle/>
          <a:p>
            <a:pPr algn="l"/>
            <a:r>
              <a:rPr lang="ja-JP" altLang="en-US" b="1" spc="150" dirty="0" smtClean="0">
                <a:ln w="11430"/>
                <a:solidFill>
                  <a:srgbClr val="F8F8F8"/>
                </a:solidFill>
                <a:effectLst>
                  <a:outerShdw blurRad="25400" algn="tl" rotWithShape="0">
                    <a:srgbClr val="000000">
                      <a:alpha val="43000"/>
                    </a:srgbClr>
                  </a:outerShdw>
                </a:effectLst>
              </a:rPr>
              <a:t>　現状</a:t>
            </a:r>
            <a:endParaRPr kumimoji="1" lang="ja-JP" altLang="en-US" b="1" spc="150" dirty="0">
              <a:ln w="11430"/>
              <a:solidFill>
                <a:srgbClr val="F8F8F8"/>
              </a:solidFill>
              <a:effectLst>
                <a:outerShdw blurRad="25400" algn="tl" rotWithShape="0">
                  <a:srgbClr val="000000">
                    <a:alpha val="43000"/>
                  </a:srgbClr>
                </a:outerShdw>
              </a:effectLst>
            </a:endParaRPr>
          </a:p>
        </p:txBody>
      </p:sp>
      <p:sp>
        <p:nvSpPr>
          <p:cNvPr id="18" name="テキスト ボックス 17"/>
          <p:cNvSpPr txBox="1"/>
          <p:nvPr/>
        </p:nvSpPr>
        <p:spPr>
          <a:xfrm>
            <a:off x="251520" y="908720"/>
            <a:ext cx="3995936" cy="1569660"/>
          </a:xfrm>
          <a:prstGeom prst="rect">
            <a:avLst/>
          </a:prstGeom>
          <a:solidFill>
            <a:schemeClr val="bg1">
              <a:alpha val="80000"/>
            </a:schemeClr>
          </a:solidFill>
        </p:spPr>
        <p:txBody>
          <a:bodyPr wrap="square" rtlCol="0">
            <a:spAutoFit/>
          </a:bodyPr>
          <a:lstStyle/>
          <a:p>
            <a:r>
              <a:rPr lang="ja-JP" altLang="en-US" sz="2400" dirty="0" smtClean="0">
                <a:solidFill>
                  <a:prstClr val="white"/>
                </a:solidFill>
              </a:rPr>
              <a:t>エネルギースペクトル</a:t>
            </a:r>
            <a:endParaRPr lang="en-US" altLang="ja-JP" sz="2400" dirty="0" smtClean="0">
              <a:solidFill>
                <a:prstClr val="white"/>
              </a:solidFill>
            </a:endParaRPr>
          </a:p>
          <a:p>
            <a:pPr lvl="1">
              <a:buFont typeface="Arial" pitchFamily="34" charset="0"/>
              <a:buChar char="•"/>
            </a:pPr>
            <a:r>
              <a:rPr lang="ja-JP" altLang="en-US" sz="2400" dirty="0" smtClean="0">
                <a:solidFill>
                  <a:prstClr val="white"/>
                </a:solidFill>
              </a:rPr>
              <a:t> </a:t>
            </a:r>
            <a:r>
              <a:rPr lang="en-US" altLang="ja-JP" sz="2400" dirty="0" smtClean="0">
                <a:solidFill>
                  <a:prstClr val="white"/>
                </a:solidFill>
              </a:rPr>
              <a:t>BG</a:t>
            </a:r>
            <a:r>
              <a:rPr lang="ja-JP" altLang="en-US" sz="2400" dirty="0" smtClean="0">
                <a:solidFill>
                  <a:prstClr val="white"/>
                </a:solidFill>
              </a:rPr>
              <a:t> </a:t>
            </a:r>
            <a:r>
              <a:rPr lang="en-US" altLang="ja-JP" sz="2400" dirty="0" smtClean="0">
                <a:solidFill>
                  <a:prstClr val="white"/>
                </a:solidFill>
              </a:rPr>
              <a:t>level</a:t>
            </a:r>
            <a:r>
              <a:rPr lang="ja-JP" altLang="en-US" sz="2400" dirty="0" smtClean="0">
                <a:solidFill>
                  <a:prstClr val="white"/>
                </a:solidFill>
              </a:rPr>
              <a:t>：</a:t>
            </a:r>
            <a:r>
              <a:rPr lang="en-US" altLang="ja-JP" sz="2400" dirty="0" smtClean="0">
                <a:solidFill>
                  <a:srgbClr val="FFFF00"/>
                </a:solidFill>
              </a:rPr>
              <a:t>100dru</a:t>
            </a:r>
            <a:r>
              <a:rPr lang="ja-JP" altLang="en-US" sz="2400" dirty="0" smtClean="0">
                <a:solidFill>
                  <a:srgbClr val="FFFF00"/>
                </a:solidFill>
              </a:rPr>
              <a:t> </a:t>
            </a:r>
            <a:r>
              <a:rPr lang="en-US" altLang="ja-JP" sz="2400" dirty="0" smtClean="0">
                <a:solidFill>
                  <a:srgbClr val="FFFF00"/>
                </a:solidFill>
              </a:rPr>
              <a:t>@50keV</a:t>
            </a:r>
          </a:p>
          <a:p>
            <a:pPr lvl="1">
              <a:buFont typeface="Arial" pitchFamily="34" charset="0"/>
              <a:buChar char="•"/>
            </a:pPr>
            <a:r>
              <a:rPr lang="ja-JP" altLang="en-US" sz="2400" dirty="0" smtClean="0">
                <a:solidFill>
                  <a:prstClr val="white"/>
                </a:solidFill>
              </a:rPr>
              <a:t> 目標：期間内に</a:t>
            </a:r>
            <a:r>
              <a:rPr lang="en-US" altLang="ja-JP" sz="2400" dirty="0" smtClean="0">
                <a:solidFill>
                  <a:prstClr val="white"/>
                </a:solidFill>
              </a:rPr>
              <a:t>1</a:t>
            </a:r>
            <a:r>
              <a:rPr lang="ja-JP" altLang="en-US" sz="2400" dirty="0" smtClean="0">
                <a:solidFill>
                  <a:prstClr val="white"/>
                </a:solidFill>
              </a:rPr>
              <a:t>桁以上削減</a:t>
            </a:r>
            <a:endParaRPr lang="en-US" altLang="ja-JP" sz="2400" dirty="0" smtClean="0">
              <a:solidFill>
                <a:prstClr val="white"/>
              </a:solidFill>
            </a:endParaRPr>
          </a:p>
        </p:txBody>
      </p:sp>
      <p:pic>
        <p:nvPicPr>
          <p:cNvPr id="101378" name="Picture 2"/>
          <p:cNvPicPr>
            <a:picLocks noChangeAspect="1" noChangeArrowheads="1"/>
          </p:cNvPicPr>
          <p:nvPr/>
        </p:nvPicPr>
        <p:blipFill>
          <a:blip r:embed="rId2" cstate="print"/>
          <a:srcRect l="22061" t="21650" r="20418" b="22741"/>
          <a:stretch>
            <a:fillRect/>
          </a:stretch>
        </p:blipFill>
        <p:spPr bwMode="auto">
          <a:xfrm>
            <a:off x="4283968" y="0"/>
            <a:ext cx="4860032" cy="3540879"/>
          </a:xfrm>
          <a:prstGeom prst="rect">
            <a:avLst/>
          </a:prstGeom>
          <a:noFill/>
          <a:ln w="9525">
            <a:noFill/>
            <a:miter lim="800000"/>
            <a:headEnd/>
            <a:tailEnd/>
          </a:ln>
        </p:spPr>
      </p:pic>
      <p:sp>
        <p:nvSpPr>
          <p:cNvPr id="7" name="正方形/長方形 6"/>
          <p:cNvSpPr/>
          <p:nvPr/>
        </p:nvSpPr>
        <p:spPr>
          <a:xfrm>
            <a:off x="6588224" y="1196752"/>
            <a:ext cx="180020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rgbClr val="0000FF"/>
                </a:solidFill>
              </a:rPr>
              <a:t>RUN5</a:t>
            </a:r>
            <a:r>
              <a:rPr lang="ja-JP" altLang="en-US" b="1" dirty="0" smtClean="0">
                <a:solidFill>
                  <a:srgbClr val="0000FF"/>
                </a:solidFill>
              </a:rPr>
              <a:t> </a:t>
            </a:r>
            <a:r>
              <a:rPr lang="en-US" altLang="ja-JP" b="1" dirty="0" smtClean="0">
                <a:solidFill>
                  <a:srgbClr val="0000FF"/>
                </a:solidFill>
              </a:rPr>
              <a:t>(PLB2010)</a:t>
            </a:r>
            <a:endParaRPr lang="ja-JP" altLang="en-US" b="1" dirty="0">
              <a:solidFill>
                <a:srgbClr val="0000FF"/>
              </a:solidFill>
            </a:endParaRPr>
          </a:p>
        </p:txBody>
      </p:sp>
      <p:sp>
        <p:nvSpPr>
          <p:cNvPr id="8" name="正方形/長方形 7"/>
          <p:cNvSpPr/>
          <p:nvPr/>
        </p:nvSpPr>
        <p:spPr>
          <a:xfrm>
            <a:off x="6588224" y="836712"/>
            <a:ext cx="2088232"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rgbClr val="FF0000"/>
                </a:solidFill>
              </a:rPr>
              <a:t>RUN14</a:t>
            </a:r>
            <a:r>
              <a:rPr lang="ja-JP" altLang="en-US" b="1" dirty="0" smtClean="0">
                <a:solidFill>
                  <a:srgbClr val="FF0000"/>
                </a:solidFill>
              </a:rPr>
              <a:t> </a:t>
            </a:r>
            <a:r>
              <a:rPr lang="en-US" altLang="ja-JP" b="1" dirty="0" smtClean="0">
                <a:solidFill>
                  <a:srgbClr val="FF0000"/>
                </a:solidFill>
              </a:rPr>
              <a:t>(PTEP2015)</a:t>
            </a:r>
            <a:endParaRPr lang="ja-JP" altLang="en-US" b="1" dirty="0">
              <a:solidFill>
                <a:srgbClr val="FF0000"/>
              </a:solidFill>
            </a:endParaRPr>
          </a:p>
        </p:txBody>
      </p:sp>
      <p:sp>
        <p:nvSpPr>
          <p:cNvPr id="9" name="正方形/長方形 8"/>
          <p:cNvSpPr/>
          <p:nvPr/>
        </p:nvSpPr>
        <p:spPr>
          <a:xfrm>
            <a:off x="6732240" y="188640"/>
            <a:ext cx="2160240" cy="2880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prstClr val="white"/>
                </a:solidFill>
              </a:rPr>
              <a:t>energy</a:t>
            </a:r>
            <a:r>
              <a:rPr lang="ja-JP" altLang="en-US" b="1" dirty="0" smtClean="0">
                <a:solidFill>
                  <a:prstClr val="white"/>
                </a:solidFill>
              </a:rPr>
              <a:t> </a:t>
            </a:r>
            <a:r>
              <a:rPr lang="en-US" altLang="ja-JP" b="1" dirty="0" smtClean="0">
                <a:solidFill>
                  <a:prstClr val="white"/>
                </a:solidFill>
              </a:rPr>
              <a:t>spectrum</a:t>
            </a:r>
            <a:endParaRPr lang="ja-JP" altLang="en-US" b="1" dirty="0">
              <a:solidFill>
                <a:prstClr val="white"/>
              </a:solidFill>
            </a:endParaRPr>
          </a:p>
        </p:txBody>
      </p:sp>
      <p:pic>
        <p:nvPicPr>
          <p:cNvPr id="12" name="Picture 1"/>
          <p:cNvPicPr>
            <a:picLocks noChangeAspect="1" noChangeArrowheads="1"/>
          </p:cNvPicPr>
          <p:nvPr/>
        </p:nvPicPr>
        <p:blipFill>
          <a:blip r:embed="rId3" cstate="print"/>
          <a:srcRect l="23034" t="9051" r="23810" b="651"/>
          <a:stretch>
            <a:fillRect/>
          </a:stretch>
        </p:blipFill>
        <p:spPr bwMode="auto">
          <a:xfrm>
            <a:off x="251520" y="2601306"/>
            <a:ext cx="4467733" cy="4269167"/>
          </a:xfrm>
          <a:prstGeom prst="rect">
            <a:avLst/>
          </a:prstGeom>
          <a:noFill/>
          <a:ln w="9525">
            <a:noFill/>
            <a:miter lim="800000"/>
            <a:headEnd/>
            <a:tailEnd/>
          </a:ln>
        </p:spPr>
      </p:pic>
      <p:sp>
        <p:nvSpPr>
          <p:cNvPr id="13" name="テキスト ボックス 12"/>
          <p:cNvSpPr txBox="1"/>
          <p:nvPr/>
        </p:nvSpPr>
        <p:spPr>
          <a:xfrm>
            <a:off x="3131840" y="3310046"/>
            <a:ext cx="1244893" cy="461665"/>
          </a:xfrm>
          <a:prstGeom prst="rect">
            <a:avLst/>
          </a:prstGeom>
          <a:solidFill>
            <a:schemeClr val="tx1"/>
          </a:solidFill>
          <a:ln>
            <a:solidFill>
              <a:schemeClr val="tx1"/>
            </a:solidFill>
          </a:ln>
        </p:spPr>
        <p:txBody>
          <a:bodyPr wrap="none" rtlCol="0">
            <a:spAutoFit/>
          </a:bodyPr>
          <a:lstStyle/>
          <a:p>
            <a:r>
              <a:rPr lang="ja-JP" altLang="en-US" sz="1200" b="1" dirty="0" smtClean="0">
                <a:solidFill>
                  <a:srgbClr val="FF0000"/>
                </a:solidFill>
              </a:rPr>
              <a:t>赤：</a:t>
            </a:r>
            <a:r>
              <a:rPr lang="en-US" altLang="ja-JP" sz="1200" b="1" dirty="0" smtClean="0">
                <a:solidFill>
                  <a:srgbClr val="FF0000"/>
                </a:solidFill>
              </a:rPr>
              <a:t>directional</a:t>
            </a:r>
          </a:p>
          <a:p>
            <a:r>
              <a:rPr lang="ja-JP" altLang="en-US" sz="1200" b="1" dirty="0" smtClean="0">
                <a:solidFill>
                  <a:srgbClr val="0000FF"/>
                </a:solidFill>
              </a:rPr>
              <a:t>青：</a:t>
            </a:r>
            <a:r>
              <a:rPr lang="en-US" altLang="ja-JP" sz="1200" b="1" dirty="0" smtClean="0">
                <a:solidFill>
                  <a:srgbClr val="0000FF"/>
                </a:solidFill>
              </a:rPr>
              <a:t>conventional</a:t>
            </a:r>
            <a:endParaRPr lang="ja-JP" altLang="en-US" sz="1200" b="1" dirty="0">
              <a:solidFill>
                <a:srgbClr val="0000FF"/>
              </a:solidFill>
            </a:endParaRPr>
          </a:p>
        </p:txBody>
      </p:sp>
      <p:pic>
        <p:nvPicPr>
          <p:cNvPr id="10" name="Picture 3"/>
          <p:cNvPicPr>
            <a:picLocks noChangeAspect="1" noChangeArrowheads="1"/>
          </p:cNvPicPr>
          <p:nvPr/>
        </p:nvPicPr>
        <p:blipFill>
          <a:blip r:embed="rId4" cstate="print"/>
          <a:srcRect l="22061" t="12927" r="20418" b="16199"/>
          <a:stretch>
            <a:fillRect/>
          </a:stretch>
        </p:blipFill>
        <p:spPr bwMode="auto">
          <a:xfrm>
            <a:off x="5436096" y="3544361"/>
            <a:ext cx="3275856" cy="3041867"/>
          </a:xfrm>
          <a:prstGeom prst="rect">
            <a:avLst/>
          </a:prstGeom>
          <a:noFill/>
          <a:ln w="9525">
            <a:noFill/>
            <a:miter lim="800000"/>
            <a:headEnd/>
            <a:tailEnd/>
          </a:ln>
        </p:spPr>
      </p:pic>
      <p:sp>
        <p:nvSpPr>
          <p:cNvPr id="11" name="テキスト ボックス 10"/>
          <p:cNvSpPr txBox="1"/>
          <p:nvPr/>
        </p:nvSpPr>
        <p:spPr>
          <a:xfrm>
            <a:off x="1899251" y="2810055"/>
            <a:ext cx="1172270" cy="369332"/>
          </a:xfrm>
          <a:prstGeom prst="rect">
            <a:avLst/>
          </a:prstGeom>
          <a:solidFill>
            <a:schemeClr val="accent2">
              <a:lumMod val="20000"/>
              <a:lumOff val="80000"/>
            </a:schemeClr>
          </a:solidFill>
        </p:spPr>
        <p:txBody>
          <a:bodyPr wrap="square" rtlCol="0">
            <a:spAutoFit/>
          </a:bodyPr>
          <a:lstStyle/>
          <a:p>
            <a:r>
              <a:rPr lang="ja-JP" altLang="en-US" dirty="0" smtClean="0">
                <a:solidFill>
                  <a:schemeClr val="bg1"/>
                </a:solidFill>
              </a:rPr>
              <a:t>制限曲線</a:t>
            </a:r>
            <a:endParaRPr kumimoji="1" lang="ja-JP" altLang="en-US" dirty="0">
              <a:solidFill>
                <a:schemeClr val="bg1"/>
              </a:solidFill>
            </a:endParaRPr>
          </a:p>
        </p:txBody>
      </p:sp>
      <p:sp>
        <p:nvSpPr>
          <p:cNvPr id="14" name="テキスト ボックス 13"/>
          <p:cNvSpPr txBox="1"/>
          <p:nvPr/>
        </p:nvSpPr>
        <p:spPr>
          <a:xfrm>
            <a:off x="2935958" y="6165304"/>
            <a:ext cx="1512168" cy="288032"/>
          </a:xfrm>
          <a:prstGeom prst="rect">
            <a:avLst/>
          </a:prstGeom>
          <a:solidFill>
            <a:schemeClr val="accent5">
              <a:lumMod val="20000"/>
              <a:lumOff val="80000"/>
            </a:schemeClr>
          </a:solidFill>
        </p:spPr>
        <p:txBody>
          <a:bodyPr wrap="square" rtlCol="0">
            <a:spAutoFit/>
          </a:bodyPr>
          <a:lstStyle/>
          <a:p>
            <a:r>
              <a:rPr kumimoji="1" lang="en-US" altLang="ja-JP" sz="1200" dirty="0" smtClean="0">
                <a:solidFill>
                  <a:schemeClr val="bg1"/>
                </a:solidFill>
              </a:rPr>
              <a:t>PTEP</a:t>
            </a:r>
            <a:r>
              <a:rPr kumimoji="1" lang="ja-JP" altLang="en-US" sz="1200" dirty="0" smtClean="0">
                <a:solidFill>
                  <a:schemeClr val="bg1"/>
                </a:solidFill>
              </a:rPr>
              <a:t> </a:t>
            </a:r>
            <a:r>
              <a:rPr lang="en-US" altLang="ja-JP" sz="1200" dirty="0">
                <a:solidFill>
                  <a:schemeClr val="bg1"/>
                </a:solidFill>
              </a:rPr>
              <a:t>(2015) 043F01s</a:t>
            </a:r>
            <a:endParaRPr kumimoji="1" lang="ja-JP" altLang="en-US" sz="1200" dirty="0">
              <a:solidFill>
                <a:schemeClr val="bg1"/>
              </a:solidFill>
            </a:endParaRPr>
          </a:p>
        </p:txBody>
      </p:sp>
      <p:sp>
        <p:nvSpPr>
          <p:cNvPr id="15" name="テキスト ボックス 14"/>
          <p:cNvSpPr txBox="1"/>
          <p:nvPr/>
        </p:nvSpPr>
        <p:spPr>
          <a:xfrm>
            <a:off x="6012160" y="6577607"/>
            <a:ext cx="2592288" cy="307777"/>
          </a:xfrm>
          <a:prstGeom prst="rect">
            <a:avLst/>
          </a:prstGeom>
          <a:solidFill>
            <a:schemeClr val="accent5">
              <a:lumMod val="20000"/>
              <a:lumOff val="80000"/>
            </a:schemeClr>
          </a:solidFill>
        </p:spPr>
        <p:txBody>
          <a:bodyPr wrap="square" rtlCol="0">
            <a:spAutoFit/>
          </a:bodyPr>
          <a:lstStyle/>
          <a:p>
            <a:r>
              <a:rPr kumimoji="1" lang="en-US" altLang="ja-JP" sz="1400" dirty="0" smtClean="0">
                <a:solidFill>
                  <a:schemeClr val="bg1"/>
                </a:solidFill>
              </a:rPr>
              <a:t>C,F</a:t>
            </a:r>
            <a:r>
              <a:rPr kumimoji="1" lang="ja-JP" altLang="en-US" sz="1400" dirty="0" smtClean="0">
                <a:solidFill>
                  <a:schemeClr val="bg1"/>
                </a:solidFill>
              </a:rPr>
              <a:t>原子核飛跡で描いた天球図</a:t>
            </a:r>
            <a:endParaRPr kumimoji="1" lang="ja-JP" altLang="en-US" sz="1400" dirty="0">
              <a:solidFill>
                <a:schemeClr val="bg1"/>
              </a:solidFill>
            </a:endParaRPr>
          </a:p>
        </p:txBody>
      </p:sp>
    </p:spTree>
    <p:extLst>
      <p:ext uri="{BB962C8B-B14F-4D97-AF65-F5344CB8AC3E}">
        <p14:creationId xmlns="" xmlns:p14="http://schemas.microsoft.com/office/powerpoint/2010/main" val="666118716"/>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タイトル 1"/>
          <p:cNvSpPr>
            <a:spLocks noGrp="1"/>
          </p:cNvSpPr>
          <p:nvPr>
            <p:ph type="title"/>
          </p:nvPr>
        </p:nvSpPr>
        <p:spPr>
          <a:xfrm>
            <a:off x="26629" y="404664"/>
            <a:ext cx="3991009" cy="1080120"/>
          </a:xfrm>
        </p:spPr>
        <p:txBody>
          <a:bodyPr>
            <a:normAutofit fontScale="90000"/>
            <a:scene3d>
              <a:camera prst="orthographicFront"/>
              <a:lightRig rig="soft" dir="t">
                <a:rot lat="0" lon="0" rev="10800000"/>
              </a:lightRig>
            </a:scene3d>
            <a:sp3d>
              <a:bevelT w="27940" h="12700"/>
              <a:contourClr>
                <a:srgbClr val="DDDDDD"/>
              </a:contourClr>
            </a:sp3d>
          </a:bodyPr>
          <a:lstStyle/>
          <a:p>
            <a:pPr algn="l"/>
            <a:r>
              <a:rPr lang="ja-JP" altLang="en-US" b="1" spc="150" dirty="0" smtClean="0">
                <a:ln w="11430"/>
                <a:solidFill>
                  <a:srgbClr val="F8F8F8"/>
                </a:solidFill>
                <a:effectLst>
                  <a:outerShdw blurRad="25400" algn="tl" rotWithShape="0">
                    <a:srgbClr val="000000">
                      <a:alpha val="43000"/>
                    </a:srgbClr>
                  </a:outerShdw>
                </a:effectLst>
              </a:rPr>
              <a:t>　</a:t>
            </a:r>
            <a:r>
              <a:rPr lang="en-US" altLang="ja-JP" b="1" spc="150" dirty="0" smtClean="0">
                <a:ln w="11430"/>
                <a:solidFill>
                  <a:srgbClr val="F8F8F8"/>
                </a:solidFill>
                <a:effectLst>
                  <a:outerShdw blurRad="25400" algn="tl" rotWithShape="0">
                    <a:srgbClr val="000000">
                      <a:alpha val="43000"/>
                    </a:srgbClr>
                  </a:outerShdw>
                </a:effectLst>
              </a:rPr>
              <a:t>BG</a:t>
            </a:r>
            <a:r>
              <a:rPr lang="ja-JP" altLang="en-US" b="1" spc="150" dirty="0" smtClean="0">
                <a:ln w="11430"/>
                <a:solidFill>
                  <a:srgbClr val="F8F8F8"/>
                </a:solidFill>
                <a:effectLst>
                  <a:outerShdw blurRad="25400" algn="tl" rotWithShape="0">
                    <a:srgbClr val="000000">
                      <a:alpha val="43000"/>
                    </a:srgbClr>
                  </a:outerShdw>
                </a:effectLst>
              </a:rPr>
              <a:t>内訳</a:t>
            </a:r>
            <a:r>
              <a:rPr lang="en-US" altLang="ja-JP" b="1" spc="150" dirty="0" smtClean="0">
                <a:ln w="11430"/>
                <a:solidFill>
                  <a:srgbClr val="F8F8F8"/>
                </a:solidFill>
                <a:effectLst>
                  <a:outerShdw blurRad="25400" algn="tl" rotWithShape="0">
                    <a:srgbClr val="000000">
                      <a:alpha val="43000"/>
                    </a:srgbClr>
                  </a:outerShdw>
                </a:effectLst>
              </a:rPr>
              <a:t/>
            </a:r>
            <a:br>
              <a:rPr lang="en-US" altLang="ja-JP" b="1" spc="150" dirty="0" smtClean="0">
                <a:ln w="11430"/>
                <a:solidFill>
                  <a:srgbClr val="F8F8F8"/>
                </a:solidFill>
                <a:effectLst>
                  <a:outerShdw blurRad="25400" algn="tl" rotWithShape="0">
                    <a:srgbClr val="000000">
                      <a:alpha val="43000"/>
                    </a:srgbClr>
                  </a:outerShdw>
                </a:effectLst>
              </a:rPr>
            </a:br>
            <a:r>
              <a:rPr lang="ja-JP" altLang="en-US" sz="2200" b="1" spc="150" dirty="0" smtClean="0">
                <a:ln w="11430"/>
                <a:solidFill>
                  <a:srgbClr val="F8F8F8"/>
                </a:solidFill>
                <a:effectLst>
                  <a:outerShdw blurRad="25400" algn="tl" rotWithShape="0">
                    <a:srgbClr val="000000">
                      <a:alpha val="43000"/>
                    </a:srgbClr>
                  </a:outerShdw>
                </a:effectLst>
              </a:rPr>
              <a:t>（</a:t>
            </a:r>
            <a:r>
              <a:rPr lang="en-US" altLang="ja-JP" sz="2200" b="1" spc="150" dirty="0" smtClean="0">
                <a:ln w="11430"/>
                <a:solidFill>
                  <a:srgbClr val="F8F8F8"/>
                </a:solidFill>
                <a:effectLst>
                  <a:outerShdw blurRad="25400" algn="tl" rotWithShape="0">
                    <a:srgbClr val="000000">
                      <a:alpha val="43000"/>
                    </a:srgbClr>
                  </a:outerShdw>
                </a:effectLst>
              </a:rPr>
              <a:t>study</a:t>
            </a:r>
            <a:r>
              <a:rPr lang="ja-JP" altLang="en-US" sz="2200" b="1" spc="150" dirty="0" smtClean="0">
                <a:ln w="11430"/>
                <a:solidFill>
                  <a:srgbClr val="F8F8F8"/>
                </a:solidFill>
                <a:effectLst>
                  <a:outerShdw blurRad="25400" algn="tl" rotWithShape="0">
                    <a:srgbClr val="000000">
                      <a:alpha val="43000"/>
                    </a:srgbClr>
                  </a:outerShdw>
                </a:effectLst>
              </a:rPr>
              <a:t>中　橋本　春学会時点）</a:t>
            </a:r>
            <a:endParaRPr kumimoji="1" lang="ja-JP" altLang="en-US" sz="2200" b="1" spc="150" dirty="0">
              <a:ln w="11430"/>
              <a:solidFill>
                <a:srgbClr val="F8F8F8"/>
              </a:solidFill>
              <a:effectLst>
                <a:outerShdw blurRad="25400" algn="tl" rotWithShape="0">
                  <a:srgbClr val="000000">
                    <a:alpha val="43000"/>
                  </a:srgbClr>
                </a:outerShdw>
              </a:effectLst>
            </a:endParaRPr>
          </a:p>
        </p:txBody>
      </p:sp>
      <p:pic>
        <p:nvPicPr>
          <p:cNvPr id="5" name="図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2231" y="1890672"/>
            <a:ext cx="4661323" cy="3770576"/>
          </a:xfrm>
          <a:prstGeom prst="rect">
            <a:avLst/>
          </a:prstGeom>
        </p:spPr>
      </p:pic>
      <p:sp>
        <p:nvSpPr>
          <p:cNvPr id="2" name="テキスト ボックス 1"/>
          <p:cNvSpPr txBox="1"/>
          <p:nvPr/>
        </p:nvSpPr>
        <p:spPr>
          <a:xfrm>
            <a:off x="2483768" y="2348880"/>
            <a:ext cx="1944216" cy="830997"/>
          </a:xfrm>
          <a:prstGeom prst="rect">
            <a:avLst/>
          </a:prstGeom>
          <a:solidFill>
            <a:schemeClr val="tx1"/>
          </a:solidFill>
        </p:spPr>
        <p:txBody>
          <a:bodyPr wrap="square" rtlCol="0">
            <a:spAutoFit/>
          </a:bodyPr>
          <a:lstStyle/>
          <a:p>
            <a:pPr fontAlgn="base">
              <a:spcBef>
                <a:spcPct val="0"/>
              </a:spcBef>
              <a:spcAft>
                <a:spcPct val="0"/>
              </a:spcAft>
            </a:pPr>
            <a:r>
              <a:rPr lang="en-US" altLang="ja-JP" sz="2400" dirty="0" smtClean="0">
                <a:solidFill>
                  <a:srgbClr val="FF00FF"/>
                </a:solidFill>
                <a:latin typeface="Arial" charset="0"/>
                <a:ea typeface="HG丸ｺﾞｼｯｸM-PRO" pitchFamily="50" charset="-128"/>
              </a:rPr>
              <a:t>GAP</a:t>
            </a:r>
            <a:r>
              <a:rPr lang="ja-JP" altLang="en-US" sz="2400" dirty="0" smtClean="0">
                <a:solidFill>
                  <a:srgbClr val="FF00FF"/>
                </a:solidFill>
                <a:latin typeface="Arial" charset="0"/>
                <a:ea typeface="HG丸ｺﾞｼｯｸM-PRO" pitchFamily="50" charset="-128"/>
              </a:rPr>
              <a:t>事象</a:t>
            </a:r>
            <a:r>
              <a:rPr lang="en-US" altLang="ja-JP" sz="2400" dirty="0" smtClean="0">
                <a:solidFill>
                  <a:srgbClr val="FF00FF"/>
                </a:solidFill>
                <a:latin typeface="Arial" charset="0"/>
                <a:ea typeface="HG丸ｺﾞｼｯｸM-PRO" pitchFamily="50" charset="-128"/>
              </a:rPr>
              <a:t>(C’)</a:t>
            </a:r>
          </a:p>
          <a:p>
            <a:pPr fontAlgn="base">
              <a:spcBef>
                <a:spcPct val="0"/>
              </a:spcBef>
              <a:spcAft>
                <a:spcPct val="0"/>
              </a:spcAft>
            </a:pPr>
            <a:r>
              <a:rPr lang="en-US" altLang="ja-JP" sz="2400" dirty="0" smtClean="0">
                <a:solidFill>
                  <a:srgbClr val="FF0000"/>
                </a:solidFill>
                <a:latin typeface="Arial" charset="0"/>
                <a:ea typeface="HG丸ｺﾞｼｯｸM-PRO" pitchFamily="50" charset="-128"/>
              </a:rPr>
              <a:t>TPC</a:t>
            </a:r>
            <a:r>
              <a:rPr lang="ja-JP" altLang="en-US" sz="2400" dirty="0" smtClean="0">
                <a:solidFill>
                  <a:srgbClr val="FF0000"/>
                </a:solidFill>
                <a:latin typeface="Arial" charset="0"/>
                <a:ea typeface="HG丸ｺﾞｼｯｸM-PRO" pitchFamily="50" charset="-128"/>
              </a:rPr>
              <a:t>事象</a:t>
            </a:r>
            <a:r>
              <a:rPr lang="en-US" altLang="ja-JP" sz="2400" dirty="0" smtClean="0">
                <a:solidFill>
                  <a:srgbClr val="FF0000"/>
                </a:solidFill>
                <a:latin typeface="Arial" charset="0"/>
                <a:ea typeface="HG丸ｺﾞｼｯｸM-PRO" pitchFamily="50" charset="-128"/>
              </a:rPr>
              <a:t>(C)</a:t>
            </a:r>
            <a:endParaRPr lang="ja-JP" altLang="en-US" sz="2400" dirty="0">
              <a:solidFill>
                <a:srgbClr val="FF0000"/>
              </a:solidFill>
              <a:latin typeface="Arial" charset="0"/>
              <a:ea typeface="HG丸ｺﾞｼｯｸM-PRO" pitchFamily="50" charset="-128"/>
            </a:endParaRPr>
          </a:p>
        </p:txBody>
      </p:sp>
      <p:pic>
        <p:nvPicPr>
          <p:cNvPr id="7" name="Picture 3"/>
          <p:cNvPicPr>
            <a:picLocks noChangeAspect="1" noChangeArrowheads="1"/>
          </p:cNvPicPr>
          <p:nvPr/>
        </p:nvPicPr>
        <p:blipFill>
          <a:blip r:embed="rId3" cstate="print"/>
          <a:srcRect l="26578" t="16400" r="25582" b="14301"/>
          <a:stretch>
            <a:fillRect/>
          </a:stretch>
        </p:blipFill>
        <p:spPr bwMode="auto">
          <a:xfrm>
            <a:off x="5076056" y="154561"/>
            <a:ext cx="3766451" cy="3068960"/>
          </a:xfrm>
          <a:prstGeom prst="rect">
            <a:avLst/>
          </a:prstGeom>
          <a:noFill/>
          <a:ln w="9525">
            <a:noFill/>
            <a:miter lim="800000"/>
            <a:headEnd/>
            <a:tailEnd/>
          </a:ln>
        </p:spPr>
      </p:pic>
      <p:sp>
        <p:nvSpPr>
          <p:cNvPr id="8" name="タイトル 1"/>
          <p:cNvSpPr txBox="1">
            <a:spLocks/>
          </p:cNvSpPr>
          <p:nvPr/>
        </p:nvSpPr>
        <p:spPr>
          <a:xfrm>
            <a:off x="5076056" y="3778186"/>
            <a:ext cx="4234672" cy="2016224"/>
          </a:xfrm>
          <a:prstGeom prst="rect">
            <a:avLst/>
          </a:prstGeom>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spc="150" dirty="0" smtClean="0">
                <a:ln w="11430"/>
                <a:solidFill>
                  <a:srgbClr val="F8F8F8"/>
                </a:solidFill>
                <a:effectLst>
                  <a:outerShdw blurRad="25400" algn="tl" rotWithShape="0">
                    <a:srgbClr val="000000">
                      <a:alpha val="43000"/>
                    </a:srgbClr>
                  </a:outerShdw>
                </a:effectLst>
              </a:rPr>
              <a:t>μ-PIC</a:t>
            </a:r>
            <a:r>
              <a:rPr lang="ja-JP" altLang="en-US" sz="1800" b="1" spc="150" dirty="0" smtClean="0">
                <a:ln w="11430"/>
                <a:solidFill>
                  <a:srgbClr val="F8F8F8"/>
                </a:solidFill>
                <a:effectLst>
                  <a:outerShdw blurRad="25400" algn="tl" rotWithShape="0">
                    <a:srgbClr val="000000">
                      <a:alpha val="43000"/>
                    </a:srgbClr>
                  </a:outerShdw>
                </a:effectLst>
              </a:rPr>
              <a:t>からの</a:t>
            </a:r>
            <a:r>
              <a:rPr lang="en-US" altLang="ja-JP" sz="1800" b="1" spc="150" dirty="0" smtClean="0">
                <a:ln w="11430"/>
                <a:solidFill>
                  <a:srgbClr val="F8F8F8"/>
                </a:solidFill>
                <a:effectLst>
                  <a:outerShdw blurRad="25400" algn="tl" rotWithShape="0">
                    <a:srgbClr val="000000">
                      <a:alpha val="43000"/>
                    </a:srgbClr>
                  </a:outerShdw>
                </a:effectLst>
              </a:rPr>
              <a:t>α</a:t>
            </a:r>
            <a:r>
              <a:rPr lang="ja-JP" altLang="en-US" sz="1800" b="1" spc="150" dirty="0" smtClean="0">
                <a:ln w="11430"/>
                <a:solidFill>
                  <a:srgbClr val="F8F8F8"/>
                </a:solidFill>
                <a:effectLst>
                  <a:outerShdw blurRad="25400" algn="tl" rotWithShape="0">
                    <a:srgbClr val="000000">
                      <a:alpha val="43000"/>
                    </a:srgbClr>
                  </a:outerShdw>
                </a:effectLst>
              </a:rPr>
              <a:t>線がフラット＋低エネルギーの立ちあがりという形状を再現。</a:t>
            </a:r>
            <a:r>
              <a:rPr lang="en-US" altLang="ja-JP" sz="1800" b="1" spc="150" dirty="0" smtClean="0">
                <a:ln w="11430"/>
                <a:solidFill>
                  <a:srgbClr val="F8F8F8"/>
                </a:solidFill>
                <a:effectLst>
                  <a:outerShdw blurRad="25400" algn="tl" rotWithShape="0">
                    <a:srgbClr val="000000">
                      <a:alpha val="43000"/>
                    </a:srgbClr>
                  </a:outerShdw>
                </a:effectLst>
              </a:rPr>
              <a:t/>
            </a:r>
            <a:br>
              <a:rPr lang="en-US" altLang="ja-JP" sz="1800" b="1" spc="150" dirty="0" smtClean="0">
                <a:ln w="11430"/>
                <a:solidFill>
                  <a:srgbClr val="F8F8F8"/>
                </a:solidFill>
                <a:effectLst>
                  <a:outerShdw blurRad="25400" algn="tl" rotWithShape="0">
                    <a:srgbClr val="000000">
                      <a:alpha val="43000"/>
                    </a:srgbClr>
                  </a:outerShdw>
                </a:effectLst>
              </a:rPr>
            </a:br>
            <a:endParaRPr lang="en-US" altLang="ja-JP" sz="1800" b="1" spc="150" dirty="0" smtClean="0">
              <a:ln w="11430"/>
              <a:solidFill>
                <a:srgbClr val="F8F8F8"/>
              </a:solidFill>
              <a:effectLst>
                <a:outerShdw blurRad="25400" algn="tl" rotWithShape="0">
                  <a:srgbClr val="000000">
                    <a:alpha val="43000"/>
                  </a:srgbClr>
                </a:outerShdw>
              </a:effectLst>
            </a:endParaRPr>
          </a:p>
          <a:p>
            <a:pPr algn="l"/>
            <a:r>
              <a:rPr lang="ja-JP" altLang="en-US" sz="1800" b="1" spc="150" dirty="0" smtClean="0">
                <a:ln w="11430"/>
                <a:solidFill>
                  <a:srgbClr val="F8F8F8"/>
                </a:solidFill>
                <a:effectLst>
                  <a:outerShdw blurRad="25400" algn="tl" rotWithShape="0">
                    <a:srgbClr val="000000">
                      <a:alpha val="43000"/>
                    </a:srgbClr>
                  </a:outerShdw>
                </a:effectLst>
              </a:rPr>
              <a:t>現在、以降</a:t>
            </a:r>
            <a:r>
              <a:rPr lang="ja-JP" altLang="en-US" sz="1800" b="1" spc="150" dirty="0">
                <a:ln w="11430"/>
                <a:solidFill>
                  <a:srgbClr val="F8F8F8"/>
                </a:solidFill>
                <a:effectLst>
                  <a:outerShdw blurRad="25400" algn="tl" rotWithShape="0">
                    <a:srgbClr val="000000">
                      <a:alpha val="43000"/>
                    </a:srgbClr>
                  </a:outerShdw>
                </a:effectLst>
              </a:rPr>
              <a:t>のスライドの最新</a:t>
            </a:r>
            <a:r>
              <a:rPr lang="ja-JP" altLang="en-US" sz="1800" b="1" spc="150" dirty="0" smtClean="0">
                <a:ln w="11430"/>
                <a:solidFill>
                  <a:srgbClr val="F8F8F8"/>
                </a:solidFill>
                <a:effectLst>
                  <a:outerShdw blurRad="25400" algn="tl" rotWithShape="0">
                    <a:srgbClr val="000000">
                      <a:alpha val="43000"/>
                    </a:srgbClr>
                  </a:outerShdw>
                </a:effectLst>
              </a:rPr>
              <a:t>結果を含めた状況で</a:t>
            </a:r>
            <a:r>
              <a:rPr lang="en-US" altLang="ja-JP" sz="1800" b="1" spc="150" dirty="0" smtClean="0">
                <a:ln w="11430"/>
                <a:solidFill>
                  <a:srgbClr val="F8F8F8"/>
                </a:solidFill>
                <a:effectLst>
                  <a:outerShdw blurRad="25400" algn="tl" rotWithShape="0">
                    <a:srgbClr val="000000">
                      <a:alpha val="43000"/>
                    </a:srgbClr>
                  </a:outerShdw>
                </a:effectLst>
              </a:rPr>
              <a:t>study</a:t>
            </a:r>
            <a:r>
              <a:rPr lang="ja-JP" altLang="en-US" sz="1800" b="1" spc="150" dirty="0" smtClean="0">
                <a:ln w="11430"/>
                <a:solidFill>
                  <a:srgbClr val="F8F8F8"/>
                </a:solidFill>
                <a:effectLst>
                  <a:outerShdw blurRad="25400" algn="tl" rotWithShape="0">
                    <a:srgbClr val="000000">
                      <a:alpha val="43000"/>
                    </a:srgbClr>
                  </a:outerShdw>
                </a:effectLst>
              </a:rPr>
              <a:t>継続中。</a:t>
            </a:r>
            <a:endParaRPr lang="en-US" altLang="ja-JP" sz="1800" b="1" spc="150" dirty="0" smtClean="0">
              <a:ln w="11430"/>
              <a:solidFill>
                <a:srgbClr val="F8F8F8"/>
              </a:solidFill>
              <a:effectLst>
                <a:outerShdw blurRad="25400" algn="tl" rotWithShape="0">
                  <a:srgbClr val="000000">
                    <a:alpha val="43000"/>
                  </a:srgbClr>
                </a:outerShdw>
              </a:effectLst>
            </a:endParaRPr>
          </a:p>
          <a:p>
            <a:pPr algn="l"/>
            <a:endParaRPr lang="en-US" altLang="ja-JP" sz="2200" b="1" spc="150" dirty="0">
              <a:ln w="11430"/>
              <a:solidFill>
                <a:srgbClr val="F8F8F8"/>
              </a:solidFill>
              <a:effectLst>
                <a:outerShdw blurRad="25400" algn="tl" rotWithShape="0">
                  <a:srgbClr val="000000">
                    <a:alpha val="43000"/>
                  </a:srgbClr>
                </a:outerShdw>
              </a:effectLst>
            </a:endParaRPr>
          </a:p>
          <a:p>
            <a:pPr algn="l"/>
            <a:endParaRPr lang="ja-JP" altLang="en-US" sz="22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 xmlns:p14="http://schemas.microsoft.com/office/powerpoint/2010/main" val="11811382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2|6.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16">
  <a:themeElements>
    <a:clrScheme name="b16 15">
      <a:dk1>
        <a:srgbClr val="B2B2B2"/>
      </a:dk1>
      <a:lt1>
        <a:srgbClr val="FFFFFF"/>
      </a:lt1>
      <a:dk2>
        <a:srgbClr val="000000"/>
      </a:dk2>
      <a:lt2>
        <a:srgbClr val="99FF99"/>
      </a:lt2>
      <a:accent1>
        <a:srgbClr val="99CCFF"/>
      </a:accent1>
      <a:accent2>
        <a:srgbClr val="FF9999"/>
      </a:accent2>
      <a:accent3>
        <a:srgbClr val="AAAAAA"/>
      </a:accent3>
      <a:accent4>
        <a:srgbClr val="DADADA"/>
      </a:accent4>
      <a:accent5>
        <a:srgbClr val="CAE2FF"/>
      </a:accent5>
      <a:accent6>
        <a:srgbClr val="E78A8A"/>
      </a:accent6>
      <a:hlink>
        <a:srgbClr val="FFFF99"/>
      </a:hlink>
      <a:folHlink>
        <a:srgbClr val="BFA55B"/>
      </a:folHlink>
    </a:clrScheme>
    <a:fontScheme name="b16">
      <a:majorFont>
        <a:latin typeface="Arial"/>
        <a:ea typeface="HG丸ｺﾞｼｯｸM-PRO"/>
        <a:cs typeface="Arial"/>
      </a:majorFont>
      <a:minorFont>
        <a:latin typeface="Arial"/>
        <a:ea typeface="HG丸ｺﾞｼｯｸM-PR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16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b16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b16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b16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16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b16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b16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b16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b16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b16 10">
        <a:dk1>
          <a:srgbClr val="010199"/>
        </a:dk1>
        <a:lt1>
          <a:srgbClr val="FFFFFF"/>
        </a:lt1>
        <a:dk2>
          <a:srgbClr val="000000"/>
        </a:dk2>
        <a:lt2>
          <a:srgbClr val="B2B2B2"/>
        </a:lt2>
        <a:accent1>
          <a:srgbClr val="3399FF"/>
        </a:accent1>
        <a:accent2>
          <a:srgbClr val="FFFF00"/>
        </a:accent2>
        <a:accent3>
          <a:srgbClr val="AAAAAA"/>
        </a:accent3>
        <a:accent4>
          <a:srgbClr val="DADADA"/>
        </a:accent4>
        <a:accent5>
          <a:srgbClr val="ADCAFF"/>
        </a:accent5>
        <a:accent6>
          <a:srgbClr val="E7E700"/>
        </a:accent6>
        <a:hlink>
          <a:srgbClr val="00FF00"/>
        </a:hlink>
        <a:folHlink>
          <a:srgbClr val="FF7C80"/>
        </a:folHlink>
      </a:clrScheme>
      <a:clrMap bg1="dk2" tx1="lt1" bg2="dk1" tx2="lt2" accent1="accent1" accent2="accent2" accent3="accent3" accent4="accent4" accent5="accent5" accent6="accent6" hlink="hlink" folHlink="folHlink"/>
    </a:extraClrScheme>
    <a:extraClrScheme>
      <a:clrScheme name="b16 11">
        <a:dk1>
          <a:srgbClr val="010199"/>
        </a:dk1>
        <a:lt1>
          <a:srgbClr val="FFFFFF"/>
        </a:lt1>
        <a:dk2>
          <a:srgbClr val="000000"/>
        </a:dk2>
        <a:lt2>
          <a:srgbClr val="99FF99"/>
        </a:lt2>
        <a:accent1>
          <a:srgbClr val="3399FF"/>
        </a:accent1>
        <a:accent2>
          <a:srgbClr val="FFFF99"/>
        </a:accent2>
        <a:accent3>
          <a:srgbClr val="AAAAAA"/>
        </a:accent3>
        <a:accent4>
          <a:srgbClr val="DADADA"/>
        </a:accent4>
        <a:accent5>
          <a:srgbClr val="ADCAFF"/>
        </a:accent5>
        <a:accent6>
          <a:srgbClr val="E7E78A"/>
        </a:accent6>
        <a:hlink>
          <a:srgbClr val="00FF00"/>
        </a:hlink>
        <a:folHlink>
          <a:srgbClr val="FF7C80"/>
        </a:folHlink>
      </a:clrScheme>
      <a:clrMap bg1="dk2" tx1="lt1" bg2="dk1" tx2="lt2" accent1="accent1" accent2="accent2" accent3="accent3" accent4="accent4" accent5="accent5" accent6="accent6" hlink="hlink" folHlink="folHlink"/>
    </a:extraClrScheme>
    <a:extraClrScheme>
      <a:clrScheme name="b16 12">
        <a:dk1>
          <a:srgbClr val="B2B2B2"/>
        </a:dk1>
        <a:lt1>
          <a:srgbClr val="FFFFFF"/>
        </a:lt1>
        <a:dk2>
          <a:srgbClr val="000000"/>
        </a:dk2>
        <a:lt2>
          <a:srgbClr val="99FF99"/>
        </a:lt2>
        <a:accent1>
          <a:srgbClr val="99CCFF"/>
        </a:accent1>
        <a:accent2>
          <a:srgbClr val="FFFF99"/>
        </a:accent2>
        <a:accent3>
          <a:srgbClr val="AAAAAA"/>
        </a:accent3>
        <a:accent4>
          <a:srgbClr val="DADADA"/>
        </a:accent4>
        <a:accent5>
          <a:srgbClr val="CAE2FF"/>
        </a:accent5>
        <a:accent6>
          <a:srgbClr val="E7E78A"/>
        </a:accent6>
        <a:hlink>
          <a:srgbClr val="CB9661"/>
        </a:hlink>
        <a:folHlink>
          <a:srgbClr val="FF7C80"/>
        </a:folHlink>
      </a:clrScheme>
      <a:clrMap bg1="dk2" tx1="lt1" bg2="dk1" tx2="lt2" accent1="accent1" accent2="accent2" accent3="accent3" accent4="accent4" accent5="accent5" accent6="accent6" hlink="hlink" folHlink="folHlink"/>
    </a:extraClrScheme>
    <a:extraClrScheme>
      <a:clrScheme name="b16 13">
        <a:dk1>
          <a:srgbClr val="B2B2B2"/>
        </a:dk1>
        <a:lt1>
          <a:srgbClr val="FFFFFF"/>
        </a:lt1>
        <a:dk2>
          <a:srgbClr val="000000"/>
        </a:dk2>
        <a:lt2>
          <a:srgbClr val="99FF99"/>
        </a:lt2>
        <a:accent1>
          <a:srgbClr val="99CCFF"/>
        </a:accent1>
        <a:accent2>
          <a:srgbClr val="FF9999"/>
        </a:accent2>
        <a:accent3>
          <a:srgbClr val="AAAAAA"/>
        </a:accent3>
        <a:accent4>
          <a:srgbClr val="DADADA"/>
        </a:accent4>
        <a:accent5>
          <a:srgbClr val="CAE2FF"/>
        </a:accent5>
        <a:accent6>
          <a:srgbClr val="E78A8A"/>
        </a:accent6>
        <a:hlink>
          <a:srgbClr val="CB9661"/>
        </a:hlink>
        <a:folHlink>
          <a:srgbClr val="FFFF99"/>
        </a:folHlink>
      </a:clrScheme>
      <a:clrMap bg1="dk2" tx1="lt1" bg2="dk1" tx2="lt2" accent1="accent1" accent2="accent2" accent3="accent3" accent4="accent4" accent5="accent5" accent6="accent6" hlink="hlink" folHlink="folHlink"/>
    </a:extraClrScheme>
    <a:extraClrScheme>
      <a:clrScheme name="b16 14">
        <a:dk1>
          <a:srgbClr val="B2B2B2"/>
        </a:dk1>
        <a:lt1>
          <a:srgbClr val="FFFFFF"/>
        </a:lt1>
        <a:dk2>
          <a:srgbClr val="000000"/>
        </a:dk2>
        <a:lt2>
          <a:srgbClr val="99FF99"/>
        </a:lt2>
        <a:accent1>
          <a:srgbClr val="99CCFF"/>
        </a:accent1>
        <a:accent2>
          <a:srgbClr val="FF9999"/>
        </a:accent2>
        <a:accent3>
          <a:srgbClr val="AAAAAA"/>
        </a:accent3>
        <a:accent4>
          <a:srgbClr val="DADADA"/>
        </a:accent4>
        <a:accent5>
          <a:srgbClr val="CAE2FF"/>
        </a:accent5>
        <a:accent6>
          <a:srgbClr val="E78A8A"/>
        </a:accent6>
        <a:hlink>
          <a:srgbClr val="FFFF99"/>
        </a:hlink>
        <a:folHlink>
          <a:srgbClr val="FFFF99"/>
        </a:folHlink>
      </a:clrScheme>
      <a:clrMap bg1="dk2" tx1="lt1" bg2="dk1" tx2="lt2" accent1="accent1" accent2="accent2" accent3="accent3" accent4="accent4" accent5="accent5" accent6="accent6" hlink="hlink" folHlink="folHlink"/>
    </a:extraClrScheme>
    <a:extraClrScheme>
      <a:clrScheme name="b16 15">
        <a:dk1>
          <a:srgbClr val="B2B2B2"/>
        </a:dk1>
        <a:lt1>
          <a:srgbClr val="FFFFFF"/>
        </a:lt1>
        <a:dk2>
          <a:srgbClr val="000000"/>
        </a:dk2>
        <a:lt2>
          <a:srgbClr val="99FF99"/>
        </a:lt2>
        <a:accent1>
          <a:srgbClr val="99CCFF"/>
        </a:accent1>
        <a:accent2>
          <a:srgbClr val="FF9999"/>
        </a:accent2>
        <a:accent3>
          <a:srgbClr val="AAAAAA"/>
        </a:accent3>
        <a:accent4>
          <a:srgbClr val="DADADA"/>
        </a:accent4>
        <a:accent5>
          <a:srgbClr val="CAE2FF"/>
        </a:accent5>
        <a:accent6>
          <a:srgbClr val="E78A8A"/>
        </a:accent6>
        <a:hlink>
          <a:srgbClr val="FFFF99"/>
        </a:hlink>
        <a:folHlink>
          <a:srgbClr val="BFA55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16">
  <a:themeElements>
    <a:clrScheme name="b16 15">
      <a:dk1>
        <a:srgbClr val="B2B2B2"/>
      </a:dk1>
      <a:lt1>
        <a:srgbClr val="FFFFFF"/>
      </a:lt1>
      <a:dk2>
        <a:srgbClr val="000000"/>
      </a:dk2>
      <a:lt2>
        <a:srgbClr val="99FF99"/>
      </a:lt2>
      <a:accent1>
        <a:srgbClr val="99CCFF"/>
      </a:accent1>
      <a:accent2>
        <a:srgbClr val="FF9999"/>
      </a:accent2>
      <a:accent3>
        <a:srgbClr val="AAAAAA"/>
      </a:accent3>
      <a:accent4>
        <a:srgbClr val="DADADA"/>
      </a:accent4>
      <a:accent5>
        <a:srgbClr val="CAE2FF"/>
      </a:accent5>
      <a:accent6>
        <a:srgbClr val="E78A8A"/>
      </a:accent6>
      <a:hlink>
        <a:srgbClr val="FFFF99"/>
      </a:hlink>
      <a:folHlink>
        <a:srgbClr val="BFA55B"/>
      </a:folHlink>
    </a:clrScheme>
    <a:fontScheme name="b16">
      <a:majorFont>
        <a:latin typeface="Arial"/>
        <a:ea typeface="HG丸ｺﾞｼｯｸM-PRO"/>
        <a:cs typeface="Arial"/>
      </a:majorFont>
      <a:minorFont>
        <a:latin typeface="Arial"/>
        <a:ea typeface="HG丸ｺﾞｼｯｸM-PR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16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b16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b16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b16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16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b16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b16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b16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b16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b16 10">
        <a:dk1>
          <a:srgbClr val="010199"/>
        </a:dk1>
        <a:lt1>
          <a:srgbClr val="FFFFFF"/>
        </a:lt1>
        <a:dk2>
          <a:srgbClr val="000000"/>
        </a:dk2>
        <a:lt2>
          <a:srgbClr val="B2B2B2"/>
        </a:lt2>
        <a:accent1>
          <a:srgbClr val="3399FF"/>
        </a:accent1>
        <a:accent2>
          <a:srgbClr val="FFFF00"/>
        </a:accent2>
        <a:accent3>
          <a:srgbClr val="AAAAAA"/>
        </a:accent3>
        <a:accent4>
          <a:srgbClr val="DADADA"/>
        </a:accent4>
        <a:accent5>
          <a:srgbClr val="ADCAFF"/>
        </a:accent5>
        <a:accent6>
          <a:srgbClr val="E7E700"/>
        </a:accent6>
        <a:hlink>
          <a:srgbClr val="00FF00"/>
        </a:hlink>
        <a:folHlink>
          <a:srgbClr val="FF7C80"/>
        </a:folHlink>
      </a:clrScheme>
      <a:clrMap bg1="dk2" tx1="lt1" bg2="dk1" tx2="lt2" accent1="accent1" accent2="accent2" accent3="accent3" accent4="accent4" accent5="accent5" accent6="accent6" hlink="hlink" folHlink="folHlink"/>
    </a:extraClrScheme>
    <a:extraClrScheme>
      <a:clrScheme name="b16 11">
        <a:dk1>
          <a:srgbClr val="010199"/>
        </a:dk1>
        <a:lt1>
          <a:srgbClr val="FFFFFF"/>
        </a:lt1>
        <a:dk2>
          <a:srgbClr val="000000"/>
        </a:dk2>
        <a:lt2>
          <a:srgbClr val="99FF99"/>
        </a:lt2>
        <a:accent1>
          <a:srgbClr val="3399FF"/>
        </a:accent1>
        <a:accent2>
          <a:srgbClr val="FFFF99"/>
        </a:accent2>
        <a:accent3>
          <a:srgbClr val="AAAAAA"/>
        </a:accent3>
        <a:accent4>
          <a:srgbClr val="DADADA"/>
        </a:accent4>
        <a:accent5>
          <a:srgbClr val="ADCAFF"/>
        </a:accent5>
        <a:accent6>
          <a:srgbClr val="E7E78A"/>
        </a:accent6>
        <a:hlink>
          <a:srgbClr val="00FF00"/>
        </a:hlink>
        <a:folHlink>
          <a:srgbClr val="FF7C80"/>
        </a:folHlink>
      </a:clrScheme>
      <a:clrMap bg1="dk2" tx1="lt1" bg2="dk1" tx2="lt2" accent1="accent1" accent2="accent2" accent3="accent3" accent4="accent4" accent5="accent5" accent6="accent6" hlink="hlink" folHlink="folHlink"/>
    </a:extraClrScheme>
    <a:extraClrScheme>
      <a:clrScheme name="b16 12">
        <a:dk1>
          <a:srgbClr val="B2B2B2"/>
        </a:dk1>
        <a:lt1>
          <a:srgbClr val="FFFFFF"/>
        </a:lt1>
        <a:dk2>
          <a:srgbClr val="000000"/>
        </a:dk2>
        <a:lt2>
          <a:srgbClr val="99FF99"/>
        </a:lt2>
        <a:accent1>
          <a:srgbClr val="99CCFF"/>
        </a:accent1>
        <a:accent2>
          <a:srgbClr val="FFFF99"/>
        </a:accent2>
        <a:accent3>
          <a:srgbClr val="AAAAAA"/>
        </a:accent3>
        <a:accent4>
          <a:srgbClr val="DADADA"/>
        </a:accent4>
        <a:accent5>
          <a:srgbClr val="CAE2FF"/>
        </a:accent5>
        <a:accent6>
          <a:srgbClr val="E7E78A"/>
        </a:accent6>
        <a:hlink>
          <a:srgbClr val="CB9661"/>
        </a:hlink>
        <a:folHlink>
          <a:srgbClr val="FF7C80"/>
        </a:folHlink>
      </a:clrScheme>
      <a:clrMap bg1="dk2" tx1="lt1" bg2="dk1" tx2="lt2" accent1="accent1" accent2="accent2" accent3="accent3" accent4="accent4" accent5="accent5" accent6="accent6" hlink="hlink" folHlink="folHlink"/>
    </a:extraClrScheme>
    <a:extraClrScheme>
      <a:clrScheme name="b16 13">
        <a:dk1>
          <a:srgbClr val="B2B2B2"/>
        </a:dk1>
        <a:lt1>
          <a:srgbClr val="FFFFFF"/>
        </a:lt1>
        <a:dk2>
          <a:srgbClr val="000000"/>
        </a:dk2>
        <a:lt2>
          <a:srgbClr val="99FF99"/>
        </a:lt2>
        <a:accent1>
          <a:srgbClr val="99CCFF"/>
        </a:accent1>
        <a:accent2>
          <a:srgbClr val="FF9999"/>
        </a:accent2>
        <a:accent3>
          <a:srgbClr val="AAAAAA"/>
        </a:accent3>
        <a:accent4>
          <a:srgbClr val="DADADA"/>
        </a:accent4>
        <a:accent5>
          <a:srgbClr val="CAE2FF"/>
        </a:accent5>
        <a:accent6>
          <a:srgbClr val="E78A8A"/>
        </a:accent6>
        <a:hlink>
          <a:srgbClr val="CB9661"/>
        </a:hlink>
        <a:folHlink>
          <a:srgbClr val="FFFF99"/>
        </a:folHlink>
      </a:clrScheme>
      <a:clrMap bg1="dk2" tx1="lt1" bg2="dk1" tx2="lt2" accent1="accent1" accent2="accent2" accent3="accent3" accent4="accent4" accent5="accent5" accent6="accent6" hlink="hlink" folHlink="folHlink"/>
    </a:extraClrScheme>
    <a:extraClrScheme>
      <a:clrScheme name="b16 14">
        <a:dk1>
          <a:srgbClr val="B2B2B2"/>
        </a:dk1>
        <a:lt1>
          <a:srgbClr val="FFFFFF"/>
        </a:lt1>
        <a:dk2>
          <a:srgbClr val="000000"/>
        </a:dk2>
        <a:lt2>
          <a:srgbClr val="99FF99"/>
        </a:lt2>
        <a:accent1>
          <a:srgbClr val="99CCFF"/>
        </a:accent1>
        <a:accent2>
          <a:srgbClr val="FF9999"/>
        </a:accent2>
        <a:accent3>
          <a:srgbClr val="AAAAAA"/>
        </a:accent3>
        <a:accent4>
          <a:srgbClr val="DADADA"/>
        </a:accent4>
        <a:accent5>
          <a:srgbClr val="CAE2FF"/>
        </a:accent5>
        <a:accent6>
          <a:srgbClr val="E78A8A"/>
        </a:accent6>
        <a:hlink>
          <a:srgbClr val="FFFF99"/>
        </a:hlink>
        <a:folHlink>
          <a:srgbClr val="FFFF99"/>
        </a:folHlink>
      </a:clrScheme>
      <a:clrMap bg1="dk2" tx1="lt1" bg2="dk1" tx2="lt2" accent1="accent1" accent2="accent2" accent3="accent3" accent4="accent4" accent5="accent5" accent6="accent6" hlink="hlink" folHlink="folHlink"/>
    </a:extraClrScheme>
    <a:extraClrScheme>
      <a:clrScheme name="b16 15">
        <a:dk1>
          <a:srgbClr val="B2B2B2"/>
        </a:dk1>
        <a:lt1>
          <a:srgbClr val="FFFFFF"/>
        </a:lt1>
        <a:dk2>
          <a:srgbClr val="000000"/>
        </a:dk2>
        <a:lt2>
          <a:srgbClr val="99FF99"/>
        </a:lt2>
        <a:accent1>
          <a:srgbClr val="99CCFF"/>
        </a:accent1>
        <a:accent2>
          <a:srgbClr val="FF9999"/>
        </a:accent2>
        <a:accent3>
          <a:srgbClr val="AAAAAA"/>
        </a:accent3>
        <a:accent4>
          <a:srgbClr val="DADADA"/>
        </a:accent4>
        <a:accent5>
          <a:srgbClr val="CAE2FF"/>
        </a:accent5>
        <a:accent6>
          <a:srgbClr val="E78A8A"/>
        </a:accent6>
        <a:hlink>
          <a:srgbClr val="FFFF99"/>
        </a:hlink>
        <a:folHlink>
          <a:srgbClr val="BFA55B"/>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vid">
    <a:dk1>
      <a:sysClr val="windowText" lastClr="000000"/>
    </a:dk1>
    <a:lt1>
      <a:sysClr val="window" lastClr="FFFFFF"/>
    </a:lt1>
    <a:dk2>
      <a:srgbClr val="1F497D"/>
    </a:dk2>
    <a:lt2>
      <a:srgbClr val="EEECE1"/>
    </a:lt2>
    <a:accent1>
      <a:srgbClr val="0000FF"/>
    </a:accent1>
    <a:accent2>
      <a:srgbClr val="FF0000"/>
    </a:accent2>
    <a:accent3>
      <a:srgbClr val="00B050"/>
    </a:accent3>
    <a:accent4>
      <a:srgbClr val="FFAA00"/>
    </a:accent4>
    <a:accent5>
      <a:srgbClr val="00B0F0"/>
    </a:accent5>
    <a:accent6>
      <a:srgbClr val="FFFF00"/>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ivid">
    <a:dk1>
      <a:sysClr val="windowText" lastClr="000000"/>
    </a:dk1>
    <a:lt1>
      <a:sysClr val="window" lastClr="FFFFFF"/>
    </a:lt1>
    <a:dk2>
      <a:srgbClr val="1F497D"/>
    </a:dk2>
    <a:lt2>
      <a:srgbClr val="EEECE1"/>
    </a:lt2>
    <a:accent1>
      <a:srgbClr val="0000FF"/>
    </a:accent1>
    <a:accent2>
      <a:srgbClr val="FF0000"/>
    </a:accent2>
    <a:accent3>
      <a:srgbClr val="00B050"/>
    </a:accent3>
    <a:accent4>
      <a:srgbClr val="FFAA00"/>
    </a:accent4>
    <a:accent5>
      <a:srgbClr val="00B0F0"/>
    </a:accent5>
    <a:accent6>
      <a:srgbClr val="FFFF00"/>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ivid">
    <a:dk1>
      <a:sysClr val="windowText" lastClr="000000"/>
    </a:dk1>
    <a:lt1>
      <a:sysClr val="window" lastClr="FFFFFF"/>
    </a:lt1>
    <a:dk2>
      <a:srgbClr val="1F497D"/>
    </a:dk2>
    <a:lt2>
      <a:srgbClr val="EEECE1"/>
    </a:lt2>
    <a:accent1>
      <a:srgbClr val="0000FF"/>
    </a:accent1>
    <a:accent2>
      <a:srgbClr val="FF0000"/>
    </a:accent2>
    <a:accent3>
      <a:srgbClr val="00B050"/>
    </a:accent3>
    <a:accent4>
      <a:srgbClr val="FFAA00"/>
    </a:accent4>
    <a:accent5>
      <a:srgbClr val="00B0F0"/>
    </a:accent5>
    <a:accent6>
      <a:srgbClr val="FFFF00"/>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vivid">
    <a:dk1>
      <a:sysClr val="windowText" lastClr="000000"/>
    </a:dk1>
    <a:lt1>
      <a:sysClr val="window" lastClr="FFFFFF"/>
    </a:lt1>
    <a:dk2>
      <a:srgbClr val="1F497D"/>
    </a:dk2>
    <a:lt2>
      <a:srgbClr val="EEECE1"/>
    </a:lt2>
    <a:accent1>
      <a:srgbClr val="0000FF"/>
    </a:accent1>
    <a:accent2>
      <a:srgbClr val="FF0000"/>
    </a:accent2>
    <a:accent3>
      <a:srgbClr val="00B050"/>
    </a:accent3>
    <a:accent4>
      <a:srgbClr val="FFAA00"/>
    </a:accent4>
    <a:accent5>
      <a:srgbClr val="00B0F0"/>
    </a:accent5>
    <a:accent6>
      <a:srgbClr val="FFFF00"/>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5685</TotalTime>
  <Words>1398</Words>
  <Application>Microsoft Office PowerPoint</Application>
  <PresentationFormat>画面に合わせる (4:3)</PresentationFormat>
  <Paragraphs>437</Paragraphs>
  <Slides>28</Slides>
  <Notes>2</Notes>
  <HiddenSlides>0</HiddenSlides>
  <MMClips>0</MMClips>
  <ScaleCrop>false</ScaleCrop>
  <HeadingPairs>
    <vt:vector size="4" baseType="variant">
      <vt:variant>
        <vt:lpstr>テーマ</vt:lpstr>
      </vt:variant>
      <vt:variant>
        <vt:i4>3</vt:i4>
      </vt:variant>
      <vt:variant>
        <vt:lpstr>スライド タイトル</vt:lpstr>
      </vt:variant>
      <vt:variant>
        <vt:i4>28</vt:i4>
      </vt:variant>
    </vt:vector>
  </HeadingPairs>
  <TitlesOfParts>
    <vt:vector size="31" baseType="lpstr">
      <vt:lpstr>Office テーマ</vt:lpstr>
      <vt:lpstr>b16</vt:lpstr>
      <vt:lpstr>1_b16</vt:lpstr>
      <vt:lpstr>方向感度をもつ暗黒物質探索の基礎研究[B02]</vt:lpstr>
      <vt:lpstr>スライド 2</vt:lpstr>
      <vt:lpstr>B02班アクティビティ</vt:lpstr>
      <vt:lpstr>スライド 4</vt:lpstr>
      <vt:lpstr>B02班アクティビティー②：若手研究会</vt:lpstr>
      <vt:lpstr>B02班アクティビティー③</vt:lpstr>
      <vt:lpstr>1. NEWAGE </vt:lpstr>
      <vt:lpstr>　現状</vt:lpstr>
      <vt:lpstr>　BG内訳 （study中　橋本　春学会時点）</vt:lpstr>
      <vt:lpstr>スライド 10</vt:lpstr>
      <vt:lpstr>スライド 11</vt:lpstr>
      <vt:lpstr>スライド 12</vt:lpstr>
      <vt:lpstr>スライド 13</vt:lpstr>
      <vt:lpstr>2. Arを用いた方向感度測定 </vt:lpstr>
      <vt:lpstr>柱状再結合</vt:lpstr>
      <vt:lpstr>Garfield++ による電子拡散シミュレーション</vt:lpstr>
      <vt:lpstr>ガスアルゴン検出器を用いた実験</vt:lpstr>
      <vt:lpstr>光・電子信号の検出</vt:lpstr>
      <vt:lpstr>Arでの方向感度</vt:lpstr>
      <vt:lpstr>3. Emulsion  </vt:lpstr>
      <vt:lpstr>Production and Development of Detector </vt:lpstr>
      <vt:lpstr>デバイスの特性の理解</vt:lpstr>
      <vt:lpstr>単色イオンを用いた直接的な検出性能の評価と理解 </vt:lpstr>
      <vt:lpstr>反跳原子核飛跡の理解</vt:lpstr>
      <vt:lpstr>角度分解能</vt:lpstr>
      <vt:lpstr>Backgroundの理解</vt:lpstr>
      <vt:lpstr>B02からのポスター発表</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naka</dc:creator>
  <cp:lastModifiedBy>naka</cp:lastModifiedBy>
  <cp:revision>54</cp:revision>
  <cp:lastPrinted>2015-05-08T13:02:44Z</cp:lastPrinted>
  <dcterms:created xsi:type="dcterms:W3CDTF">2015-05-03T07:03:06Z</dcterms:created>
  <dcterms:modified xsi:type="dcterms:W3CDTF">2015-05-16T07:42:44Z</dcterms:modified>
</cp:coreProperties>
</file>