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8"/>
  </p:notesMasterIdLst>
  <p:sldIdLst>
    <p:sldId id="278" r:id="rId2"/>
    <p:sldId id="350" r:id="rId3"/>
    <p:sldId id="258" r:id="rId4"/>
    <p:sldId id="280" r:id="rId5"/>
    <p:sldId id="351" r:id="rId6"/>
    <p:sldId id="281" r:id="rId7"/>
    <p:sldId id="269" r:id="rId8"/>
    <p:sldId id="282" r:id="rId9"/>
    <p:sldId id="284" r:id="rId10"/>
    <p:sldId id="285" r:id="rId11"/>
    <p:sldId id="355" r:id="rId12"/>
    <p:sldId id="356" r:id="rId13"/>
    <p:sldId id="290" r:id="rId14"/>
    <p:sldId id="291" r:id="rId15"/>
    <p:sldId id="292" r:id="rId16"/>
    <p:sldId id="295" r:id="rId17"/>
    <p:sldId id="313" r:id="rId18"/>
    <p:sldId id="331" r:id="rId19"/>
    <p:sldId id="318" r:id="rId20"/>
    <p:sldId id="320" r:id="rId21"/>
    <p:sldId id="340" r:id="rId22"/>
    <p:sldId id="341" r:id="rId23"/>
    <p:sldId id="358" r:id="rId24"/>
    <p:sldId id="359" r:id="rId25"/>
    <p:sldId id="360" r:id="rId26"/>
    <p:sldId id="347" r:id="rId27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5"/>
    <a:srgbClr val="FF7D7D"/>
    <a:srgbClr val="3D5394"/>
    <a:srgbClr val="00FF00"/>
    <a:srgbClr val="0A32C8"/>
    <a:srgbClr val="F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74" autoAdjust="0"/>
  </p:normalViewPr>
  <p:slideViewPr>
    <p:cSldViewPr>
      <p:cViewPr varScale="1">
        <p:scale>
          <a:sx n="68" d="100"/>
          <a:sy n="68" d="100"/>
        </p:scale>
        <p:origin x="5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CC3E2-DCC1-411D-BF14-B02F97B32011}" type="datetimeFigureOut">
              <a:rPr kumimoji="1" lang="ja-JP" altLang="en-US" smtClean="0"/>
              <a:t>2015/5/17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75755-E175-45E9-9312-B2FFE293E4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64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75755-E175-45E9-9312-B2FFE293E4C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71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75755-E175-45E9-9312-B2FFE293E4C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85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B1640-6AA4-4B4D-917C-1C1A9A5EBC4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833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B73B7-4554-470C-9CAC-B8289A24E2D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268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FF164-0083-464B-B4E4-5B3D3CF5EA6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099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62F19-5F08-4352-89CC-42E5D8E951A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634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33605-E954-4983-AE19-FCC3A01FEB4A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501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0A2FE-A23C-42C5-8ADE-0872E65D99C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429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2CDBE-32A0-4ACF-8B87-B5DDA9D89FE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821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D0A762-7C89-4FF3-B052-A6A8248F705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528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47C4A-4AD4-4ADB-96BD-DAB42700D4E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720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AFDD8-8478-4AA4-A640-2A3306E8CC4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345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9B76-86D8-480C-B397-69F4888C274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855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F3BF34-7A77-4F5F-BD71-804C3A705E2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028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79510" y="6093296"/>
            <a:ext cx="70038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新学術</a:t>
            </a:r>
            <a:r>
              <a:rPr lang="ja-JP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領域「</a:t>
            </a:r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宇宙の歴史をひもとく地下素粒子原子核研究</a:t>
            </a:r>
            <a:r>
              <a:rPr lang="ja-JP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 </a:t>
            </a:r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年領域研究会</a:t>
            </a:r>
          </a:p>
          <a:p>
            <a:pPr algn="ctr" eaLnBrk="1" hangingPunct="1"/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-17</a:t>
            </a:r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 </a:t>
            </a:r>
            <a:r>
              <a:rPr lang="ja-JP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神戸</a:t>
            </a:r>
            <a:r>
              <a: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大学百年記念館 六甲</a:t>
            </a:r>
            <a:r>
              <a:rPr lang="ja-JP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ホール</a:t>
            </a:r>
            <a:endParaRPr lang="en-US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929409" y="3616568"/>
            <a:ext cx="403507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 dirty="0" smtClean="0">
                <a:latin typeface="ＭＳ Ｐゴシック" panose="020B0600070205080204" pitchFamily="50" charset="-128"/>
                <a:cs typeface="Tahoma" panose="020B0604030504040204" pitchFamily="34" charset="0"/>
              </a:rPr>
              <a:t>嶋　達志</a:t>
            </a:r>
            <a:endParaRPr lang="en-US" altLang="ja-JP" sz="2800" dirty="0" smtClean="0">
              <a:latin typeface="ＭＳ Ｐゴシック" panose="020B0600070205080204" pitchFamily="50" charset="-128"/>
              <a:cs typeface="Tahoma" panose="020B0604030504040204" pitchFamily="34" charset="0"/>
            </a:endParaRPr>
          </a:p>
          <a:p>
            <a:pPr eaLnBrk="1" hangingPunct="1"/>
            <a:r>
              <a:rPr lang="ja-JP" altLang="en-US" sz="2400" dirty="0" smtClean="0">
                <a:latin typeface="ＭＳ Ｐゴシック" panose="020B0600070205080204" pitchFamily="50" charset="-128"/>
                <a:cs typeface="Tahoma" panose="020B0604030504040204" pitchFamily="34" charset="0"/>
              </a:rPr>
              <a:t>大阪大学核物理研究センター</a:t>
            </a:r>
            <a:endParaRPr lang="en-US" altLang="ja-JP" sz="2400" dirty="0">
              <a:latin typeface="ＭＳ Ｐゴシック" panose="020B0600070205080204" pitchFamily="50" charset="-128"/>
              <a:cs typeface="Tahoma" panose="020B060403050404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2219383"/>
            <a:ext cx="8595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地上における極低バックグラウンド測定の可能性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04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428350"/>
            <a:ext cx="1872208" cy="162328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36" y="4294161"/>
            <a:ext cx="2873896" cy="2087167"/>
          </a:xfrm>
          <a:prstGeom prst="rect">
            <a:avLst/>
          </a:prstGeom>
        </p:spPr>
      </p:pic>
      <p:sp>
        <p:nvSpPr>
          <p:cNvPr id="20" name="角丸四角形吹き出し 19"/>
          <p:cNvSpPr/>
          <p:nvPr/>
        </p:nvSpPr>
        <p:spPr>
          <a:xfrm>
            <a:off x="1115616" y="2587548"/>
            <a:ext cx="5308245" cy="1057476"/>
          </a:xfrm>
          <a:prstGeom prst="wedgeRoundRectCallout">
            <a:avLst>
              <a:gd name="adj1" fmla="val 61165"/>
              <a:gd name="adj2" fmla="val 16101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91953"/>
            <a:ext cx="2874063" cy="20893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91953"/>
            <a:ext cx="2922012" cy="208937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1830"/>
            <a:ext cx="1901747" cy="152102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256184" y="2660719"/>
            <a:ext cx="5116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Hmm… “standard” is the “standard”.</a:t>
            </a:r>
          </a:p>
          <a:p>
            <a:pPr>
              <a:spcBef>
                <a:spcPts val="0"/>
              </a:spcBef>
            </a:pP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But…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2559509" y="556268"/>
            <a:ext cx="5324860" cy="1576588"/>
          </a:xfrm>
          <a:prstGeom prst="wedgeRoundRectCallout">
            <a:avLst>
              <a:gd name="adj1" fmla="val -61068"/>
              <a:gd name="adj2" fmla="val 16993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99792" y="556268"/>
            <a:ext cx="52893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Underground accelerator is 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“standard tactics”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low-background 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experiments on nuclear and particle 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physics. 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411760" y="4152354"/>
            <a:ext cx="39751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aseline="30000" dirty="0">
                <a:latin typeface="Tahoma" panose="020B0604030504040204" pitchFamily="34" charset="0"/>
              </a:rPr>
              <a:t>125</a:t>
            </a:r>
            <a:r>
              <a:rPr lang="en-US" altLang="ja-JP" sz="2800" dirty="0">
                <a:latin typeface="Tahoma" panose="020B0604030504040204" pitchFamily="34" charset="0"/>
              </a:rPr>
              <a:t>Sb(</a:t>
            </a:r>
            <a:r>
              <a:rPr lang="en-US" altLang="ja-JP" sz="2800" dirty="0" err="1">
                <a:latin typeface="Tahoma" panose="020B0604030504040204" pitchFamily="34" charset="0"/>
              </a:rPr>
              <a:t>n,</a:t>
            </a:r>
            <a:r>
              <a:rPr lang="en-US" altLang="ja-JP" sz="2800" dirty="0" err="1">
                <a:latin typeface="Symbol" panose="05050102010706020507" pitchFamily="18" charset="2"/>
              </a:rPr>
              <a:t>g</a:t>
            </a:r>
            <a:r>
              <a:rPr lang="en-US" altLang="ja-JP" sz="2800" dirty="0">
                <a:latin typeface="Tahoma" panose="020B0604030504040204" pitchFamily="34" charset="0"/>
              </a:rPr>
              <a:t>)</a:t>
            </a:r>
            <a:r>
              <a:rPr lang="en-US" altLang="ja-JP" sz="2800" baseline="30000" dirty="0">
                <a:latin typeface="Tahoma" panose="020B0604030504040204" pitchFamily="34" charset="0"/>
              </a:rPr>
              <a:t>126</a:t>
            </a:r>
            <a:r>
              <a:rPr lang="en-US" altLang="ja-JP" sz="2800" dirty="0">
                <a:latin typeface="Tahoma" panose="020B0604030504040204" pitchFamily="34" charset="0"/>
              </a:rPr>
              <a:t>Sb @30keV</a:t>
            </a:r>
          </a:p>
          <a:p>
            <a:endParaRPr lang="en-US" altLang="ja-JP" sz="2800" dirty="0">
              <a:latin typeface="Tahoma" panose="020B060403050404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ja-JP" sz="2800" dirty="0">
                <a:latin typeface="Tahoma" panose="020B0604030504040204" pitchFamily="34" charset="0"/>
              </a:rPr>
              <a:t>     </a:t>
            </a:r>
            <a:r>
              <a:rPr lang="en-US" altLang="ja-JP" sz="2800" dirty="0">
                <a:latin typeface="Symbol" panose="05050102010706020507" pitchFamily="18" charset="2"/>
              </a:rPr>
              <a:t>s</a:t>
            </a:r>
            <a:r>
              <a:rPr lang="en-US" altLang="ja-JP" sz="2800" dirty="0">
                <a:latin typeface="Tahoma" panose="020B0604030504040204" pitchFamily="34" charset="0"/>
              </a:rPr>
              <a:t>=0.3b (ENDF/B-VI)</a:t>
            </a:r>
          </a:p>
          <a:p>
            <a:pPr>
              <a:lnSpc>
                <a:spcPct val="125000"/>
              </a:lnSpc>
            </a:pPr>
            <a:r>
              <a:rPr lang="en-US" altLang="ja-JP" sz="2800" dirty="0">
                <a:latin typeface="Tahoma" panose="020B0604030504040204" pitchFamily="34" charset="0"/>
              </a:rPr>
              <a:t>         0.6b (JENDL-4.0)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98513" y="501650"/>
            <a:ext cx="74542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rgbClr val="3D53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Neutron capture on unstable nuclei</a:t>
            </a:r>
            <a:endParaRPr lang="en-US" altLang="ja-JP" sz="3200" b="1" dirty="0">
              <a:solidFill>
                <a:srgbClr val="3D5394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6" y="1391123"/>
            <a:ext cx="7267575" cy="2381250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5364088" y="2996952"/>
            <a:ext cx="864096" cy="50405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4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116013" y="1106488"/>
            <a:ext cx="662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Symbol" panose="05050102010706020507" pitchFamily="18" charset="2"/>
              </a:rPr>
              <a:t>s</a:t>
            </a:r>
            <a:r>
              <a:rPr lang="en-US" altLang="ja-JP" sz="2400" dirty="0">
                <a:latin typeface="Tahoma" panose="020B0604030504040204" pitchFamily="34" charset="0"/>
              </a:rPr>
              <a:t>(30keV)= 0.3b (ENDF/B-VI), 0.6b (JENDL-4.0)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68313" y="188913"/>
            <a:ext cx="3989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4000" b="1" baseline="30000" dirty="0">
                <a:solidFill>
                  <a:srgbClr val="3D53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125</a:t>
            </a:r>
            <a:r>
              <a:rPr lang="en-US" altLang="ja-JP" sz="4000" b="1" dirty="0">
                <a:solidFill>
                  <a:srgbClr val="3D53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Sb   </a:t>
            </a:r>
            <a:r>
              <a:rPr lang="en-US" altLang="ja-JP" sz="2800" b="1" dirty="0">
                <a:solidFill>
                  <a:srgbClr val="3D5394"/>
                </a:solidFill>
                <a:latin typeface="Tahoma" panose="020B0604030504040204" pitchFamily="34" charset="0"/>
              </a:rPr>
              <a:t>T</a:t>
            </a:r>
            <a:r>
              <a:rPr lang="en-US" altLang="ja-JP" sz="2800" b="1" baseline="-25000" dirty="0">
                <a:solidFill>
                  <a:srgbClr val="3D5394"/>
                </a:solidFill>
                <a:latin typeface="Tahoma" panose="020B0604030504040204" pitchFamily="34" charset="0"/>
              </a:rPr>
              <a:t>1/2</a:t>
            </a:r>
            <a:r>
              <a:rPr lang="en-US" altLang="ja-JP" sz="2800" b="1" dirty="0">
                <a:solidFill>
                  <a:srgbClr val="3D5394"/>
                </a:solidFill>
                <a:latin typeface="Tahoma" panose="020B0604030504040204" pitchFamily="34" charset="0"/>
              </a:rPr>
              <a:t> =2.76y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900113" y="1970088"/>
            <a:ext cx="7589322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Accumulate </a:t>
            </a:r>
            <a:r>
              <a:rPr lang="en-US" altLang="ja-JP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altLang="ja-JP" sz="2400" baseline="30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altLang="ja-JP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/s </a:t>
            </a:r>
            <a:r>
              <a:rPr lang="en-US" altLang="ja-JP" sz="2400" baseline="30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125</a:t>
            </a:r>
            <a:r>
              <a:rPr lang="en-US" altLang="ja-JP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7days ⇒ ~6×10</a:t>
            </a:r>
            <a:r>
              <a:rPr lang="en-US" altLang="ja-JP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US" altLang="ja-JP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125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</a:t>
            </a: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⇒ </a:t>
            </a:r>
            <a:r>
              <a:rPr lang="en-US" altLang="ja-JP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126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 production rate ~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0.02 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/s   (</a:t>
            </a:r>
            <a:r>
              <a:rPr lang="en-US" altLang="ja-JP" sz="2400" dirty="0" err="1">
                <a:solidFill>
                  <a:srgbClr val="FF0000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altLang="ja-JP" sz="2400" baseline="-25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ja-JP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</a:t>
            </a:r>
            <a:r>
              <a:rPr lang="en-US" altLang="ja-JP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altLang="ja-JP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n/cm</a:t>
            </a:r>
            <a:r>
              <a:rPr lang="en-US" altLang="ja-JP" sz="2400" baseline="30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ja-JP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/s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⇔ </a:t>
            </a:r>
            <a:r>
              <a:rPr lang="en-US" altLang="ja-JP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125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 decay rate ~5×10</a:t>
            </a:r>
            <a:r>
              <a:rPr lang="en-US" altLang="ja-JP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/s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39750" y="3789363"/>
            <a:ext cx="8452122" cy="22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125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 </a:t>
            </a:r>
            <a:r>
              <a:rPr lang="en-US" altLang="ja-JP" sz="2400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altLang="ja-JP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ja-JP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altLang="ja-JP" sz="2400" baseline="-25000" dirty="0" err="1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=621.9keV</a:t>
            </a: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ja-JP" sz="2400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427.9keV  463.4keV  600.6keV  635.95keV </a:t>
            </a:r>
            <a:r>
              <a:rPr lang="en-US" altLang="ja-JP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(single)</a:t>
            </a:r>
          </a:p>
          <a:p>
            <a:pPr>
              <a:lnSpc>
                <a:spcPct val="120000"/>
              </a:lnSpc>
            </a:pPr>
            <a:endParaRPr lang="en-US" altLang="ja-JP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ja-JP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126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 </a:t>
            </a:r>
            <a:r>
              <a:rPr lang="en-US" altLang="ja-JP" sz="2400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altLang="ja-JP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altLang="ja-JP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altLang="ja-JP" sz="2400" baseline="-25000" dirty="0" err="1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=1920keV</a:t>
            </a:r>
          </a:p>
          <a:p>
            <a:pPr>
              <a:lnSpc>
                <a:spcPct val="120000"/>
              </a:lnSpc>
            </a:pP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en-US" altLang="ja-JP" sz="2400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414.7keV  666.5keV  695.0keV </a:t>
            </a:r>
            <a:r>
              <a:rPr lang="en-US" altLang="ja-JP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(cascade, BR=83.3%)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030413" y="6178550"/>
            <a:ext cx="60569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Triple </a:t>
            </a:r>
            <a:r>
              <a:rPr lang="en-US" altLang="ja-JP" sz="2400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-ray coincidence with </a:t>
            </a:r>
            <a:r>
              <a:rPr lang="en-US" altLang="ja-JP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multi-detector</a:t>
            </a:r>
            <a:endParaRPr lang="en-US" altLang="ja-JP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1454150" y="6183313"/>
            <a:ext cx="503238" cy="485775"/>
          </a:xfrm>
          <a:prstGeom prst="rightArrow">
            <a:avLst>
              <a:gd name="adj1" fmla="val 50000"/>
              <a:gd name="adj2" fmla="val 258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849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8791"/>
            <a:ext cx="3341096" cy="384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69" y="968017"/>
            <a:ext cx="3043560" cy="442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964337" y="908720"/>
            <a:ext cx="3031599" cy="73866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Osaka 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sea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level, w/o Rn rejection)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13823" y="890136"/>
            <a:ext cx="3762633" cy="738664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Kamioka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1000m underground,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2700m </a:t>
            </a:r>
            <a:r>
              <a:rPr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w.e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3" name="円/楕円 2"/>
          <p:cNvSpPr/>
          <p:nvPr/>
        </p:nvSpPr>
        <p:spPr>
          <a:xfrm>
            <a:off x="1236195" y="3645024"/>
            <a:ext cx="270030" cy="2700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7" name="円/楕円 6"/>
          <p:cNvSpPr/>
          <p:nvPr/>
        </p:nvSpPr>
        <p:spPr>
          <a:xfrm>
            <a:off x="5058054" y="3699030"/>
            <a:ext cx="270030" cy="2700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31639" y="5482535"/>
            <a:ext cx="7540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B: not shielded   S: shielded (15cm OFHC+15cm 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endParaRPr lang="en-US" altLang="ja-JP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: shielded, with Rn rejection</a:t>
            </a:r>
          </a:p>
          <a:p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anti-coincidence with </a:t>
            </a:r>
            <a:r>
              <a:rPr lang="en-US" altLang="ja-JP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      C: coincidence with 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</a:p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for </a:t>
            </a:r>
            <a:r>
              <a:rPr lang="en-US" altLang="ja-JP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→ 0</a:t>
            </a:r>
            <a:r>
              <a:rPr lang="en-US" altLang="ja-JP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(559keV)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991090" y="2035960"/>
            <a:ext cx="185270" cy="65741"/>
          </a:xfrm>
          <a:prstGeom prst="rect">
            <a:avLst/>
          </a:prstGeom>
          <a:solidFill>
            <a:srgbClr val="32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左矢印 8"/>
          <p:cNvSpPr/>
          <p:nvPr/>
        </p:nvSpPr>
        <p:spPr>
          <a:xfrm>
            <a:off x="6301113" y="1922406"/>
            <a:ext cx="466165" cy="2928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50145" y="1838004"/>
            <a:ext cx="1723549" cy="1107996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Ordinary</a:t>
            </a:r>
          </a:p>
          <a:p>
            <a:r>
              <a:rPr lang="en-US" altLang="ja-JP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“Low-BG”</a:t>
            </a:r>
          </a:p>
          <a:p>
            <a:r>
              <a:rPr lang="en-US" altLang="ja-JP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Detector</a:t>
            </a:r>
            <a:endParaRPr kumimoji="1" lang="ja-JP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6076381" y="2140729"/>
            <a:ext cx="5871" cy="1774325"/>
          </a:xfrm>
          <a:prstGeom prst="straightConnector1">
            <a:avLst/>
          </a:prstGeom>
          <a:ln w="508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095956" y="3068457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~1/1000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左矢印 16"/>
          <p:cNvSpPr/>
          <p:nvPr/>
        </p:nvSpPr>
        <p:spPr>
          <a:xfrm>
            <a:off x="7202179" y="4293096"/>
            <a:ext cx="466165" cy="2928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18732" y="4657974"/>
            <a:ext cx="2043060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~10</a:t>
            </a:r>
            <a:r>
              <a:rPr kumimoji="1" lang="en-US" altLang="ja-JP" sz="2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-3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</a:t>
            </a:r>
            <a:r>
              <a:rPr kumimoji="1"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keV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kumimoji="1"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</a:t>
            </a:r>
            <a:endParaRPr kumimoji="1" lang="en-US" altLang="ja-JP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@2.5MeV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260648"/>
            <a:ext cx="9177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en-US" altLang="ja-JP" sz="2700" b="1" dirty="0" smtClean="0">
                <a:solidFill>
                  <a:srgbClr val="3D5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altLang="ja-JP" sz="2700" b="1" dirty="0">
                <a:solidFill>
                  <a:srgbClr val="3D539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is the origin of BG </a:t>
            </a:r>
            <a:r>
              <a:rPr lang="en-US" altLang="ja-JP" sz="2700" b="1" dirty="0">
                <a:solidFill>
                  <a:srgbClr val="3D5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Earth’s surface</a:t>
            </a:r>
            <a:r>
              <a:rPr lang="en-US" altLang="ja-JP" sz="2700" b="1" dirty="0" smtClean="0">
                <a:solidFill>
                  <a:srgbClr val="3D5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ja-JP" sz="2700" b="1" dirty="0">
              <a:solidFill>
                <a:srgbClr val="3D539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0" y="1822387"/>
            <a:ext cx="9060312" cy="393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04093" y="735583"/>
            <a:ext cx="8325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3D5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ELEGANT-III</a:t>
            </a:r>
            <a:r>
              <a:rPr kumimoji="1" lang="en-US" altLang="ja-JP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(171cc Ge + 4</a:t>
            </a:r>
            <a:r>
              <a:rPr kumimoji="1" lang="en-US" altLang="ja-JP" sz="2400" dirty="0" smtClean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anti-Compton </a:t>
            </a:r>
            <a:r>
              <a:rPr kumimoji="1"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NaI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1"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))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17659" y="5518393"/>
            <a:ext cx="6625788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(Cross-sectional view)                     (Central part)</a:t>
            </a:r>
            <a:endParaRPr kumimoji="1" lang="ja-JP" altLang="en-US" sz="2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799" y="4116853"/>
            <a:ext cx="88357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A1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HPGe</a:t>
            </a:r>
            <a:endParaRPr kumimoji="1" lang="ja-JP" altLang="en-US" sz="2000" dirty="0">
              <a:solidFill>
                <a:srgbClr val="0A14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2600" y="3329449"/>
            <a:ext cx="51328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A1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</a:t>
            </a:r>
            <a:endParaRPr kumimoji="1" lang="ja-JP" altLang="en-US" sz="2000" dirty="0">
              <a:solidFill>
                <a:srgbClr val="0A14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539" y="2939982"/>
            <a:ext cx="91242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A1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OFHC</a:t>
            </a:r>
            <a:endParaRPr kumimoji="1" lang="ja-JP" altLang="en-US" sz="2000" dirty="0">
              <a:solidFill>
                <a:srgbClr val="0A14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5736" y="2618249"/>
            <a:ext cx="49885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srgbClr val="0A1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endParaRPr kumimoji="1" lang="ja-JP" altLang="en-US" sz="2000" dirty="0">
              <a:solidFill>
                <a:srgbClr val="0A14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1074" y="2254185"/>
            <a:ext cx="5838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srgbClr val="0A1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endParaRPr kumimoji="1" lang="ja-JP" altLang="en-US" sz="2000" dirty="0">
              <a:solidFill>
                <a:srgbClr val="0A14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4470" y="1898586"/>
            <a:ext cx="158088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A1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Air-tight Box</a:t>
            </a:r>
            <a:endParaRPr kumimoji="1" lang="ja-JP" altLang="en-US" sz="2000" dirty="0">
              <a:solidFill>
                <a:srgbClr val="0A14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23346" y="2389651"/>
            <a:ext cx="87876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A1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Liq.N</a:t>
            </a:r>
            <a:r>
              <a:rPr lang="en-US" altLang="ja-JP" sz="2000" baseline="-25000" dirty="0" smtClean="0">
                <a:solidFill>
                  <a:srgbClr val="0A14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sz="2000" baseline="-25000" dirty="0">
              <a:solidFill>
                <a:srgbClr val="0A14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7584" y="1362254"/>
            <a:ext cx="4156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Kamikubota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et al., NIM A245, 379 (1986)</a:t>
            </a:r>
            <a:endParaRPr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30" y="1716792"/>
            <a:ext cx="4630709" cy="316348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70" y="1815852"/>
            <a:ext cx="4192613" cy="2709160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 flipV="1">
            <a:off x="1741950" y="3559849"/>
            <a:ext cx="353962" cy="187796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094611" y="5437810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HPGe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(137%)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45470" y="2849632"/>
            <a:ext cx="1044852" cy="10160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04093" y="620688"/>
            <a:ext cx="6597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LUNA</a:t>
            </a:r>
            <a:r>
              <a:rPr lang="en-US" altLang="ja-JP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altLang="ja-JP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@Gran </a:t>
            </a:r>
            <a:r>
              <a:rPr kumimoji="1" lang="en-US" altLang="ja-JP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Sasso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(3800 m </a:t>
            </a:r>
            <a:r>
              <a:rPr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w.e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          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0942" y="2990934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</a:p>
        </p:txBody>
      </p:sp>
      <p:sp>
        <p:nvSpPr>
          <p:cNvPr id="11" name="左矢印 10"/>
          <p:cNvSpPr/>
          <p:nvPr/>
        </p:nvSpPr>
        <p:spPr>
          <a:xfrm rot="5400000">
            <a:off x="7953603" y="4811803"/>
            <a:ext cx="466165" cy="2928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07443" y="5262299"/>
            <a:ext cx="3957045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kumimoji="1" lang="en-US" altLang="ja-JP" sz="2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-3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~10</a:t>
            </a:r>
            <a:r>
              <a:rPr kumimoji="1" lang="en-US" altLang="ja-JP" sz="2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-4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</a:t>
            </a:r>
            <a:r>
              <a:rPr kumimoji="1"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keV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kumimoji="1"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@2.5MeV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99073" y="5805198"/>
            <a:ext cx="4355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 comparable to ELEGANT-III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00049" y="478836"/>
            <a:ext cx="2681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Above 2.7MeV ;</a:t>
            </a:r>
            <a:endParaRPr lang="ja-JP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42" y="1588136"/>
            <a:ext cx="4026847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160012" y="126876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Osaka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06941" y="126876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Kamioka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30454" y="4581128"/>
            <a:ext cx="5607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900"/>
              </a:spcBef>
              <a:buClr>
                <a:srgbClr val="FF0000"/>
              </a:buClr>
              <a:buSzPct val="85000"/>
            </a:pPr>
            <a:r>
              <a:rPr lang="en-US" altLang="ja-JP" sz="28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altLang="ja-JP" sz="2800" baseline="-25000" dirty="0" err="1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sz="2800" dirty="0" smtClean="0">
                <a:cs typeface="Arial" panose="020B0604020202020204" pitchFamily="34" charset="0"/>
              </a:rPr>
              <a:t> </a:t>
            </a:r>
            <a:r>
              <a:rPr lang="en-US" altLang="ja-JP" sz="2800" dirty="0">
                <a:cs typeface="Arial" panose="020B0604020202020204" pitchFamily="34" charset="0"/>
              </a:rPr>
              <a:t>(</a:t>
            </a:r>
            <a:r>
              <a:rPr lang="en-US" altLang="ja-JP" sz="2800" dirty="0" err="1">
                <a:cs typeface="Arial" panose="020B0604020202020204" pitchFamily="34" charset="0"/>
              </a:rPr>
              <a:t>Kamioka</a:t>
            </a:r>
            <a:r>
              <a:rPr lang="en-US" altLang="ja-JP" sz="2800" dirty="0">
                <a:cs typeface="Arial" panose="020B0604020202020204" pitchFamily="34" charset="0"/>
              </a:rPr>
              <a:t>) ~</a:t>
            </a:r>
            <a:r>
              <a:rPr lang="en-US" altLang="ja-JP" sz="2800" b="1" dirty="0">
                <a:solidFill>
                  <a:srgbClr val="00B050"/>
                </a:solidFill>
                <a:cs typeface="Arial" panose="020B0604020202020204" pitchFamily="34" charset="0"/>
              </a:rPr>
              <a:t>10</a:t>
            </a:r>
            <a:r>
              <a:rPr lang="en-US" altLang="ja-JP" sz="2800" b="1" baseline="30000" dirty="0">
                <a:solidFill>
                  <a:srgbClr val="00B050"/>
                </a:solidFill>
                <a:cs typeface="Arial" panose="020B0604020202020204" pitchFamily="34" charset="0"/>
              </a:rPr>
              <a:t>-5</a:t>
            </a:r>
            <a:r>
              <a:rPr lang="en-US" altLang="ja-JP" sz="2800" dirty="0">
                <a:cs typeface="Arial" panose="020B0604020202020204" pitchFamily="34" charset="0"/>
              </a:rPr>
              <a:t> × </a:t>
            </a:r>
            <a:r>
              <a:rPr lang="en-US" altLang="ja-JP" sz="2800" dirty="0" err="1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altLang="ja-JP" sz="2800" baseline="-25000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sz="2800" dirty="0">
                <a:cs typeface="Arial" panose="020B0604020202020204" pitchFamily="34" charset="0"/>
              </a:rPr>
              <a:t> (Osaka)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16045" y="199064"/>
            <a:ext cx="5198859" cy="830997"/>
          </a:xfrm>
          <a:prstGeom prst="rect">
            <a:avLst/>
          </a:prstGeom>
          <a:noFill/>
          <a:ln>
            <a:solidFill>
              <a:srgbClr val="F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aseline="30000" dirty="0" smtClean="0"/>
              <a:t>208</a:t>
            </a:r>
            <a:r>
              <a:rPr lang="en-US" altLang="ja-JP" sz="2400" dirty="0" smtClean="0"/>
              <a:t>Pb 3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>
                <a:cs typeface="Arial" panose="020B0604020202020204" pitchFamily="34" charset="0"/>
              </a:rPr>
              <a:t>→0</a:t>
            </a:r>
            <a:r>
              <a:rPr lang="en-US" altLang="ja-JP" sz="2400" baseline="30000" dirty="0" smtClean="0">
                <a:cs typeface="Arial" panose="020B0604020202020204" pitchFamily="34" charset="0"/>
              </a:rPr>
              <a:t>+</a:t>
            </a:r>
            <a:r>
              <a:rPr lang="en-US" altLang="ja-JP" sz="2400" dirty="0" smtClean="0">
                <a:cs typeface="Arial" panose="020B0604020202020204" pitchFamily="34" charset="0"/>
              </a:rPr>
              <a:t> 2.615MeV is the </a:t>
            </a:r>
            <a:r>
              <a:rPr lang="en-US" altLang="ja-JP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altLang="ja-JP" sz="2400" dirty="0" smtClean="0">
                <a:cs typeface="Arial" panose="020B0604020202020204" pitchFamily="34" charset="0"/>
              </a:rPr>
              <a:t>-ray </a:t>
            </a:r>
          </a:p>
          <a:p>
            <a:r>
              <a:rPr kumimoji="1" lang="en-US" altLang="ja-JP" sz="2400" dirty="0" smtClean="0">
                <a:cs typeface="Arial" panose="020B0604020202020204" pitchFamily="34" charset="0"/>
              </a:rPr>
              <a:t>with highest energy from natural RIs.</a:t>
            </a:r>
            <a:endParaRPr kumimoji="1" lang="ja-JP" altLang="en-US" sz="2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35618"/>
            <a:ext cx="4142232" cy="287350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137154" y="5085184"/>
            <a:ext cx="5819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900"/>
              </a:spcBef>
              <a:buClr>
                <a:srgbClr val="FF0000"/>
              </a:buClr>
              <a:buSzPct val="85000"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BG(</a:t>
            </a:r>
            <a:r>
              <a:rPr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Kamioka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altLang="ja-JP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×BG(Osaka) 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38865" y="5793404"/>
            <a:ext cx="7049559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350"/>
              </a:spcBef>
              <a:buClr>
                <a:srgbClr val="FF0000"/>
              </a:buClr>
              <a:buSzPct val="85000"/>
            </a:pPr>
            <a:r>
              <a:rPr lang="en-US" altLang="ja-JP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</a:t>
            </a: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ja-JP" sz="2400" dirty="0">
                <a:solidFill>
                  <a:prstClr val="black"/>
                </a:solidFill>
                <a:cs typeface="Arial" panose="020B0604020202020204" pitchFamily="34" charset="0"/>
              </a:rPr>
              <a:t>~</a:t>
            </a:r>
            <a:r>
              <a:rPr lang="en-US" altLang="ja-JP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10% of </a:t>
            </a:r>
            <a:r>
              <a:rPr lang="en-US" altLang="ja-JP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BG(Osaka) is not due to cosmic rays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85000"/>
            </a:pPr>
            <a:r>
              <a:rPr lang="en-US" altLang="ja-JP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ja-JP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due to </a:t>
            </a:r>
            <a:r>
              <a:rPr lang="en-US" altLang="ja-JP" sz="2400" dirty="0" smtClean="0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altLang="ja-JP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2400" dirty="0" err="1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altLang="ja-JP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sz="2400" dirty="0" err="1">
                <a:solidFill>
                  <a:prstClr val="black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or neutrons from U, </a:t>
            </a:r>
            <a:r>
              <a:rPr lang="en-US" altLang="ja-JP" sz="24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Th</a:t>
            </a:r>
            <a:r>
              <a:rPr lang="en-US" altLang="ja-JP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375151"/>
              </p:ext>
            </p:extLst>
          </p:nvPr>
        </p:nvGraphicFramePr>
        <p:xfrm>
          <a:off x="323528" y="1984439"/>
          <a:ext cx="8496945" cy="418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043"/>
                <a:gridCol w="2652395"/>
                <a:gridCol w="1852292"/>
                <a:gridCol w="1944215"/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Experiments</a:t>
                      </a:r>
                      <a:endParaRPr kumimoji="1" lang="ja-JP" altLang="en-US" sz="22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Neutrino source</a:t>
                      </a:r>
                      <a:r>
                        <a:rPr kumimoji="1" lang="en-US" altLang="ja-JP" sz="2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1" lang="ja-JP" altLang="en-US" sz="22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Signal</a:t>
                      </a:r>
                      <a:endParaRPr kumimoji="1" lang="ja-JP" altLang="en-US" sz="22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Significance</a:t>
                      </a:r>
                      <a:endParaRPr kumimoji="1" lang="ja-JP" altLang="en-US" sz="22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</a:tr>
              <a:tr h="4648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LSND</a:t>
                      </a:r>
                      <a:endParaRPr kumimoji="1" lang="ja-JP" altLang="en-US" sz="2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aseline="0" dirty="0" smtClean="0">
                          <a:latin typeface="Symbol" panose="05050102010706020507" pitchFamily="18" charset="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r>
                        <a:rPr kumimoji="1" lang="en-US" altLang="ja-JP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Decay-At-Rest</a:t>
                      </a:r>
                      <a:endParaRPr kumimoji="1" lang="ja-JP" altLang="en-US" sz="2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Symbol" panose="05050102010706020507" pitchFamily="18" charset="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r>
                        <a:rPr kumimoji="1" lang="en-US" altLang="ja-JP" sz="2400" baseline="-25000" dirty="0" smtClean="0">
                          <a:latin typeface="Symbol" panose="05050102010706020507" pitchFamily="18" charset="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r>
                        <a:rPr kumimoji="1" lang="en-US" altLang="ja-JP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ja-JP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1" lang="en-US" altLang="ja-JP" sz="2400" dirty="0" smtClean="0">
                          <a:latin typeface="Symbol" panose="05050102010706020507" pitchFamily="18" charset="2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n</a:t>
                      </a:r>
                      <a:r>
                        <a:rPr kumimoji="1" lang="en-US" altLang="ja-JP" sz="2400" baseline="-25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e</a:t>
                      </a:r>
                      <a:endParaRPr kumimoji="1" lang="ja-JP" altLang="en-US" sz="2400" baseline="-250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3.8</a:t>
                      </a:r>
                      <a:r>
                        <a:rPr kumimoji="1" lang="en-US" altLang="ja-JP" sz="2400" dirty="0" smtClean="0">
                          <a:latin typeface="Symbol" panose="05050102010706020507" pitchFamily="18" charset="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kumimoji="1" lang="ja-JP" altLang="en-US" sz="2400" dirty="0">
                        <a:latin typeface="Symbol" panose="05050102010706020507" pitchFamily="18" charset="2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</a:tr>
              <a:tr h="8367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MiniBooNE</a:t>
                      </a:r>
                      <a:r>
                        <a:rPr kumimoji="1" lang="en-US" altLang="ja-JP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1" lang="ja-JP" altLang="en-US" sz="2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aseline="0" dirty="0" smtClean="0">
                          <a:latin typeface="Symbol" panose="05050102010706020507" pitchFamily="18" charset="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r>
                        <a:rPr kumimoji="1" lang="en-US" altLang="ja-JP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Decay-In-Flight</a:t>
                      </a:r>
                      <a:endParaRPr kumimoji="1" lang="ja-JP" altLang="en-US" sz="2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>
                          <a:latin typeface="Symbol" panose="05050102010706020507" pitchFamily="18" charset="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r>
                        <a:rPr kumimoji="1" lang="en-US" altLang="ja-JP" sz="2400" baseline="-25000" dirty="0" smtClean="0">
                          <a:latin typeface="Symbol" panose="05050102010706020507" pitchFamily="18" charset="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r>
                        <a:rPr kumimoji="1" lang="en-US" altLang="ja-JP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en-US" altLang="ja-JP" sz="2400" dirty="0" smtClean="0">
                          <a:latin typeface="Symbol" panose="05050102010706020507" pitchFamily="18" charset="2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n</a:t>
                      </a:r>
                      <a:r>
                        <a:rPr kumimoji="1" lang="en-US" altLang="ja-JP" sz="2400" baseline="-25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e</a:t>
                      </a:r>
                      <a:endParaRPr kumimoji="1" lang="ja-JP" altLang="en-US" sz="2400" baseline="-25000" dirty="0" smtClean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3.4</a:t>
                      </a:r>
                      <a:r>
                        <a:rPr kumimoji="1" lang="en-US" altLang="ja-JP" sz="2400" dirty="0" smtClean="0">
                          <a:latin typeface="Symbol" panose="05050102010706020507" pitchFamily="18" charset="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kumimoji="1" lang="en-US" altLang="ja-JP" sz="2400" baseline="0" dirty="0" smtClean="0">
                        <a:latin typeface="Symbol" panose="05050102010706020507" pitchFamily="18" charset="2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</a:tr>
              <a:tr h="464836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>
                          <a:latin typeface="Symbol" panose="05050102010706020507" pitchFamily="18" charset="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r>
                        <a:rPr kumimoji="1" lang="en-US" altLang="ja-JP" sz="2400" baseline="-25000" dirty="0" smtClean="0">
                          <a:latin typeface="Symbol" panose="05050102010706020507" pitchFamily="18" charset="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r>
                        <a:rPr kumimoji="1" lang="en-US" altLang="ja-JP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ja-JP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1" lang="en-US" altLang="ja-JP" sz="2400" dirty="0" smtClean="0">
                          <a:latin typeface="Symbol" panose="05050102010706020507" pitchFamily="18" charset="2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n</a:t>
                      </a:r>
                      <a:r>
                        <a:rPr kumimoji="1" lang="en-US" altLang="ja-JP" sz="2400" baseline="-25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e</a:t>
                      </a:r>
                      <a:endParaRPr kumimoji="1" lang="ja-JP" altLang="en-US" sz="2400" baseline="-25000" dirty="0" smtClean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2.8</a:t>
                      </a:r>
                      <a:r>
                        <a:rPr kumimoji="1" lang="en-US" altLang="ja-JP" sz="2400" dirty="0" smtClean="0">
                          <a:latin typeface="Symbol" panose="05050102010706020507" pitchFamily="18" charset="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kumimoji="1" lang="ja-JP" altLang="en-US" sz="2400" dirty="0">
                        <a:latin typeface="Symbol" panose="05050102010706020507" pitchFamily="18" charset="2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</a:tr>
              <a:tr h="464836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Combined</a:t>
                      </a:r>
                      <a:endParaRPr kumimoji="1" lang="ja-JP" altLang="en-US" sz="2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3.8</a:t>
                      </a:r>
                      <a:r>
                        <a:rPr kumimoji="1" lang="en-US" altLang="ja-JP" sz="2400" dirty="0" smtClean="0">
                          <a:latin typeface="Symbol" panose="05050102010706020507" pitchFamily="18" charset="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kumimoji="1" lang="ja-JP" altLang="en-US" sz="2400" dirty="0">
                        <a:latin typeface="Symbol" panose="05050102010706020507" pitchFamily="18" charset="2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</a:tr>
              <a:tr h="8367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</a:t>
                      </a:r>
                      <a:r>
                        <a:rPr kumimoji="1" lang="en-US" altLang="ja-JP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(calibration)</a:t>
                      </a:r>
                      <a:endParaRPr kumimoji="1" lang="ja-JP" altLang="en-US" sz="2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 capture </a:t>
                      </a:r>
                      <a:endParaRPr kumimoji="1" lang="ja-JP" altLang="en-US" sz="2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>
                          <a:latin typeface="Symbol" panose="05050102010706020507" pitchFamily="18" charset="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r>
                        <a:rPr kumimoji="1" lang="en-US" altLang="ja-JP" sz="2400" baseline="-25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r>
                        <a:rPr kumimoji="1" lang="en-US" altLang="ja-JP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en-US" altLang="ja-JP" sz="2400" dirty="0" err="1" smtClean="0">
                          <a:latin typeface="Symbol" panose="05050102010706020507" pitchFamily="18" charset="2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n</a:t>
                      </a:r>
                      <a:r>
                        <a:rPr kumimoji="1" lang="en-US" altLang="ja-JP" sz="2400" baseline="-25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x</a:t>
                      </a:r>
                      <a:endParaRPr kumimoji="1" lang="ja-JP" altLang="en-US" sz="2400" baseline="-25000" dirty="0" smtClean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2.7</a:t>
                      </a:r>
                      <a:r>
                        <a:rPr kumimoji="1" lang="en-US" altLang="ja-JP" sz="2400" dirty="0" smtClean="0">
                          <a:latin typeface="Symbol" panose="05050102010706020507" pitchFamily="18" charset="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kumimoji="1" lang="ja-JP" altLang="en-US" sz="2400" dirty="0">
                        <a:latin typeface="Symbol" panose="05050102010706020507" pitchFamily="18" charset="2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</a:tr>
              <a:tr h="46483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Reactors</a:t>
                      </a:r>
                      <a:endParaRPr kumimoji="1" lang="ja-JP" altLang="en-US" sz="2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Beta</a:t>
                      </a:r>
                      <a:r>
                        <a:rPr kumimoji="1" lang="en-US" altLang="ja-JP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decay</a:t>
                      </a:r>
                      <a:endParaRPr kumimoji="1" lang="ja-JP" altLang="en-US" sz="2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>
                          <a:latin typeface="Symbol" panose="05050102010706020507" pitchFamily="18" charset="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r>
                        <a:rPr kumimoji="1" lang="en-US" altLang="ja-JP" sz="2400" baseline="-25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r>
                        <a:rPr kumimoji="1" lang="en-US" altLang="ja-JP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en-US" altLang="ja-JP" sz="2400" dirty="0" err="1" smtClean="0">
                          <a:latin typeface="Symbol" panose="05050102010706020507" pitchFamily="18" charset="2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n</a:t>
                      </a:r>
                      <a:r>
                        <a:rPr kumimoji="1" lang="en-US" altLang="ja-JP" sz="2400" baseline="-250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x</a:t>
                      </a:r>
                      <a:endParaRPr kumimoji="1" lang="ja-JP" altLang="en-US" sz="2400" baseline="-25000" dirty="0" smtClean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3.0</a:t>
                      </a:r>
                      <a:r>
                        <a:rPr kumimoji="1" lang="en-US" altLang="ja-JP" sz="2400" dirty="0" smtClean="0">
                          <a:latin typeface="Symbol" panose="05050102010706020507" pitchFamily="18" charset="2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kumimoji="1" lang="ja-JP" altLang="en-US" sz="2400" dirty="0">
                        <a:latin typeface="Symbol" panose="05050102010706020507" pitchFamily="18" charset="2"/>
                        <a:cs typeface="Tahoma" panose="020B0604030504040204" pitchFamily="34" charset="0"/>
                      </a:endParaRPr>
                    </a:p>
                  </a:txBody>
                  <a:tcPr marL="91442" marR="91442" marT="45708" marB="45708" anchor="ctr"/>
                </a:tc>
              </a:tr>
            </a:tbl>
          </a:graphicData>
        </a:graphic>
      </p:graphicFrame>
      <p:cxnSp>
        <p:nvCxnSpPr>
          <p:cNvPr id="5" name="直線コネクタ 4"/>
          <p:cNvCxnSpPr/>
          <p:nvPr/>
        </p:nvCxnSpPr>
        <p:spPr>
          <a:xfrm>
            <a:off x="5435651" y="2776527"/>
            <a:ext cx="1444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6227740" y="2776527"/>
            <a:ext cx="1444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436098" y="3424599"/>
            <a:ext cx="1444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6227739" y="3424599"/>
            <a:ext cx="1444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011294" y="4504718"/>
            <a:ext cx="1444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453994" y="5179671"/>
            <a:ext cx="1444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6209994" y="5179671"/>
            <a:ext cx="1444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453994" y="5845671"/>
            <a:ext cx="1444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209994" y="5845671"/>
            <a:ext cx="1444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07504" y="498738"/>
            <a:ext cx="89434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3000" b="1" dirty="0" smtClean="0">
                <a:solidFill>
                  <a:srgbClr val="3D5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How low can BG on the Earth’s surface be?</a:t>
            </a:r>
            <a:endParaRPr lang="en-US" altLang="ja-JP" sz="3000" b="1" dirty="0">
              <a:solidFill>
                <a:srgbClr val="3D539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96492" y="1441814"/>
            <a:ext cx="6915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Tahoma" panose="020B0604030504040204" pitchFamily="34" charset="0"/>
              </a:rPr>
              <a:t>Short-baseline </a:t>
            </a:r>
            <a:r>
              <a:rPr lang="en-US" altLang="ja-JP" sz="2800" dirty="0" smtClean="0">
                <a:latin typeface="Symbol" panose="05050102010706020507" pitchFamily="18" charset="2"/>
              </a:rPr>
              <a:t>n</a:t>
            </a:r>
            <a:r>
              <a:rPr lang="en-US" altLang="ja-JP" sz="2800" dirty="0" smtClean="0">
                <a:latin typeface="Tahoma" panose="020B0604030504040204" pitchFamily="34" charset="0"/>
              </a:rPr>
              <a:t>-</a:t>
            </a:r>
            <a:r>
              <a:rPr lang="en-US" altLang="ja-JP" sz="2800" dirty="0" err="1" smtClean="0">
                <a:latin typeface="Tahoma" panose="020B0604030504040204" pitchFamily="34" charset="0"/>
              </a:rPr>
              <a:t>osc</a:t>
            </a:r>
            <a:r>
              <a:rPr lang="en-US" altLang="ja-JP" sz="2800" dirty="0" smtClean="0">
                <a:latin typeface="Tahoma" panose="020B0604030504040204" pitchFamily="34" charset="0"/>
              </a:rPr>
              <a:t>. experiments; sterile?</a:t>
            </a:r>
            <a:endParaRPr lang="en-US" altLang="ja-JP" sz="28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43608" y="260648"/>
            <a:ext cx="19607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smtClean="0">
                <a:solidFill>
                  <a:srgbClr val="3D5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JSNS</a:t>
            </a:r>
            <a:r>
              <a:rPr lang="en-US" altLang="ja-JP" sz="4400" b="1" baseline="30000" dirty="0" smtClean="0">
                <a:solidFill>
                  <a:srgbClr val="3D5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altLang="ja-JP" sz="2800" b="1" dirty="0" smtClean="0">
                <a:solidFill>
                  <a:srgbClr val="3D5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99" y="1052736"/>
            <a:ext cx="7788825" cy="580526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989564" y="467961"/>
            <a:ext cx="5194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J-PARC </a:t>
            </a:r>
            <a:r>
              <a:rPr lang="en-US" altLang="ja-JP" sz="1600" dirty="0"/>
              <a:t>Sterile Neutrino Search using </a:t>
            </a:r>
            <a:r>
              <a:rPr lang="en-US" altLang="ja-JP" sz="1600" dirty="0" smtClean="0">
                <a:latin typeface="Symbol" panose="05050102010706020507" pitchFamily="18" charset="2"/>
              </a:rPr>
              <a:t>n</a:t>
            </a:r>
            <a:r>
              <a:rPr lang="en-US" altLang="ja-JP" sz="1600" dirty="0" smtClean="0"/>
              <a:t>s</a:t>
            </a:r>
          </a:p>
          <a:p>
            <a:r>
              <a:rPr lang="en-US" altLang="ja-JP" sz="1600" dirty="0" smtClean="0"/>
              <a:t>              from J-PARC Spallation </a:t>
            </a:r>
            <a:r>
              <a:rPr lang="en-US" altLang="ja-JP" sz="1600" dirty="0"/>
              <a:t>Neutron </a:t>
            </a:r>
            <a:r>
              <a:rPr lang="en-US" altLang="ja-JP" sz="1600" dirty="0" smtClean="0"/>
              <a:t>Source (E56)</a:t>
            </a:r>
            <a:endParaRPr kumimoji="1" lang="en-US" altLang="ja-JP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1"/>
          <p:cNvSpPr>
            <a:spLocks noChangeArrowheads="1"/>
          </p:cNvSpPr>
          <p:nvPr/>
        </p:nvSpPr>
        <p:spPr bwMode="auto">
          <a:xfrm>
            <a:off x="4067944" y="44450"/>
            <a:ext cx="4949825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ja-JP" sz="1800" dirty="0" smtClean="0"/>
              <a:t>M. Harada </a:t>
            </a:r>
            <a:r>
              <a:rPr lang="fr-FR" altLang="ja-JP" sz="1800" i="1" dirty="0" smtClean="0"/>
              <a:t>et al</a:t>
            </a:r>
            <a:r>
              <a:rPr lang="fr-FR" altLang="ja-JP" sz="1800" dirty="0" smtClean="0"/>
              <a:t>,  arXiv:1310.1437 [physics.ins-det] </a:t>
            </a:r>
          </a:p>
        </p:txBody>
      </p:sp>
    </p:spTree>
    <p:extLst>
      <p:ext uri="{BB962C8B-B14F-4D97-AF65-F5344CB8AC3E}">
        <p14:creationId xmlns:p14="http://schemas.microsoft.com/office/powerpoint/2010/main" val="35802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97532" y="182632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3D5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Detector</a:t>
            </a:r>
            <a:endParaRPr kumimoji="1" lang="ja-JP" altLang="en-US" sz="3200" b="1" dirty="0">
              <a:solidFill>
                <a:srgbClr val="3D539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851228"/>
            <a:ext cx="8141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-loaded Liq. Scintillator or water Cherenkov, 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25ton × 2, 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detecting 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506945"/>
              </p:ext>
            </p:extLst>
          </p:nvPr>
        </p:nvGraphicFramePr>
        <p:xfrm>
          <a:off x="611560" y="1664837"/>
          <a:ext cx="3794921" cy="961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6" name="Equation" r:id="rId4" imgW="1904760" imgH="482400" progId="Equation.DSMT4">
                  <p:embed/>
                </p:oleObj>
              </mc:Choice>
              <mc:Fallback>
                <p:oleObj name="Equation" r:id="rId4" imgW="19047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664837"/>
                        <a:ext cx="3794921" cy="961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657584" y="2709547"/>
            <a:ext cx="291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(253000b@thermal)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円/楕円 10"/>
          <p:cNvSpPr>
            <a:spLocks noChangeAspect="1"/>
          </p:cNvSpPr>
          <p:nvPr/>
        </p:nvSpPr>
        <p:spPr>
          <a:xfrm>
            <a:off x="2141143" y="1687795"/>
            <a:ext cx="453600" cy="4536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4085359" y="2215419"/>
            <a:ext cx="453600" cy="4536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4" y="3254542"/>
            <a:ext cx="8942877" cy="303504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788024" y="1628800"/>
            <a:ext cx="3839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=1~10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s, 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=20~60MeV</a:t>
            </a:r>
          </a:p>
          <a:p>
            <a:pPr>
              <a:spcBef>
                <a:spcPts val="1200"/>
              </a:spcBef>
            </a:pPr>
            <a:r>
              <a:rPr lang="en-US" altLang="ja-JP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altLang="ja-JP" sz="2400" baseline="-25000" dirty="0" err="1" smtClean="0">
                <a:solidFill>
                  <a:srgbClr val="FF0000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altLang="ja-JP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=1~100</a:t>
            </a:r>
            <a:r>
              <a:rPr lang="en-US" altLang="ja-JP" sz="2400" dirty="0" smtClean="0">
                <a:solidFill>
                  <a:srgbClr val="FF0000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altLang="ja-JP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s, </a:t>
            </a:r>
            <a:r>
              <a:rPr lang="en-US" altLang="ja-JP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altLang="ja-JP" sz="2400" baseline="-25000" dirty="0" err="1" smtClean="0">
                <a:solidFill>
                  <a:srgbClr val="FF0000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altLang="ja-JP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=6~12MeV</a:t>
            </a:r>
            <a:endParaRPr kumimoji="1" lang="ja-JP" altLang="en-US" sz="2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29522" y="2686296"/>
            <a:ext cx="3341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Delayed coincidence</a:t>
            </a:r>
            <a:endParaRPr kumimoji="1" lang="ja-JP" altLang="en-US" sz="2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3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40641" y="1631276"/>
            <a:ext cx="8279831" cy="2589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kumimoji="1" lang="en-US" altLang="ja-JP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do we need low-BG on the Earth’s surface?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kumimoji="1" lang="en-US" altLang="ja-JP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What is the origin of BG </a:t>
            </a:r>
            <a:r>
              <a:rPr lang="en-US" altLang="ja-JP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Earth’s surface?</a:t>
            </a:r>
            <a:endParaRPr kumimoji="1" lang="en-US" altLang="ja-JP" sz="2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kumimoji="1" lang="en-US" altLang="ja-JP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How low can BG on the Earth’s surface be?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kumimoji="1" lang="en-US" altLang="ja-JP" sz="2800" dirty="0" smtClean="0">
                <a:latin typeface="Tahoma" panose="020B0604030504040204" pitchFamily="34" charset="0"/>
                <a:cs typeface="Tahoma" panose="020B0604030504040204" pitchFamily="34" charset="0"/>
              </a:rPr>
              <a:t>Summary</a:t>
            </a:r>
            <a:endParaRPr kumimoji="1" lang="ja-JP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795991"/>
            <a:ext cx="226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solidFill>
                  <a:srgbClr val="3D5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Contents</a:t>
            </a:r>
            <a:endParaRPr lang="ja-JP" altLang="en-US" sz="3600" b="1" dirty="0">
              <a:solidFill>
                <a:srgbClr val="3D53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Batang" panose="02030600000101010101" pitchFamily="18" charset="-127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827420"/>
            <a:ext cx="4680520" cy="5625916"/>
          </a:xfrm>
          <a:noFill/>
        </p:spPr>
        <p:txBody>
          <a:bodyPr>
            <a:normAutofit fontScale="92500"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scintillators; (provided by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RCNP/LEPS2)</a:t>
            </a:r>
          </a:p>
          <a:p>
            <a:pPr lvl="1"/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scintillators in total.  </a:t>
            </a:r>
            <a:r>
              <a:rPr lang="en-US" altLang="ja-JP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(~500kg</a:t>
            </a:r>
            <a:r>
              <a:rPr lang="en-US" altLang="ja-JP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/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scintillators / layer and 6 layers </a:t>
            </a:r>
          </a:p>
          <a:p>
            <a:pPr lvl="1"/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Narrower (central part)</a:t>
            </a:r>
          </a:p>
          <a:p>
            <a:pPr lvl="1"/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Wider (in edge sides)  </a:t>
            </a:r>
          </a:p>
          <a:p>
            <a:pPr lvl="1"/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scintillator has 4 PMTs, and 2 PMTs / one side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Inner cosmic veto (yellow)</a:t>
            </a:r>
          </a:p>
          <a:p>
            <a:pPr lvl="1"/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4.3cm thick PL scintillators</a:t>
            </a:r>
          </a:p>
          <a:p>
            <a:pPr lvl="1"/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side readout.</a:t>
            </a:r>
          </a:p>
          <a:p>
            <a:pPr lvl="1"/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Rejection Efficiency &gt;~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99.5%</a:t>
            </a:r>
          </a:p>
          <a:p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Outer cosmic veto (blue)</a:t>
            </a:r>
          </a:p>
          <a:p>
            <a:pPr lvl="1"/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PLs are used to surround main part.</a:t>
            </a:r>
          </a:p>
          <a:p>
            <a:pPr lvl="1"/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Size; 1m x 1m or 1m x 2.3m, </a:t>
            </a:r>
          </a:p>
          <a:p>
            <a:pPr marL="457200" lvl="1" indent="0">
              <a:buNone/>
            </a:pPr>
            <a:r>
              <a:rPr lang="en-US" altLang="ja-JP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1cm (t)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652"/>
            <a:ext cx="4176464" cy="383739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53" y="3933056"/>
            <a:ext cx="405193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>
            <a:off x="5004048" y="5805264"/>
            <a:ext cx="2592288" cy="100811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724128" y="602128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~3.5m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5004048" y="4437112"/>
            <a:ext cx="0" cy="136815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788024" y="486916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~1.5m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16416" y="637203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~1.0m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7956376" y="6309320"/>
            <a:ext cx="864096" cy="50405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240787" y="108722"/>
            <a:ext cx="527900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3D5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500kg detector for BG study</a:t>
            </a:r>
            <a:endParaRPr kumimoji="1" lang="ja-JP" altLang="en-US" sz="2800" b="1" dirty="0">
              <a:solidFill>
                <a:srgbClr val="3D539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7503" y="3501008"/>
            <a:ext cx="4618257" cy="28896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89896" y="5971926"/>
            <a:ext cx="189827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&gt;99.8% (total)</a:t>
            </a:r>
            <a:endParaRPr kumimoji="1" lang="ja-JP" altLang="en-US" sz="20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24744"/>
            <a:ext cx="3096344" cy="1944216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 flipV="1">
            <a:off x="2051720" y="2108281"/>
            <a:ext cx="2088232" cy="119442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>
            <a:off x="4139952" y="2108281"/>
            <a:ext cx="504056" cy="263457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>
            <a:endCxn id="8" idx="1"/>
          </p:cNvCxnSpPr>
          <p:nvPr/>
        </p:nvCxnSpPr>
        <p:spPr>
          <a:xfrm>
            <a:off x="4644008" y="2371738"/>
            <a:ext cx="1048237" cy="56040"/>
          </a:xfrm>
          <a:prstGeom prst="straightConnector1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923928" y="2355663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157</a:t>
            </a:r>
            <a:r>
              <a:rPr kumimoji="1" lang="en-US" altLang="ja-JP" dirty="0" smtClean="0"/>
              <a:t>Gd+n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92245" y="2227723"/>
            <a:ext cx="130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Delayed 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g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4139952" y="1867682"/>
            <a:ext cx="289082" cy="240599"/>
          </a:xfrm>
          <a:prstGeom prst="straightConnector1">
            <a:avLst/>
          </a:prstGeom>
          <a:ln w="635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4427984" y="1755024"/>
            <a:ext cx="374208" cy="137234"/>
          </a:xfrm>
          <a:prstGeom prst="straightConnector1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4772600" y="1654004"/>
            <a:ext cx="634059" cy="94447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485172" y="1656741"/>
            <a:ext cx="188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 neutron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49062" y="163105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Symbol" panose="05050102010706020507" pitchFamily="18" charset="2"/>
              </a:rPr>
              <a:t>p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18278" y="1467572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Symbol" panose="05050102010706020507" pitchFamily="18" charset="2"/>
              </a:rPr>
              <a:t>m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64088" y="1435634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Prompt e</a:t>
            </a:r>
            <a:endParaRPr kumimoji="1" lang="ja-JP" altLang="en-US" sz="2000" dirty="0">
              <a:latin typeface="Symbol" panose="05050102010706020507" pitchFamily="18" charset="2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2369" y="276183"/>
            <a:ext cx="4879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3D539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Beam-related </a:t>
            </a:r>
            <a:r>
              <a:rPr lang="en-US" altLang="ja-JP" sz="2800" b="1" dirty="0" smtClean="0">
                <a:solidFill>
                  <a:srgbClr val="3D539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background</a:t>
            </a:r>
            <a:endParaRPr lang="en-US" altLang="ja-JP" sz="2800" b="1" dirty="0">
              <a:solidFill>
                <a:srgbClr val="3D539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56100" y="3315798"/>
            <a:ext cx="4123821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difference between </a:t>
            </a:r>
          </a:p>
          <a:p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prompt spectrum 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altLang="ja-JP" sz="24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=1.75~4.65</a:t>
            </a:r>
            <a:r>
              <a:rPr lang="en-US" altLang="ja-JP" sz="2400" dirty="0" smtClean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s)</a:t>
            </a:r>
          </a:p>
          <a:p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delayed spectrum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</a:t>
            </a:r>
            <a:r>
              <a:rPr lang="en-US" altLang="ja-JP" sz="24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</a:t>
            </a:r>
            <a:r>
              <a:rPr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altLang="ja-JP" sz="24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+20ms).</a:t>
            </a:r>
          </a:p>
          <a:p>
            <a:pPr>
              <a:spcBef>
                <a:spcPts val="1200"/>
              </a:spcBef>
            </a:pP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Excess rate &lt;2.1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×10</a:t>
            </a:r>
            <a:r>
              <a:rPr lang="en-US" altLang="ja-JP" sz="24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-7</a:t>
            </a:r>
          </a:p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[events/spill/300kW, 90%CL</a:t>
            </a:r>
            <a:r>
              <a:rPr lang="en-US" altLang="ja-JP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]</a:t>
            </a:r>
            <a:endParaRPr kumimoji="1" lang="en-US" altLang="ja-JP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kumimoji="1" lang="en-US" altLang="ja-JP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ja-JP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kumimoji="1" lang="en-US" altLang="ja-JP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*Pulse interval of MLF is 40ms.</a:t>
            </a:r>
            <a:endParaRPr kumimoji="1" lang="ja-JP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284982"/>
            <a:ext cx="4386391" cy="317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27923"/>
            <a:ext cx="3096344" cy="1944216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>
            <a:off x="997915" y="2255915"/>
            <a:ext cx="245776" cy="918153"/>
          </a:xfrm>
          <a:prstGeom prst="straightConnector1">
            <a:avLst/>
          </a:prstGeom>
          <a:ln w="635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H="1" flipV="1">
            <a:off x="2142008" y="3430902"/>
            <a:ext cx="48875" cy="1183325"/>
          </a:xfrm>
          <a:prstGeom prst="straightConnector1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899592" y="4614227"/>
            <a:ext cx="2662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Capture-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</a:t>
            </a:r>
          </a:p>
          <a:p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spallation target</a:t>
            </a:r>
            <a:endParaRPr kumimoji="1" lang="ja-JP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5087" y="1781428"/>
            <a:ext cx="293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Cosmic</a:t>
            </a:r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neutron or </a:t>
            </a:r>
            <a:r>
              <a:rPr kumimoji="1" lang="en-US" altLang="ja-JP" sz="2400" dirty="0" smtClean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kumimoji="1" lang="ja-JP" altLang="en-US" sz="2400" dirty="0">
              <a:latin typeface="Symbol" panose="05050102010706020507" pitchFamily="18" charset="2"/>
              <a:cs typeface="Tahoma" panose="020B060403050404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5536" y="276183"/>
            <a:ext cx="5338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3D5394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Beam-unrelated background</a:t>
            </a:r>
            <a:endParaRPr lang="en-US" altLang="ja-JP" sz="2800" b="1" dirty="0">
              <a:solidFill>
                <a:srgbClr val="3D5394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爆発 2 22"/>
          <p:cNvSpPr/>
          <p:nvPr/>
        </p:nvSpPr>
        <p:spPr>
          <a:xfrm>
            <a:off x="1061631" y="3066056"/>
            <a:ext cx="413768" cy="36004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爆発 2 23"/>
          <p:cNvSpPr/>
          <p:nvPr/>
        </p:nvSpPr>
        <p:spPr>
          <a:xfrm>
            <a:off x="1925984" y="3159302"/>
            <a:ext cx="413768" cy="36004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067944" y="5201324"/>
            <a:ext cx="50035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  <a:buSzPct val="80000"/>
            </a:pPr>
            <a:r>
              <a:rPr lang="ja-JP" altLang="en-US" sz="2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★</a:t>
            </a:r>
            <a:r>
              <a:rPr lang="ja-JP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altLang="ja-JP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Beam neutron is negligible because </a:t>
            </a:r>
          </a:p>
          <a:p>
            <a:r>
              <a:rPr kumimoji="1" lang="en-US" altLang="ja-JP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of </a:t>
            </a:r>
            <a:r>
              <a:rPr lang="en-US" altLang="ja-JP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difference between prompt </a:t>
            </a:r>
          </a:p>
          <a:p>
            <a:r>
              <a:rPr lang="en-US" altLang="ja-JP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and delayed </a:t>
            </a:r>
            <a:r>
              <a:rPr kumimoji="1" lang="en-US" altLang="ja-JP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signal rates.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263" y="1518370"/>
            <a:ext cx="4937790" cy="352741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28572"/>
            <a:ext cx="21031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6811" y="908720"/>
            <a:ext cx="702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S. </a:t>
            </a:r>
            <a:r>
              <a:rPr lang="en-US" altLang="ja-JP" dirty="0" err="1" smtClean="0"/>
              <a:t>Ajimura</a:t>
            </a:r>
            <a:r>
              <a:rPr lang="en-US" altLang="ja-JP" dirty="0" smtClean="0"/>
              <a:t> et al., to be appeared in PTEP, </a:t>
            </a:r>
            <a:r>
              <a:rPr lang="en-US" altLang="ja-JP" dirty="0" err="1" smtClean="0"/>
              <a:t>d</a:t>
            </a:r>
            <a:r>
              <a:rPr kumimoji="1" lang="en-US" altLang="ja-JP" dirty="0" err="1" smtClean="0"/>
              <a:t>oi</a:t>
            </a:r>
            <a:r>
              <a:rPr kumimoji="1" lang="en-US" altLang="ja-JP" dirty="0" smtClean="0"/>
              <a:t>; </a:t>
            </a:r>
            <a:r>
              <a:rPr kumimoji="0" lang="ja-JP" altLang="ja-JP" dirty="0">
                <a:latin typeface="Arial Unicode MS" panose="020B0604020202020204" pitchFamily="50" charset="-128"/>
              </a:rPr>
              <a:t>10.1093/ptep/ptv078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38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836712"/>
            <a:ext cx="78867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PICO-LON</a:t>
            </a:r>
            <a:r>
              <a:rPr lang="ja-JP" alt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</a:t>
            </a:r>
            <a:r>
              <a:rPr lang="ja-JP" alt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ため</a:t>
            </a:r>
            <a:r>
              <a:rPr lang="ja-JP" alt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の超高</a:t>
            </a:r>
            <a:r>
              <a:rPr lang="ja-JP" alt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純度</a:t>
            </a:r>
            <a:r>
              <a:rPr lang="en-US" altLang="ja-JP" sz="3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ja-JP" altLang="en-US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開発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2423439"/>
            <a:ext cx="7886700" cy="351995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err="1" smtClean="0"/>
              <a:t>NaI</a:t>
            </a:r>
            <a:r>
              <a:rPr lang="en-US" altLang="ja-JP" dirty="0" smtClean="0"/>
              <a:t>(Tl)</a:t>
            </a:r>
            <a:r>
              <a:rPr lang="ja-JP" altLang="en-US" dirty="0" smtClean="0"/>
              <a:t>結晶の純度</a:t>
            </a:r>
            <a:r>
              <a:rPr lang="en-US" altLang="ja-JP" dirty="0" smtClean="0"/>
              <a:t>(</a:t>
            </a:r>
            <a:r>
              <a:rPr lang="ja-JP" altLang="en-US" dirty="0" smtClean="0"/>
              <a:t>単位　</a:t>
            </a:r>
            <a:r>
              <a:rPr lang="en-US" altLang="ja-JP" dirty="0" err="1" smtClean="0"/>
              <a:t>μBq</a:t>
            </a:r>
            <a:r>
              <a:rPr lang="en-US" altLang="ja-JP" dirty="0" smtClean="0"/>
              <a:t>/kg)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/>
              <a:t>結晶</a:t>
            </a:r>
            <a:r>
              <a:rPr lang="ja-JP" altLang="en-US" dirty="0" smtClean="0"/>
              <a:t>の純度はよくなった</a:t>
            </a:r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37" y="2965597"/>
            <a:ext cx="8715263" cy="20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86700" cy="99417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全体の</a:t>
            </a:r>
            <a:r>
              <a:rPr kumimoji="1" lang="ja-JP" altLang="en-US" dirty="0" smtClean="0"/>
              <a:t>バックグラウンド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（</a:t>
            </a:r>
            <a:r>
              <a:rPr kumimoji="1" lang="ja-JP" altLang="en-US" dirty="0" smtClean="0"/>
              <a:t>神岡地下で測定）</a:t>
            </a:r>
            <a:endParaRPr kumimoji="1" lang="ja-JP" altLang="en-US" dirty="0"/>
          </a:p>
        </p:txBody>
      </p:sp>
      <p:pic>
        <p:nvPicPr>
          <p:cNvPr id="4" name="Picture 2" descr="C:\Users\arao\Desktop\抽出された名称未設定のページ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8" b="36868"/>
          <a:stretch/>
        </p:blipFill>
        <p:spPr bwMode="auto">
          <a:xfrm>
            <a:off x="69621" y="1672182"/>
            <a:ext cx="9074380" cy="371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975843"/>
            <a:ext cx="6934200" cy="3965972"/>
          </a:xfrm>
        </p:spPr>
        <p:txBody>
          <a:bodyPr>
            <a:normAutofit fontScale="92500" lnSpcReduction="10000"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目標の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倍</a:t>
            </a:r>
            <a:endParaRPr kumimoji="1" lang="en-US" altLang="ja-JP" dirty="0" smtClean="0"/>
          </a:p>
          <a:p>
            <a:r>
              <a:rPr lang="ja-JP" altLang="en-US" dirty="0"/>
              <a:t>殆</a:t>
            </a:r>
            <a:r>
              <a:rPr lang="ja-JP" altLang="en-US" dirty="0" smtClean="0"/>
              <a:t>どは</a:t>
            </a:r>
            <a:r>
              <a:rPr lang="en-US" altLang="ja-JP" dirty="0" err="1" smtClean="0"/>
              <a:t>NaI</a:t>
            </a:r>
            <a:r>
              <a:rPr lang="en-US" altLang="ja-JP" dirty="0" smtClean="0"/>
              <a:t>(Tl)</a:t>
            </a:r>
            <a:r>
              <a:rPr lang="ja-JP" altLang="en-US" dirty="0" smtClean="0"/>
              <a:t>周辺の素材に起因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48029" y="5654501"/>
            <a:ext cx="362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Takemoto, </a:t>
            </a:r>
            <a:r>
              <a:rPr lang="en-US" altLang="ja-JP" dirty="0" err="1"/>
              <a:t>Kozlov</a:t>
            </a:r>
            <a:r>
              <a:rPr lang="en-US" altLang="ja-JP" dirty="0"/>
              <a:t>, </a:t>
            </a:r>
            <a:r>
              <a:rPr lang="en-US" altLang="ja-JP" dirty="0" err="1"/>
              <a:t>Ikada</a:t>
            </a:r>
            <a:r>
              <a:rPr lang="en-US" altLang="ja-JP" dirty="0"/>
              <a:t>, </a:t>
            </a:r>
            <a:r>
              <a:rPr lang="en-US" altLang="ja-JP" dirty="0" err="1"/>
              <a:t>Teraoka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89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74562" y="3215977"/>
            <a:ext cx="5512442" cy="27591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917966" y="3257940"/>
            <a:ext cx="2691114" cy="2673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dirty="0" err="1"/>
              <a:t>NaI</a:t>
            </a:r>
            <a:r>
              <a:rPr lang="en-US" altLang="ja-JP" sz="2700" dirty="0"/>
              <a:t>(Tl)</a:t>
            </a:r>
            <a:endParaRPr lang="ja-JP" altLang="en-US" sz="2700" dirty="0"/>
          </a:p>
        </p:txBody>
      </p:sp>
      <p:sp>
        <p:nvSpPr>
          <p:cNvPr id="6" name="正方形/長方形 5"/>
          <p:cNvSpPr/>
          <p:nvPr/>
        </p:nvSpPr>
        <p:spPr>
          <a:xfrm>
            <a:off x="6300192" y="3501008"/>
            <a:ext cx="552692" cy="21355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838415" y="3501008"/>
            <a:ext cx="552692" cy="2135529"/>
          </a:xfrm>
          <a:custGeom>
            <a:avLst/>
            <a:gdLst>
              <a:gd name="connsiteX0" fmla="*/ 0 w 736922"/>
              <a:gd name="connsiteY0" fmla="*/ 0 h 2847372"/>
              <a:gd name="connsiteX1" fmla="*/ 736922 w 736922"/>
              <a:gd name="connsiteY1" fmla="*/ 0 h 2847372"/>
              <a:gd name="connsiteX2" fmla="*/ 736922 w 736922"/>
              <a:gd name="connsiteY2" fmla="*/ 2847372 h 2847372"/>
              <a:gd name="connsiteX3" fmla="*/ 0 w 736922"/>
              <a:gd name="connsiteY3" fmla="*/ 2847372 h 2847372"/>
              <a:gd name="connsiteX4" fmla="*/ 0 w 736922"/>
              <a:gd name="connsiteY4" fmla="*/ 0 h 2847372"/>
              <a:gd name="connsiteX0" fmla="*/ 0 w 736922"/>
              <a:gd name="connsiteY0" fmla="*/ 0 h 2847372"/>
              <a:gd name="connsiteX1" fmla="*/ 713773 w 736922"/>
              <a:gd name="connsiteY1" fmla="*/ 347240 h 2847372"/>
              <a:gd name="connsiteX2" fmla="*/ 736922 w 736922"/>
              <a:gd name="connsiteY2" fmla="*/ 2847372 h 2847372"/>
              <a:gd name="connsiteX3" fmla="*/ 0 w 736922"/>
              <a:gd name="connsiteY3" fmla="*/ 2847372 h 2847372"/>
              <a:gd name="connsiteX4" fmla="*/ 0 w 736922"/>
              <a:gd name="connsiteY4" fmla="*/ 0 h 2847372"/>
              <a:gd name="connsiteX0" fmla="*/ 0 w 736922"/>
              <a:gd name="connsiteY0" fmla="*/ 0 h 2847372"/>
              <a:gd name="connsiteX1" fmla="*/ 713773 w 736922"/>
              <a:gd name="connsiteY1" fmla="*/ 347240 h 2847372"/>
              <a:gd name="connsiteX2" fmla="*/ 736922 w 736922"/>
              <a:gd name="connsiteY2" fmla="*/ 2534856 h 2847372"/>
              <a:gd name="connsiteX3" fmla="*/ 0 w 736922"/>
              <a:gd name="connsiteY3" fmla="*/ 2847372 h 2847372"/>
              <a:gd name="connsiteX4" fmla="*/ 0 w 736922"/>
              <a:gd name="connsiteY4" fmla="*/ 0 h 284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922" h="2847372">
                <a:moveTo>
                  <a:pt x="0" y="0"/>
                </a:moveTo>
                <a:lnTo>
                  <a:pt x="713773" y="347240"/>
                </a:lnTo>
                <a:lnTo>
                  <a:pt x="736922" y="2534856"/>
                </a:lnTo>
                <a:lnTo>
                  <a:pt x="0" y="28473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609079" y="3257939"/>
            <a:ext cx="2691114" cy="26737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SiO2 Light Guide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369403" y="4058764"/>
            <a:ext cx="1422242" cy="9266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764704"/>
            <a:ext cx="10515600" cy="4351338"/>
          </a:xfrm>
        </p:spPr>
        <p:txBody>
          <a:bodyPr/>
          <a:lstStyle/>
          <a:p>
            <a:r>
              <a:rPr kumimoji="1" lang="en-US" altLang="ja-JP" dirty="0" err="1" smtClean="0"/>
              <a:t>NaI</a:t>
            </a:r>
            <a:r>
              <a:rPr kumimoji="1" lang="en-US" altLang="ja-JP" dirty="0" smtClean="0"/>
              <a:t>(Tl)</a:t>
            </a:r>
            <a:r>
              <a:rPr kumimoji="1" lang="ja-JP" altLang="en-US" dirty="0" smtClean="0"/>
              <a:t>結晶の仕様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直径　５インチ</a:t>
            </a:r>
            <a:r>
              <a:rPr lang="en-US" altLang="ja-JP" dirty="0" smtClean="0"/>
              <a:t>(127.0 mm)</a:t>
            </a:r>
          </a:p>
          <a:p>
            <a:pPr lvl="1"/>
            <a:r>
              <a:rPr lang="ja-JP" altLang="en-US" dirty="0" smtClean="0"/>
              <a:t>高さ　 ５インチ</a:t>
            </a:r>
            <a:r>
              <a:rPr lang="en-US" altLang="ja-JP" dirty="0" smtClean="0"/>
              <a:t>(127.0 mm)</a:t>
            </a:r>
          </a:p>
          <a:p>
            <a:r>
              <a:rPr kumimoji="1" lang="en-US" altLang="ja-JP" dirty="0" smtClean="0"/>
              <a:t>PMT</a:t>
            </a:r>
            <a:r>
              <a:rPr lang="ja-JP" altLang="en-US" dirty="0" smtClean="0"/>
              <a:t>の仕様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直径　４インチ</a:t>
            </a:r>
            <a:r>
              <a:rPr kumimoji="1" lang="en-US" altLang="ja-JP" dirty="0" smtClean="0"/>
              <a:t>(102 mm)</a:t>
            </a:r>
          </a:p>
        </p:txBody>
      </p:sp>
    </p:spTree>
    <p:extLst>
      <p:ext uri="{BB962C8B-B14F-4D97-AF65-F5344CB8AC3E}">
        <p14:creationId xmlns:p14="http://schemas.microsoft.com/office/powerpoint/2010/main" val="39851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9552" y="476672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solidFill>
                  <a:srgbClr val="3D53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Summary</a:t>
            </a:r>
            <a:endParaRPr lang="ja-JP" altLang="en-US" sz="3600" b="1" dirty="0">
              <a:solidFill>
                <a:srgbClr val="3D53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Batang" panose="02030600000101010101" pitchFamily="18" charset="-127"/>
              <a:cs typeface="Tahoma" panose="020B060403050404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6799" y="1386179"/>
            <a:ext cx="8028160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8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ja-JP" sz="2800" dirty="0" smtClean="0">
                <a:cs typeface="Arial" panose="020B0604020202020204" pitchFamily="34" charset="0"/>
              </a:rPr>
              <a:t>Low-BG detectors on the ground are useful for</a:t>
            </a:r>
            <a:r>
              <a:rPr lang="en-US" altLang="ja-JP" sz="2800" dirty="0" smtClean="0">
                <a:cs typeface="Arial" panose="020B0604020202020204" pitchFamily="34" charset="0"/>
              </a:rPr>
              <a:t> </a:t>
            </a:r>
            <a:endParaRPr lang="en-US" altLang="ja-JP" sz="2800" dirty="0" smtClean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ja-JP" sz="2800" dirty="0" smtClean="0">
                <a:cs typeface="Arial" panose="020B0604020202020204" pitchFamily="34" charset="0"/>
              </a:rPr>
              <a:t>     </a:t>
            </a:r>
            <a:r>
              <a:rPr lang="en-US" altLang="ja-JP" sz="2800" dirty="0" smtClean="0">
                <a:cs typeface="Arial" panose="020B0604020202020204" pitchFamily="34" charset="0"/>
              </a:rPr>
              <a:t>accelerator experiments as well as non-acc.</a:t>
            </a:r>
          </a:p>
          <a:p>
            <a:pPr>
              <a:spcBef>
                <a:spcPts val="600"/>
              </a:spcBef>
            </a:pPr>
            <a:r>
              <a:rPr lang="en-US" altLang="ja-JP" sz="2800" dirty="0">
                <a:cs typeface="Arial" panose="020B0604020202020204" pitchFamily="34" charset="0"/>
              </a:rPr>
              <a:t> </a:t>
            </a:r>
            <a:r>
              <a:rPr lang="en-US" altLang="ja-JP" sz="2800" dirty="0" smtClean="0">
                <a:cs typeface="Arial" panose="020B0604020202020204" pitchFamily="34" charset="0"/>
              </a:rPr>
              <a:t>    experiments. </a:t>
            </a:r>
            <a:r>
              <a:rPr lang="en-US" altLang="ja-JP" sz="2800" dirty="0" smtClean="0">
                <a:cs typeface="Arial" panose="020B0604020202020204" pitchFamily="34" charset="0"/>
              </a:rPr>
              <a:t> </a:t>
            </a:r>
            <a:endParaRPr lang="en-US" altLang="ja-JP" sz="2800" dirty="0"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2155" y="3140968"/>
            <a:ext cx="7229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8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ja-JP" sz="2800" dirty="0" smtClean="0">
                <a:cs typeface="Arial" panose="020B0604020202020204" pitchFamily="34" charset="0"/>
              </a:rPr>
              <a:t>BG in higher energy region will be due to 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7624" y="3828555"/>
            <a:ext cx="42771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SzPct val="60000"/>
              <a:buFont typeface="Wingdings" panose="05000000000000000000" pitchFamily="2" charset="2"/>
              <a:buChar char="l"/>
            </a:pPr>
            <a:r>
              <a:rPr lang="en-US" altLang="ja-JP" sz="2800" dirty="0"/>
              <a:t>cosmic-ray induced </a:t>
            </a:r>
            <a:r>
              <a:rPr lang="en-US" altLang="ja-JP" sz="2800" dirty="0">
                <a:latin typeface="Symbol" panose="05050102010706020507" pitchFamily="18" charset="2"/>
              </a:rPr>
              <a:t>g</a:t>
            </a:r>
            <a:r>
              <a:rPr lang="en-US" altLang="ja-JP" sz="2800" dirty="0"/>
              <a:t>, n</a:t>
            </a:r>
          </a:p>
          <a:p>
            <a:pPr marL="342900" indent="-342900">
              <a:buSzPct val="60000"/>
              <a:buFont typeface="Wingdings" panose="05000000000000000000" pitchFamily="2" charset="2"/>
              <a:buChar char="l"/>
            </a:pPr>
            <a:r>
              <a:rPr lang="en-US" altLang="ja-JP" sz="2800" dirty="0" smtClean="0">
                <a:latin typeface="Symbol" panose="05050102010706020507" pitchFamily="18" charset="2"/>
              </a:rPr>
              <a:t>a</a:t>
            </a:r>
            <a:r>
              <a:rPr lang="en-US" altLang="ja-JP" sz="2800" dirty="0"/>
              <a:t>, </a:t>
            </a:r>
            <a:r>
              <a:rPr lang="en-US" altLang="ja-JP" sz="2800" dirty="0" err="1">
                <a:latin typeface="Symbol" panose="05050102010706020507" pitchFamily="18" charset="2"/>
              </a:rPr>
              <a:t>b</a:t>
            </a:r>
            <a:r>
              <a:rPr lang="en-US" altLang="ja-JP" sz="2800" dirty="0" err="1"/>
              <a:t>+</a:t>
            </a:r>
            <a:r>
              <a:rPr lang="en-US" altLang="ja-JP" sz="2800" dirty="0" err="1">
                <a:latin typeface="Symbol" panose="05050102010706020507" pitchFamily="18" charset="2"/>
              </a:rPr>
              <a:t>g</a:t>
            </a:r>
            <a:r>
              <a:rPr lang="en-US" altLang="ja-JP" sz="2800" dirty="0"/>
              <a:t>, n from U, </a:t>
            </a:r>
            <a:r>
              <a:rPr lang="en-US" altLang="ja-JP" sz="2800" dirty="0" err="1" smtClean="0"/>
              <a:t>Th</a:t>
            </a:r>
            <a:endParaRPr lang="en-US" altLang="ja-JP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5070694"/>
            <a:ext cx="7764690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en-US" altLang="ja-JP" sz="2800" dirty="0" smtClean="0"/>
              <a:t>- - - Are they reduced with additional shielding ?</a:t>
            </a:r>
          </a:p>
          <a:p>
            <a:pPr>
              <a:spcBef>
                <a:spcPts val="600"/>
              </a:spcBef>
            </a:pPr>
            <a:r>
              <a:rPr kumimoji="1" lang="en-US" altLang="ja-JP" sz="2800" dirty="0" smtClean="0"/>
              <a:t>      Neutron generation by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800" dirty="0" smtClean="0"/>
              <a:t>-capture in </a:t>
            </a:r>
            <a:r>
              <a:rPr kumimoji="1" lang="en-US" altLang="ja-JP" sz="2800" dirty="0" err="1" smtClean="0"/>
              <a:t>Pb</a:t>
            </a:r>
            <a:r>
              <a:rPr kumimoji="1" lang="en-US" altLang="ja-JP" sz="2800" dirty="0" smtClean="0"/>
              <a:t> ?</a:t>
            </a:r>
          </a:p>
          <a:p>
            <a:pPr>
              <a:spcBef>
                <a:spcPts val="600"/>
              </a:spcBef>
            </a:pPr>
            <a:r>
              <a:rPr kumimoji="1" lang="en-US" altLang="ja-JP" sz="2800" dirty="0" smtClean="0"/>
              <a:t>      </a:t>
            </a:r>
            <a:r>
              <a:rPr lang="en-US" altLang="ja-JP" sz="2800" dirty="0"/>
              <a:t>F</a:t>
            </a:r>
            <a:r>
              <a:rPr kumimoji="1" lang="en-US" altLang="ja-JP" sz="2800" dirty="0" smtClean="0"/>
              <a:t>urther purifications should be effective...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07904" y="2420888"/>
            <a:ext cx="45028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FF0000"/>
                </a:solidFill>
              </a:rPr>
              <a:t>* K X-rays of </a:t>
            </a:r>
            <a:r>
              <a:rPr kumimoji="1" lang="en-US" altLang="ja-JP" sz="2200" dirty="0" err="1" smtClean="0">
                <a:solidFill>
                  <a:srgbClr val="FF0000"/>
                </a:solidFill>
              </a:rPr>
              <a:t>muonic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 U, </a:t>
            </a:r>
            <a:r>
              <a:rPr kumimoji="1" lang="en-US" altLang="ja-JP" sz="2200" dirty="0" err="1" smtClean="0">
                <a:solidFill>
                  <a:srgbClr val="FF0000"/>
                </a:solidFill>
              </a:rPr>
              <a:t>Th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 ~6MeV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39552" y="1576959"/>
            <a:ext cx="3666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 smtClean="0"/>
              <a:t>Example.  </a:t>
            </a:r>
            <a:r>
              <a:rPr kumimoji="1" lang="en-US" altLang="ja-JP" sz="2800" u="sng" baseline="30000" dirty="0" smtClean="0"/>
              <a:t>12</a:t>
            </a:r>
            <a:r>
              <a:rPr kumimoji="1" lang="en-US" altLang="ja-JP" sz="2800" u="sng" dirty="0" smtClean="0"/>
              <a:t>C(</a:t>
            </a:r>
            <a:r>
              <a:rPr kumimoji="1" lang="en-US" altLang="ja-JP" sz="2800" u="sng" dirty="0" err="1" smtClean="0">
                <a:latin typeface="Symbol" panose="05050102010706020507" pitchFamily="18" charset="2"/>
              </a:rPr>
              <a:t>a</a:t>
            </a:r>
            <a:r>
              <a:rPr kumimoji="1" lang="en-US" altLang="ja-JP" sz="2800" u="sng" dirty="0" err="1" smtClean="0"/>
              <a:t>,</a:t>
            </a:r>
            <a:r>
              <a:rPr kumimoji="1" lang="en-US" altLang="ja-JP" sz="2800" u="sng" dirty="0" err="1" smtClean="0">
                <a:latin typeface="Symbol" panose="05050102010706020507" pitchFamily="18" charset="2"/>
              </a:rPr>
              <a:t>g</a:t>
            </a:r>
            <a:r>
              <a:rPr kumimoji="1" lang="en-US" altLang="ja-JP" sz="2800" u="sng" dirty="0" smtClean="0"/>
              <a:t>)</a:t>
            </a:r>
            <a:r>
              <a:rPr kumimoji="1" lang="en-US" altLang="ja-JP" sz="2800" u="sng" baseline="30000" dirty="0" smtClean="0"/>
              <a:t>16</a:t>
            </a:r>
            <a:r>
              <a:rPr kumimoji="1" lang="en-US" altLang="ja-JP" sz="2800" u="sng" dirty="0" smtClean="0"/>
              <a:t>O</a:t>
            </a:r>
            <a:endParaRPr kumimoji="1" lang="ja-JP" altLang="en-US" sz="2800" u="sng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6125" y="2420888"/>
            <a:ext cx="768832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ja-JP" sz="2400" baseline="30000" dirty="0"/>
              <a:t>12</a:t>
            </a:r>
            <a:r>
              <a:rPr lang="en-US" altLang="ja-JP" sz="2400" dirty="0"/>
              <a:t>C(</a:t>
            </a:r>
            <a:r>
              <a:rPr lang="en-US" altLang="ja-JP" sz="2400" dirty="0" err="1">
                <a:latin typeface="Symbol" panose="05050102010706020507" pitchFamily="18" charset="2"/>
              </a:rPr>
              <a:t>a</a:t>
            </a:r>
            <a:r>
              <a:rPr lang="en-US" altLang="ja-JP" sz="2400" dirty="0" err="1"/>
              <a:t>,</a:t>
            </a:r>
            <a:r>
              <a:rPr lang="en-US" altLang="ja-JP" sz="2400" dirty="0" err="1">
                <a:latin typeface="Symbol" panose="05050102010706020507" pitchFamily="18" charset="2"/>
              </a:rPr>
              <a:t>g</a:t>
            </a:r>
            <a:r>
              <a:rPr lang="en-US" altLang="ja-JP" sz="2400" dirty="0"/>
              <a:t>)</a:t>
            </a:r>
            <a:r>
              <a:rPr lang="en-US" altLang="ja-JP" sz="2400" baseline="30000" dirty="0"/>
              <a:t>16</a:t>
            </a:r>
            <a:r>
              <a:rPr lang="en-US" altLang="ja-JP" sz="2400" dirty="0"/>
              <a:t>O reaction rate at </a:t>
            </a:r>
            <a:r>
              <a:rPr lang="en-US" altLang="ja-JP" sz="2400" i="1" dirty="0" err="1"/>
              <a:t>kT</a:t>
            </a:r>
            <a:r>
              <a:rPr lang="en-US" altLang="ja-JP" sz="2400" dirty="0"/>
              <a:t> ~300keV governs </a:t>
            </a:r>
          </a:p>
          <a:p>
            <a:pPr>
              <a:lnSpc>
                <a:spcPct val="125000"/>
              </a:lnSpc>
            </a:pPr>
            <a:r>
              <a:rPr lang="en-US" altLang="ja-JP" sz="2400" dirty="0"/>
              <a:t>      stellar evolution and </a:t>
            </a:r>
            <a:r>
              <a:rPr lang="en-US" altLang="ja-JP" sz="2400" baseline="30000" dirty="0"/>
              <a:t>12</a:t>
            </a:r>
            <a:r>
              <a:rPr lang="en-US" altLang="ja-JP" sz="2400" dirty="0"/>
              <a:t>C/</a:t>
            </a:r>
            <a:r>
              <a:rPr lang="en-US" altLang="ja-JP" sz="2400" baseline="30000" dirty="0"/>
              <a:t>16</a:t>
            </a:r>
            <a:r>
              <a:rPr lang="en-US" altLang="ja-JP" sz="2400" dirty="0"/>
              <a:t>O ratio </a:t>
            </a:r>
            <a:r>
              <a:rPr lang="en-US" altLang="ja-JP" sz="2400" dirty="0" smtClean="0"/>
              <a:t>after He-burning.</a:t>
            </a:r>
            <a:endParaRPr lang="en-US" altLang="ja-JP" sz="2400" dirty="0"/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972865" y="3861048"/>
            <a:ext cx="358775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>
            <a:noFill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619672" y="3717032"/>
            <a:ext cx="6066084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135000"/>
              </a:lnSpc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ja-JP" sz="2400" dirty="0"/>
              <a:t>Nucleosynthesis via </a:t>
            </a:r>
            <a:r>
              <a:rPr lang="en-US" altLang="ja-JP" sz="2400" dirty="0">
                <a:latin typeface="Symbol" panose="05050102010706020507" pitchFamily="18" charset="2"/>
              </a:rPr>
              <a:t>a</a:t>
            </a:r>
            <a:r>
              <a:rPr lang="en-US" altLang="ja-JP" sz="2400" dirty="0"/>
              <a:t>- and </a:t>
            </a:r>
            <a:r>
              <a:rPr lang="en-US" altLang="ja-JP" sz="2400" dirty="0" smtClean="0"/>
              <a:t>s-processes</a:t>
            </a:r>
            <a:endParaRPr lang="en-US" altLang="ja-JP" sz="2400" dirty="0"/>
          </a:p>
          <a:p>
            <a:pPr marL="342900" indent="-342900">
              <a:lnSpc>
                <a:spcPct val="135000"/>
              </a:lnSpc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ja-JP" sz="2400" dirty="0"/>
              <a:t>Mass threshold of </a:t>
            </a:r>
            <a:r>
              <a:rPr lang="en-US" altLang="ja-JP" sz="2400" dirty="0" smtClean="0"/>
              <a:t>Type-II SN</a:t>
            </a:r>
            <a:endParaRPr lang="en-US" altLang="ja-JP" sz="24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09600" y="5085184"/>
            <a:ext cx="8229600" cy="573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Astrophysical S-factor at </a:t>
            </a:r>
            <a:r>
              <a:rPr lang="en-US" altLang="ja-JP" sz="2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altLang="ja-JP" sz="2400" baseline="-25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300 </a:t>
            </a:r>
            <a:r>
              <a:rPr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keV</a:t>
            </a:r>
            <a:r>
              <a:rPr lang="en-US" altLang="ja-JP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ja-JP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Buchmann</a:t>
            </a:r>
            <a:r>
              <a:rPr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1996)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954259"/>
              </p:ext>
            </p:extLst>
          </p:nvPr>
        </p:nvGraphicFramePr>
        <p:xfrm>
          <a:off x="863431" y="5659016"/>
          <a:ext cx="7669009" cy="606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" name="Equation" r:id="rId3" imgW="3187440" imgH="253800" progId="Equation.DSMT4">
                  <p:embed/>
                </p:oleObj>
              </mc:Choice>
              <mc:Fallback>
                <p:oleObj name="Equation" r:id="rId3" imgW="3187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431" y="5659016"/>
                        <a:ext cx="7669009" cy="606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251520" y="673532"/>
            <a:ext cx="8733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en-US" altLang="ja-JP" sz="2800" b="1" dirty="0" smtClean="0">
                <a:solidFill>
                  <a:srgbClr val="3D539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Why we need low-BG on the Earth’s surface?</a:t>
            </a:r>
            <a:endParaRPr kumimoji="1" lang="ja-JP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67" y="1484785"/>
            <a:ext cx="6321377" cy="482453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194655" y="701345"/>
            <a:ext cx="415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Tur, </a:t>
            </a:r>
            <a:r>
              <a:rPr kumimoji="1" lang="en-US" altLang="ja-JP" dirty="0" err="1" smtClean="0"/>
              <a:t>Heger</a:t>
            </a:r>
            <a:r>
              <a:rPr kumimoji="1" lang="en-US" altLang="ja-JP" dirty="0" smtClean="0"/>
              <a:t>, Austin, ApJ671, 821 (2007)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2120" y="5877272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(Multiplier to </a:t>
            </a:r>
            <a:r>
              <a:rPr kumimoji="1" lang="en-US" altLang="ja-JP" dirty="0" err="1" smtClean="0"/>
              <a:t>Buchmann</a:t>
            </a:r>
            <a:r>
              <a:rPr kumimoji="1" lang="en-US" altLang="ja-JP" dirty="0" smtClean="0"/>
              <a:t> 1996)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176513"/>
            <a:ext cx="6729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A32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</a:t>
            </a:r>
            <a:r>
              <a:rPr kumimoji="1" lang="en-US" altLang="ja-JP" sz="2800" dirty="0" smtClean="0">
                <a:solidFill>
                  <a:srgbClr val="0A32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cleosynthetic yields vs </a:t>
            </a:r>
            <a:r>
              <a:rPr kumimoji="1" lang="en-US" altLang="ja-JP" sz="2800" baseline="30000" dirty="0" smtClean="0">
                <a:solidFill>
                  <a:srgbClr val="0A32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kumimoji="1" lang="en-US" altLang="ja-JP" sz="2800" dirty="0" smtClean="0">
                <a:solidFill>
                  <a:srgbClr val="0A32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C(</a:t>
            </a:r>
            <a:r>
              <a:rPr kumimoji="1" lang="en-US" altLang="ja-JP" sz="2800" dirty="0" err="1" smtClean="0">
                <a:solidFill>
                  <a:srgbClr val="0A32C8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1" lang="en-US" altLang="ja-JP" sz="2800" dirty="0" err="1" smtClean="0">
                <a:solidFill>
                  <a:srgbClr val="0A32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kumimoji="1" lang="en-US" altLang="ja-JP" sz="2800" dirty="0" err="1" smtClean="0">
                <a:solidFill>
                  <a:srgbClr val="0A32C8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kumimoji="1" lang="en-US" altLang="ja-JP" sz="2800" dirty="0" smtClean="0">
                <a:solidFill>
                  <a:srgbClr val="0A32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kumimoji="1" lang="en-US" altLang="ja-JP" sz="2800" baseline="30000" dirty="0" smtClean="0">
                <a:solidFill>
                  <a:srgbClr val="0A32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kumimoji="1" lang="en-US" altLang="ja-JP" sz="2800" dirty="0" smtClean="0">
                <a:solidFill>
                  <a:srgbClr val="0A32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rate</a:t>
            </a:r>
            <a:endParaRPr kumimoji="1" lang="ja-JP" altLang="en-US" sz="2800" dirty="0">
              <a:solidFill>
                <a:srgbClr val="0A32C8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4194655" y="2348880"/>
            <a:ext cx="0" cy="936104"/>
          </a:xfrm>
          <a:prstGeom prst="line">
            <a:avLst/>
          </a:prstGeom>
          <a:ln w="19050">
            <a:solidFill>
              <a:srgbClr val="0A3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4932040" y="2348880"/>
            <a:ext cx="0" cy="936104"/>
          </a:xfrm>
          <a:prstGeom prst="line">
            <a:avLst/>
          </a:prstGeom>
          <a:ln w="19050">
            <a:solidFill>
              <a:srgbClr val="0A3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4194655" y="2492896"/>
            <a:ext cx="737385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067944" y="1815207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400" dirty="0" smtClean="0"/>
              <a:t>~25%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693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39219" y="476672"/>
            <a:ext cx="2308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0A32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EUROGAM</a:t>
            </a:r>
            <a:endParaRPr kumimoji="1" lang="ja-JP" altLang="en-US" sz="3200" b="1" dirty="0">
              <a:solidFill>
                <a:srgbClr val="0A32C8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620688"/>
            <a:ext cx="4222801" cy="5796961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 rot="180000">
            <a:off x="6517370" y="620688"/>
            <a:ext cx="504056" cy="54726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92" y="1554618"/>
            <a:ext cx="2862236" cy="432265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67544" y="6165304"/>
            <a:ext cx="541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M. </a:t>
            </a:r>
            <a:r>
              <a:rPr kumimoji="1" lang="en-US" altLang="ja-JP" dirty="0" err="1" smtClean="0"/>
              <a:t>Assun</a:t>
            </a:r>
            <a:r>
              <a:rPr kumimoji="1" lang="en-US" altLang="ja-JP" dirty="0" err="1" smtClean="0">
                <a:cs typeface="Arial" panose="020B0604020202020204" pitchFamily="34" charset="0"/>
              </a:rPr>
              <a:t>ção</a:t>
            </a:r>
            <a:r>
              <a:rPr kumimoji="1" lang="en-US" altLang="ja-JP" dirty="0" smtClean="0">
                <a:cs typeface="Arial" panose="020B0604020202020204" pitchFamily="34" charset="0"/>
              </a:rPr>
              <a:t> et al., Phys. Rev. C73, 055801 (2006)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38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124744"/>
            <a:ext cx="5760640" cy="4417527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971600" y="410539"/>
            <a:ext cx="7459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A32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</a:t>
            </a:r>
            <a:r>
              <a:rPr kumimoji="1" lang="en-US" altLang="ja-JP" sz="3200" dirty="0" smtClean="0">
                <a:solidFill>
                  <a:srgbClr val="0A32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kumimoji="1" lang="en-US" altLang="ja-JP" sz="3200" baseline="30000" dirty="0" smtClean="0">
                <a:solidFill>
                  <a:srgbClr val="0A32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kumimoji="1" lang="en-US" altLang="ja-JP" sz="3200" dirty="0" smtClean="0">
                <a:solidFill>
                  <a:srgbClr val="0A32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C(</a:t>
            </a:r>
            <a:r>
              <a:rPr kumimoji="1" lang="en-US" altLang="ja-JP" sz="3200" dirty="0" err="1" smtClean="0">
                <a:solidFill>
                  <a:srgbClr val="0A32C8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1" lang="en-US" altLang="ja-JP" sz="3200" dirty="0" err="1" smtClean="0">
                <a:solidFill>
                  <a:srgbClr val="0A32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kumimoji="1" lang="en-US" altLang="ja-JP" sz="3200" dirty="0" err="1" smtClean="0">
                <a:solidFill>
                  <a:srgbClr val="0A32C8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kumimoji="1" lang="en-US" altLang="ja-JP" sz="3200" dirty="0" smtClean="0">
                <a:solidFill>
                  <a:srgbClr val="0A32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kumimoji="1" lang="en-US" altLang="ja-JP" sz="3200" baseline="30000" dirty="0" smtClean="0">
                <a:solidFill>
                  <a:srgbClr val="0A32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r>
              <a:rPr kumimoji="1" lang="en-US" altLang="ja-JP" sz="3200" dirty="0" smtClean="0">
                <a:solidFill>
                  <a:srgbClr val="0A32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Cross Section Data</a:t>
            </a:r>
            <a:endParaRPr kumimoji="1" lang="ja-JP" altLang="en-US" sz="3200" dirty="0">
              <a:solidFill>
                <a:srgbClr val="0A32C8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2774" y="5661248"/>
            <a:ext cx="77476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kumimoji="1" lang="en-US" altLang="ja-JP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~ 10</a:t>
            </a:r>
            <a:r>
              <a:rPr kumimoji="1" lang="en-US" altLang="ja-JP" sz="28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-11</a:t>
            </a:r>
            <a:r>
              <a:rPr kumimoji="1" lang="en-US" altLang="ja-JP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@700keV</a:t>
            </a:r>
          </a:p>
          <a:p>
            <a:r>
              <a:rPr lang="en-US" altLang="ja-JP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ja-JP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~ 10</a:t>
            </a:r>
            <a:r>
              <a:rPr lang="en-US" altLang="ja-JP" sz="2800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-17</a:t>
            </a:r>
            <a:r>
              <a:rPr lang="en-US" altLang="ja-JP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@300keV </a:t>
            </a:r>
            <a:r>
              <a:rPr lang="en-US" altLang="ja-JP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(Gamow window;T</a:t>
            </a:r>
            <a:r>
              <a:rPr lang="en-US" altLang="ja-JP" sz="2800" baseline="-25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altLang="ja-JP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=0.2)</a:t>
            </a:r>
            <a:endParaRPr kumimoji="1" lang="ja-JP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99792" y="1340768"/>
            <a:ext cx="144016" cy="3456384"/>
          </a:xfrm>
          <a:prstGeom prst="rect">
            <a:avLst/>
          </a:prstGeom>
          <a:solidFill>
            <a:srgbClr val="FF0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9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275251"/>
              </p:ext>
            </p:extLst>
          </p:nvPr>
        </p:nvGraphicFramePr>
        <p:xfrm>
          <a:off x="984553" y="2996952"/>
          <a:ext cx="71056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" name="Equation" r:id="rId3" imgW="2946240" imgH="711000" progId="Equation.DSMT4">
                  <p:embed/>
                </p:oleObj>
              </mc:Choice>
              <mc:Fallback>
                <p:oleObj name="Equation" r:id="rId3" imgW="294624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553" y="2996952"/>
                        <a:ext cx="710565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683568" y="1395413"/>
            <a:ext cx="8237191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ja-JP" sz="2400" baseline="30000" dirty="0" smtClean="0"/>
              <a:t>12</a:t>
            </a:r>
            <a:r>
              <a:rPr lang="en-US" altLang="ja-JP" sz="2400" dirty="0" smtClean="0"/>
              <a:t>C beam 100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dirty="0" smtClean="0"/>
              <a:t>A on He-gas target (10 mm thick, 0.01 </a:t>
            </a:r>
            <a:r>
              <a:rPr lang="en-US" altLang="ja-JP" sz="2400" dirty="0" err="1" smtClean="0"/>
              <a:t>atm</a:t>
            </a:r>
            <a:r>
              <a:rPr lang="en-US" altLang="ja-JP" sz="2400" dirty="0" smtClean="0"/>
              <a:t>)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ja-JP" sz="2400" dirty="0" err="1" smtClean="0"/>
              <a:t>E</a:t>
            </a:r>
            <a:r>
              <a:rPr lang="en-US" altLang="ja-JP" sz="2400" baseline="-25000" dirty="0" err="1" smtClean="0"/>
              <a:t>c.m</a:t>
            </a:r>
            <a:r>
              <a:rPr lang="en-US" altLang="ja-JP" sz="2400" baseline="-25000" dirty="0" smtClean="0"/>
              <a:t>.</a:t>
            </a:r>
            <a:r>
              <a:rPr lang="en-US" altLang="ja-JP" sz="2400" dirty="0" smtClean="0"/>
              <a:t>= 700 </a:t>
            </a:r>
            <a:r>
              <a:rPr lang="en-US" altLang="ja-JP" sz="2400" dirty="0" err="1" smtClean="0"/>
              <a:t>keV</a:t>
            </a:r>
            <a:r>
              <a:rPr lang="en-US" altLang="ja-JP" sz="2400" dirty="0" smtClean="0"/>
              <a:t>,  </a:t>
            </a:r>
            <a:r>
              <a:rPr lang="en-US" altLang="ja-JP" sz="2400" dirty="0" smtClean="0">
                <a:latin typeface="Symbol" panose="05050102010706020507" pitchFamily="18" charset="2"/>
              </a:rPr>
              <a:t>s</a:t>
            </a:r>
            <a:r>
              <a:rPr lang="en-US" altLang="ja-JP" sz="2400" dirty="0" smtClean="0"/>
              <a:t>= 1 </a:t>
            </a:r>
            <a:r>
              <a:rPr lang="en-US" altLang="ja-JP" sz="2400" dirty="0" err="1" smtClean="0"/>
              <a:t>pb</a:t>
            </a:r>
            <a:endParaRPr lang="en-US" altLang="ja-JP" sz="2400" dirty="0" smtClean="0"/>
          </a:p>
          <a:p>
            <a:pPr eaLnBrk="1" hangingPunct="1">
              <a:spcBef>
                <a:spcPts val="1200"/>
              </a:spcBef>
            </a:pPr>
            <a:r>
              <a:rPr lang="en-US" altLang="ja-JP" sz="2400" dirty="0" smtClean="0"/>
              <a:t>Detection efficiency for </a:t>
            </a:r>
            <a:r>
              <a:rPr lang="en-US" altLang="ja-JP" sz="2400" dirty="0" smtClean="0">
                <a:latin typeface="Symbol" panose="05050102010706020507" pitchFamily="18" charset="2"/>
              </a:rPr>
              <a:t>g</a:t>
            </a:r>
            <a:r>
              <a:rPr lang="en-US" altLang="ja-JP" sz="2400" dirty="0" smtClean="0"/>
              <a:t>-rays; </a:t>
            </a:r>
            <a:r>
              <a:rPr lang="en-US" altLang="ja-JP" sz="2400" dirty="0" smtClean="0">
                <a:latin typeface="Symbol" panose="05050102010706020507" pitchFamily="18" charset="2"/>
              </a:rPr>
              <a:t>e</a:t>
            </a:r>
            <a:r>
              <a:rPr lang="en-US" altLang="ja-JP" sz="2400" dirty="0" smtClean="0">
                <a:cs typeface="Arial" panose="020B0604020202020204" pitchFamily="34" charset="0"/>
              </a:rPr>
              <a:t> </a:t>
            </a:r>
            <a:r>
              <a:rPr lang="en-US" altLang="ja-JP" sz="2400" dirty="0" smtClean="0"/>
              <a:t>= 0.01</a:t>
            </a:r>
            <a:endParaRPr lang="en-US" altLang="ja-JP" sz="2400" dirty="0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827088" y="620713"/>
            <a:ext cx="38090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3200" b="1" dirty="0" smtClean="0">
                <a:solidFill>
                  <a:srgbClr val="0A32C8"/>
                </a:solidFill>
                <a:latin typeface="Tahoma" panose="020B0604030504040204" pitchFamily="34" charset="0"/>
              </a:rPr>
              <a:t>Statistics </a:t>
            </a:r>
            <a:r>
              <a:rPr lang="en-US" altLang="ja-JP" sz="2800" dirty="0" smtClean="0">
                <a:latin typeface="Tahoma" panose="020B0604030504040204" pitchFamily="34" charset="0"/>
              </a:rPr>
              <a:t>(example)</a:t>
            </a:r>
            <a:endParaRPr lang="en-US" altLang="ja-JP" sz="2800" dirty="0">
              <a:latin typeface="Tahoma" panose="020B0604030504040204" pitchFamily="34" charset="0"/>
            </a:endParaRP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955233" y="4855765"/>
            <a:ext cx="72891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dirty="0"/>
              <a:t>= </a:t>
            </a:r>
            <a:r>
              <a:rPr lang="en-US" altLang="ja-JP" sz="2400" dirty="0" smtClean="0"/>
              <a:t>1.5 </a:t>
            </a:r>
            <a:r>
              <a:rPr lang="en-US" altLang="ja-JP" sz="2400" dirty="0"/>
              <a:t>[</a:t>
            </a:r>
            <a:r>
              <a:rPr lang="en-US" altLang="ja-JP" sz="2400" dirty="0" smtClean="0"/>
              <a:t>count/d</a:t>
            </a:r>
            <a:r>
              <a:rPr lang="en-US" altLang="ja-JP" sz="2400" dirty="0"/>
              <a:t>] ; </a:t>
            </a:r>
            <a:r>
              <a:rPr lang="en-US" altLang="ja-JP" sz="2400" dirty="0" smtClean="0"/>
              <a:t>stat. </a:t>
            </a:r>
            <a:r>
              <a:rPr lang="en-US" altLang="ja-JP" sz="2400" dirty="0"/>
              <a:t>error </a:t>
            </a:r>
            <a:r>
              <a:rPr lang="en-US" altLang="ja-JP" sz="2400" dirty="0" smtClean="0"/>
              <a:t>~14% </a:t>
            </a:r>
          </a:p>
          <a:p>
            <a:pPr eaLnBrk="1" hangingPunct="1"/>
            <a:r>
              <a:rPr lang="en-US" altLang="ja-JP" sz="2400" dirty="0"/>
              <a:t> </a:t>
            </a:r>
            <a:r>
              <a:rPr lang="en-US" altLang="ja-JP" sz="2400" dirty="0" smtClean="0"/>
              <a:t>                                   for 100day meas. with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S/N~1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  <p:sp>
        <p:nvSpPr>
          <p:cNvPr id="2" name="上下矢印 1"/>
          <p:cNvSpPr/>
          <p:nvPr/>
        </p:nvSpPr>
        <p:spPr>
          <a:xfrm>
            <a:off x="1432972" y="5301208"/>
            <a:ext cx="361739" cy="506914"/>
          </a:xfrm>
          <a:prstGeom prst="up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74369" y="5906268"/>
            <a:ext cx="6279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10 [count/d] </a:t>
            </a:r>
            <a:r>
              <a:rPr lang="en-US" altLang="ja-JP" sz="2400" dirty="0" smtClean="0"/>
              <a:t>for</a:t>
            </a:r>
            <a:r>
              <a:rPr kumimoji="1" lang="en-US" altLang="ja-JP" sz="2400" dirty="0" smtClean="0"/>
              <a:t> </a:t>
            </a:r>
            <a:r>
              <a:rPr lang="en-US" altLang="ja-JP" sz="2400" baseline="30000" dirty="0" smtClean="0"/>
              <a:t>136</a:t>
            </a:r>
            <a:r>
              <a:rPr lang="en-US" altLang="ja-JP" sz="2400" dirty="0" smtClean="0"/>
              <a:t>Xe 2</a:t>
            </a:r>
            <a:r>
              <a:rPr lang="en-US" altLang="ja-JP" sz="2400" dirty="0" smtClean="0">
                <a:latin typeface="Symbol" panose="05050102010706020507" pitchFamily="18" charset="2"/>
              </a:rPr>
              <a:t>nbb</a:t>
            </a:r>
            <a:r>
              <a:rPr kumimoji="1" lang="en-US" altLang="ja-JP" sz="2400" dirty="0" smtClean="0"/>
              <a:t>@KamLAND-Zen 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93321" y="6331257"/>
            <a:ext cx="429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A. </a:t>
            </a:r>
            <a:r>
              <a:rPr kumimoji="1" lang="en-US" altLang="ja-JP" dirty="0" err="1" smtClean="0"/>
              <a:t>Gando</a:t>
            </a:r>
            <a:r>
              <a:rPr kumimoji="1" lang="en-US" altLang="ja-JP" dirty="0" smtClean="0"/>
              <a:t> et al., PRL110, 062502 (2013)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8153" y="560293"/>
            <a:ext cx="85443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b="1" dirty="0" smtClean="0">
                <a:solidFill>
                  <a:srgbClr val="0A32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Nuclear astrophysics </a:t>
            </a:r>
            <a:r>
              <a:rPr lang="en-US" altLang="ja-JP" sz="2600" b="1" dirty="0">
                <a:solidFill>
                  <a:srgbClr val="0A32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kumimoji="1" lang="en-US" altLang="ja-JP" sz="2600" b="1" dirty="0" smtClean="0">
                <a:solidFill>
                  <a:srgbClr val="0A32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xperiments in underground</a:t>
            </a:r>
            <a:endParaRPr kumimoji="1" lang="ja-JP" altLang="en-US" sz="2600" b="1" dirty="0">
              <a:solidFill>
                <a:srgbClr val="0A32C8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270501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LUNA</a:t>
            </a:r>
            <a:endParaRPr kumimoji="1" lang="ja-JP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4" y="3356992"/>
            <a:ext cx="7249254" cy="316301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195736" y="1354703"/>
            <a:ext cx="680609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l"/>
            </a:pPr>
            <a:r>
              <a:rPr kumimoji="1" lang="en-US" altLang="ja-JP" sz="2400" dirty="0" smtClean="0"/>
              <a:t>Cockcroft-Walton, 400keV, p 500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dirty="0" smtClean="0"/>
              <a:t>A,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a</a:t>
            </a:r>
            <a:r>
              <a:rPr kumimoji="1" lang="en-US" altLang="ja-JP" sz="2400" dirty="0" smtClean="0"/>
              <a:t> 250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dirty="0" smtClean="0"/>
              <a:t>A </a:t>
            </a:r>
          </a:p>
          <a:p>
            <a:pPr marL="342900" indent="-3429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ja-JP" sz="2400" dirty="0" smtClean="0"/>
              <a:t>135% </a:t>
            </a:r>
            <a:r>
              <a:rPr lang="en-US" altLang="ja-JP" sz="2400" dirty="0" err="1" smtClean="0"/>
              <a:t>HPGe</a:t>
            </a:r>
            <a:r>
              <a:rPr lang="en-US" altLang="ja-JP" sz="2400" dirty="0" smtClean="0"/>
              <a:t> with passive shield</a:t>
            </a:r>
          </a:p>
          <a:p>
            <a:pPr marL="342900" indent="-3429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ja-JP" sz="2400" dirty="0" smtClean="0"/>
              <a:t>Gran </a:t>
            </a:r>
            <a:r>
              <a:rPr lang="en-US" altLang="ja-JP" sz="2400" dirty="0" err="1" smtClean="0"/>
              <a:t>Sasso</a:t>
            </a:r>
            <a:r>
              <a:rPr lang="en-US" altLang="ja-JP" sz="2400" dirty="0" smtClean="0"/>
              <a:t>; 3800 m </a:t>
            </a:r>
            <a:r>
              <a:rPr lang="en-US" altLang="ja-JP" sz="2400" dirty="0" err="1" smtClean="0"/>
              <a:t>w.e</a:t>
            </a:r>
            <a:r>
              <a:rPr lang="en-US" altLang="ja-JP" sz="2400" dirty="0" smtClean="0"/>
              <a:t>. underground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03848" y="2780928"/>
            <a:ext cx="4046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F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dirty="0" smtClean="0"/>
              <a:t> ~10</a:t>
            </a:r>
            <a:r>
              <a:rPr kumimoji="1" lang="en-US" altLang="ja-JP" sz="2400" baseline="30000" dirty="0" smtClean="0"/>
              <a:t>-6</a:t>
            </a:r>
            <a:r>
              <a:rPr kumimoji="1" lang="en-US" altLang="ja-JP" sz="2400" dirty="0" smtClean="0">
                <a:cs typeface="Arial" panose="020B0604020202020204" pitchFamily="34" charset="0"/>
              </a:rPr>
              <a:t>×</a:t>
            </a:r>
            <a:r>
              <a:rPr kumimoji="1" lang="en-US" altLang="ja-JP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kumimoji="1" lang="en-US" altLang="ja-JP" sz="2400" baseline="-25000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kumimoji="1" lang="en-US" altLang="ja-JP" sz="2400" dirty="0" smtClean="0">
                <a:cs typeface="Arial" panose="020B0604020202020204" pitchFamily="34" charset="0"/>
              </a:rPr>
              <a:t> on ground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86375" y="6300028"/>
            <a:ext cx="387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T. </a:t>
            </a:r>
            <a:r>
              <a:rPr kumimoji="1" lang="en-US" altLang="ja-JP" dirty="0" err="1" smtClean="0"/>
              <a:t>Sz</a:t>
            </a:r>
            <a:r>
              <a:rPr kumimoji="1" lang="en-US" altLang="ja-JP" dirty="0" err="1" smtClean="0">
                <a:cs typeface="Arial" panose="020B0604020202020204" pitchFamily="34" charset="0"/>
              </a:rPr>
              <a:t>ȕ</a:t>
            </a:r>
            <a:r>
              <a:rPr kumimoji="1" lang="en-US" altLang="ja-JP" dirty="0" err="1" smtClean="0"/>
              <a:t>cs</a:t>
            </a:r>
            <a:r>
              <a:rPr kumimoji="1" lang="en-US" altLang="ja-JP" dirty="0" smtClean="0"/>
              <a:t> et al., EPJ A44, 513 (2010)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56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39552" y="323945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kumimoji="1" lang="en-US" altLang="ja-JP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endParaRPr kumimoji="1" lang="ja-JP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9755" y="1000180"/>
            <a:ext cx="7058792" cy="195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l"/>
            </a:pPr>
            <a:r>
              <a:rPr kumimoji="1" lang="en-US" altLang="ja-JP" sz="2400" dirty="0" smtClean="0"/>
              <a:t>Two accelerators; </a:t>
            </a:r>
          </a:p>
          <a:p>
            <a:pPr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50000"/>
            </a:pPr>
            <a:r>
              <a:rPr lang="ja-JP" altLang="en-US" sz="2400" dirty="0"/>
              <a:t> </a:t>
            </a:r>
            <a:r>
              <a:rPr lang="ja-JP" altLang="en-US" sz="2400" dirty="0" smtClean="0"/>
              <a:t>   </a:t>
            </a:r>
            <a:r>
              <a:rPr lang="en-US" altLang="ja-JP" sz="2400" dirty="0" smtClean="0"/>
              <a:t>   </a:t>
            </a:r>
            <a:r>
              <a:rPr kumimoji="1" lang="en-US" altLang="ja-JP" sz="2400" dirty="0" smtClean="0"/>
              <a:t>Cockcroft-Walton &lt; 400 </a:t>
            </a:r>
            <a:r>
              <a:rPr kumimoji="1" lang="en-US" altLang="ja-JP" sz="2400" dirty="0" err="1" smtClean="0"/>
              <a:t>keV</a:t>
            </a:r>
            <a:r>
              <a:rPr kumimoji="1" lang="en-US" altLang="ja-JP" sz="2400" dirty="0" smtClean="0"/>
              <a:t>, &lt; 100 mA </a:t>
            </a:r>
          </a:p>
          <a:p>
            <a:pPr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50000"/>
            </a:pPr>
            <a:r>
              <a:rPr lang="en-US" altLang="ja-JP" sz="2400" dirty="0" smtClean="0"/>
              <a:t>       </a:t>
            </a:r>
            <a:r>
              <a:rPr lang="en-US" altLang="ja-JP" sz="2400" dirty="0" err="1" smtClean="0"/>
              <a:t>Dynamitron</a:t>
            </a:r>
            <a:r>
              <a:rPr lang="en-US" altLang="ja-JP" sz="2400" dirty="0" smtClean="0"/>
              <a:t> &lt; 3MeV, &lt; 5 mA</a:t>
            </a:r>
            <a:endParaRPr kumimoji="1" lang="en-US" altLang="ja-JP" sz="2400" dirty="0" smtClean="0"/>
          </a:p>
          <a:p>
            <a:pPr marL="342900" indent="-342900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50000"/>
              <a:buFont typeface="Wingdings" panose="05000000000000000000" pitchFamily="2" charset="2"/>
              <a:buChar char="l"/>
            </a:pPr>
            <a:r>
              <a:rPr lang="en-US" altLang="ja-JP" sz="2400" dirty="0" smtClean="0"/>
              <a:t>DUSEL (</a:t>
            </a:r>
            <a:r>
              <a:rPr lang="en-US" altLang="ja-JP" sz="2400" dirty="0" err="1" smtClean="0"/>
              <a:t>Homestake</a:t>
            </a:r>
            <a:r>
              <a:rPr lang="en-US" altLang="ja-JP" sz="2400" dirty="0" smtClean="0"/>
              <a:t>); 3800 m </a:t>
            </a:r>
            <a:r>
              <a:rPr lang="en-US" altLang="ja-JP" sz="2400" dirty="0" err="1" smtClean="0"/>
              <a:t>w.e</a:t>
            </a:r>
            <a:r>
              <a:rPr lang="en-US" altLang="ja-JP" sz="2400" dirty="0" smtClean="0"/>
              <a:t>. underground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70115" y="2895327"/>
            <a:ext cx="4046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F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dirty="0" smtClean="0"/>
              <a:t> ~10</a:t>
            </a:r>
            <a:r>
              <a:rPr kumimoji="1" lang="en-US" altLang="ja-JP" sz="2400" baseline="30000" dirty="0" smtClean="0"/>
              <a:t>-6</a:t>
            </a:r>
            <a:r>
              <a:rPr kumimoji="1" lang="en-US" altLang="ja-JP" sz="2400" dirty="0" smtClean="0">
                <a:cs typeface="Arial" panose="020B0604020202020204" pitchFamily="34" charset="0"/>
              </a:rPr>
              <a:t>×</a:t>
            </a:r>
            <a:r>
              <a:rPr kumimoji="1" lang="en-US" altLang="ja-JP" sz="2400" dirty="0" smtClean="0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kumimoji="1" lang="en-US" altLang="ja-JP" sz="2400" baseline="-25000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kumimoji="1" lang="en-US" altLang="ja-JP" sz="2400" dirty="0" smtClean="0">
                <a:cs typeface="Arial" panose="020B0604020202020204" pitchFamily="34" charset="0"/>
              </a:rPr>
              <a:t> on ground</a:t>
            </a:r>
            <a:endParaRPr kumimoji="1"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68758"/>
            <a:ext cx="4968552" cy="321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5204</TotalTime>
  <Words>1148</Words>
  <Application>Microsoft Office PowerPoint</Application>
  <PresentationFormat>画面に合わせる (4:3)</PresentationFormat>
  <Paragraphs>230</Paragraphs>
  <Slides>26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8" baseType="lpstr">
      <vt:lpstr>Arial Unicode MS</vt:lpstr>
      <vt:lpstr>Batang</vt:lpstr>
      <vt:lpstr>ＭＳ Ｐゴシック</vt:lpstr>
      <vt:lpstr>Arial</vt:lpstr>
      <vt:lpstr>Calibri</vt:lpstr>
      <vt:lpstr>Calibri Light</vt:lpstr>
      <vt:lpstr>Symbol</vt:lpstr>
      <vt:lpstr>Tahoma</vt:lpstr>
      <vt:lpstr>Times New Roman</vt:lpstr>
      <vt:lpstr>Wingdings</vt:lpstr>
      <vt:lpstr>Office Theme</vt:lpstr>
      <vt:lpstr>Equation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PICO-LONのための超高純度NaI開発</vt:lpstr>
      <vt:lpstr>全体のバックグラウンド （神岡地下で測定）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shima</dc:creator>
  <cp:lastModifiedBy>Tatsushi Shima</cp:lastModifiedBy>
  <cp:revision>258</cp:revision>
  <dcterms:created xsi:type="dcterms:W3CDTF">2010-10-29T08:04:30Z</dcterms:created>
  <dcterms:modified xsi:type="dcterms:W3CDTF">2015-05-17T02:33:16Z</dcterms:modified>
</cp:coreProperties>
</file>