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8" r:id="rId4"/>
    <p:sldId id="325" r:id="rId5"/>
    <p:sldId id="348" r:id="rId6"/>
    <p:sldId id="329" r:id="rId7"/>
    <p:sldId id="320" r:id="rId8"/>
    <p:sldId id="360" r:id="rId9"/>
    <p:sldId id="335" r:id="rId10"/>
    <p:sldId id="292" r:id="rId11"/>
    <p:sldId id="367" r:id="rId12"/>
    <p:sldId id="345" r:id="rId13"/>
    <p:sldId id="364" r:id="rId14"/>
    <p:sldId id="353" r:id="rId15"/>
    <p:sldId id="356" r:id="rId16"/>
    <p:sldId id="366" r:id="rId17"/>
    <p:sldId id="361" r:id="rId18"/>
    <p:sldId id="270" r:id="rId19"/>
    <p:sldId id="354" r:id="rId20"/>
  </p:sldIdLst>
  <p:sldSz cx="9906000" cy="6858000" type="A4"/>
  <p:notesSz cx="6735763" cy="98694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99"/>
    <a:srgbClr val="C0892D"/>
    <a:srgbClr val="00FF00"/>
    <a:srgbClr val="19BBD5"/>
    <a:srgbClr val="B4E1D6"/>
    <a:srgbClr val="FFFF66"/>
    <a:srgbClr val="0070C0"/>
    <a:srgbClr val="3292E1"/>
    <a:srgbClr val="00E1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47" autoAdjust="0"/>
  </p:normalViewPr>
  <p:slideViewPr>
    <p:cSldViewPr>
      <p:cViewPr varScale="1">
        <p:scale>
          <a:sx n="92" d="100"/>
          <a:sy n="92" d="100"/>
        </p:scale>
        <p:origin x="1158" y="6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212" y="-102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41" cy="4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ja-JP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98" y="0"/>
            <a:ext cx="2919441" cy="4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ja-JP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3991"/>
            <a:ext cx="2919441" cy="4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ja-JP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98" y="9373991"/>
            <a:ext cx="2919441" cy="4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A848FEA-42E0-4884-8277-22B2AC09FFC3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2263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41" cy="4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ja-JP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98" y="0"/>
            <a:ext cx="2919441" cy="4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ja-JP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5325" y="739775"/>
            <a:ext cx="534511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187" y="4688682"/>
            <a:ext cx="5387390" cy="4440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3991"/>
            <a:ext cx="2919441" cy="4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ja-JP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98" y="9373991"/>
            <a:ext cx="2919441" cy="4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38BA52A-0641-4AE0-988D-DE8D864D37BE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96449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59E54-C6F3-4AFA-BC32-A96F3C45009C}" type="slidenum">
              <a:rPr lang="ja-JP" altLang="en-US"/>
              <a:pPr/>
              <a:t>1</a:t>
            </a:fld>
            <a:endParaRPr lang="en-US" altLang="ja-JP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39967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1422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2637" y="1964267"/>
            <a:ext cx="6190414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2637" y="4385734"/>
            <a:ext cx="6190414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004" y="5870577"/>
            <a:ext cx="1313187" cy="377825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5/13/2016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2638" y="5870577"/>
            <a:ext cx="4259815" cy="3778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0742" y="5870577"/>
            <a:ext cx="452309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7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4732865"/>
            <a:ext cx="84201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90601" y="932112"/>
            <a:ext cx="74295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5299603"/>
            <a:ext cx="84201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5/13/2016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90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4" y="609603"/>
            <a:ext cx="84200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3" y="4343400"/>
            <a:ext cx="84200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5/13/2016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79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6946" y="718114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0451" y="2751671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75" y="609603"/>
            <a:ext cx="7682238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71061" y="3352800"/>
            <a:ext cx="7449144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788" y="4343400"/>
            <a:ext cx="84201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5/13/2016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71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3291648"/>
            <a:ext cx="84201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4760448"/>
            <a:ext cx="84201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5/13/2016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46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6946" y="718114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0451" y="2751671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75" y="609603"/>
            <a:ext cx="7682238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5301" y="3886200"/>
            <a:ext cx="84201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4775200"/>
            <a:ext cx="84201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5/13/2016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64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144" y="609603"/>
            <a:ext cx="84201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3144" y="3505200"/>
            <a:ext cx="84201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143" y="4343400"/>
            <a:ext cx="84201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5/13/2016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35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5300" y="609602"/>
            <a:ext cx="84201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5/13/2016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018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9060" y="609601"/>
            <a:ext cx="1816339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609600"/>
            <a:ext cx="6489366" cy="5181600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5/13/2016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9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タイトル、テキスト、クリップ アー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7813"/>
            <a:ext cx="8915400" cy="11398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307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9200" y="1600200"/>
            <a:ext cx="4381500" cy="4530725"/>
          </a:xfrm>
        </p:spPr>
        <p:txBody>
          <a:bodyPr/>
          <a:lstStyle/>
          <a:p>
            <a:r>
              <a:rPr lang="ja-JP" altLang="en-US" smtClean="0"/>
              <a:t>オンライン画像を追加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311400" cy="457200"/>
          </a:xfrm>
        </p:spPr>
        <p:txBody>
          <a:bodyPr/>
          <a:lstStyle>
            <a:lvl1pPr>
              <a:defRPr/>
            </a:lvl1pPr>
          </a:lstStyle>
          <a:p>
            <a:fld id="{86B36FFC-4A8E-4674-978A-3C43CA6CBFDB}" type="slidenum">
              <a:rPr lang="ja-JP" altLang="en-US">
                <a:solidFill>
                  <a:prstClr val="white"/>
                </a:solidFill>
              </a:rPr>
              <a:pPr/>
              <a:t>‹#›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02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5/13/2016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9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3308581"/>
            <a:ext cx="84201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4777381"/>
            <a:ext cx="84201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5/13/2016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9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1" y="2142068"/>
            <a:ext cx="4130802" cy="3649134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4599" y="2142069"/>
            <a:ext cx="4130802" cy="3649133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5/13/2016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7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5437" y="2218267"/>
            <a:ext cx="383565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70201"/>
            <a:ext cx="4130802" cy="292099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713" y="2218267"/>
            <a:ext cx="381168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4598" y="2870201"/>
            <a:ext cx="4130802" cy="292099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5/13/2016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65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609602"/>
            <a:ext cx="84201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5/13/2016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397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5/13/2016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71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194" y="1557868"/>
            <a:ext cx="3101486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656" y="609601"/>
            <a:ext cx="5013640" cy="51816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194" y="2997201"/>
            <a:ext cx="3101486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5/13/2016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7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639" y="1735672"/>
            <a:ext cx="4438638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8300" y="914400"/>
            <a:ext cx="34671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639" y="3107272"/>
            <a:ext cx="4438638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5/13/2016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9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609602"/>
            <a:ext cx="84201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2142069"/>
            <a:ext cx="84201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67355" y="5870577"/>
            <a:ext cx="131318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B61BEF0D-F0BB-DE4B-95CE-6DB70DBA9567}" type="datetimeFigureOut">
              <a:rPr lang="en-US" smtClean="0">
                <a:solidFill>
                  <a:prstClr val="white"/>
                </a:solidFill>
                <a:ea typeface="+mn-ea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5/13/2016</a:t>
            </a:fld>
            <a:endParaRPr lang="en-US" dirty="0">
              <a:solidFill>
                <a:prstClr val="white"/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5870577"/>
            <a:ext cx="648950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3092" y="5870577"/>
            <a:ext cx="45230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D57F1E4F-1CFF-5643-939E-217C01CDF565}" type="slidenum">
              <a:rPr lang="en-US" smtClean="0">
                <a:solidFill>
                  <a:prstClr val="white"/>
                </a:solidFill>
                <a:ea typeface="+mn-ea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069853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  <p:sldLayoutId id="2147483849" r:id="rId18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wmf"/><Relationship Id="rId3" Type="http://schemas.openxmlformats.org/officeDocument/2006/relationships/image" Target="../media/image11.png"/><Relationship Id="rId7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0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4.bin"/><Relationship Id="rId18" Type="http://schemas.openxmlformats.org/officeDocument/2006/relationships/oleObject" Target="../embeddings/oleObject18.bin"/><Relationship Id="rId3" Type="http://schemas.openxmlformats.org/officeDocument/2006/relationships/oleObject" Target="../embeddings/oleObject8.bin"/><Relationship Id="rId21" Type="http://schemas.openxmlformats.org/officeDocument/2006/relationships/image" Target="../media/image18.wmf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3.bin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16.bin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17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1.bin"/><Relationship Id="rId14" Type="http://schemas.openxmlformats.org/officeDocument/2006/relationships/oleObject" Target="../embeddings/oleObject15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slideLayout" Target="../slideLayouts/slideLayout18.xml"/><Relationship Id="rId7" Type="http://schemas.openxmlformats.org/officeDocument/2006/relationships/oleObject" Target="../embeddings/oleObject21.bin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1.w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2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9891" y="1196752"/>
            <a:ext cx="9361622" cy="180020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altLang="ja-JP" sz="4000" u="sng" cap="none" dirty="0" smtClean="0">
                <a:ea typeface="ＭＳ Ｐゴシック" pitchFamily="50" charset="-128"/>
              </a:rPr>
              <a:t>Properties of pre-supernova neutrino </a:t>
            </a:r>
            <a:br>
              <a:rPr lang="en-US" altLang="ja-JP" sz="4000" u="sng" cap="none" dirty="0" smtClean="0">
                <a:ea typeface="ＭＳ Ｐゴシック" pitchFamily="50" charset="-128"/>
              </a:rPr>
            </a:br>
            <a:r>
              <a:rPr lang="en-US" altLang="ja-JP" sz="4000" u="sng" cap="none" dirty="0" smtClean="0">
                <a:ea typeface="ＭＳ Ｐゴシック" pitchFamily="50" charset="-128"/>
              </a:rPr>
              <a:t>in collapsing phase</a:t>
            </a:r>
            <a:r>
              <a:rPr lang="en-US" altLang="ja-JP" u="sng" cap="none" dirty="0" smtClean="0">
                <a:ea typeface="ＭＳ Ｐゴシック" pitchFamily="50" charset="-128"/>
              </a:rPr>
              <a:t/>
            </a:r>
            <a:br>
              <a:rPr lang="en-US" altLang="ja-JP" u="sng" cap="none" dirty="0" smtClean="0">
                <a:ea typeface="ＭＳ Ｐゴシック" pitchFamily="50" charset="-128"/>
              </a:rPr>
            </a:br>
            <a:r>
              <a:rPr lang="ja-JP" altLang="en-US" sz="2400" cap="none" dirty="0" smtClean="0">
                <a:ea typeface="ＭＳ Ｐゴシック" pitchFamily="50" charset="-128"/>
              </a:rPr>
              <a:t>～</a:t>
            </a:r>
            <a:r>
              <a:rPr lang="en-US" altLang="ja-JP" sz="3200" cap="none" dirty="0" smtClean="0">
                <a:ea typeface="ＭＳ Ｐゴシック" pitchFamily="50" charset="-128"/>
              </a:rPr>
              <a:t>towards comprehensive neutrino studies </a:t>
            </a:r>
            <a:endParaRPr lang="ja-JP" altLang="en-US" sz="3600" cap="none" dirty="0">
              <a:ea typeface="ＭＳ Ｐゴシック" pitchFamily="50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16696" y="4005064"/>
            <a:ext cx="5581571" cy="1314146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altLang="ja-JP" sz="2800" u="sng" cap="none" dirty="0" err="1" smtClean="0">
                <a:ea typeface="ＭＳ Ｐゴシック" pitchFamily="50" charset="-128"/>
              </a:rPr>
              <a:t>Waseda</a:t>
            </a:r>
            <a:r>
              <a:rPr lang="en-US" altLang="ja-JP" sz="2800" u="sng" cap="none" dirty="0" smtClean="0">
                <a:ea typeface="ＭＳ Ｐゴシック" pitchFamily="50" charset="-128"/>
              </a:rPr>
              <a:t> </a:t>
            </a:r>
            <a:r>
              <a:rPr lang="en-US" altLang="ja-JP" sz="2800" u="sng" cap="none" dirty="0" err="1" smtClean="0">
                <a:ea typeface="ＭＳ Ｐゴシック" pitchFamily="50" charset="-128"/>
              </a:rPr>
              <a:t>univ.</a:t>
            </a:r>
            <a:r>
              <a:rPr lang="en-US" altLang="ja-JP" sz="2800" u="sng" cap="none" dirty="0">
                <a:ea typeface="ＭＳ Ｐゴシック" pitchFamily="50" charset="-128"/>
              </a:rPr>
              <a:t>  </a:t>
            </a:r>
            <a:r>
              <a:rPr lang="en-US" altLang="ja-JP" sz="2800" u="sng" cap="none" dirty="0" smtClean="0">
                <a:ea typeface="ＭＳ Ｐゴシック" pitchFamily="50" charset="-128"/>
              </a:rPr>
              <a:t>Yamada lab.</a:t>
            </a:r>
          </a:p>
          <a:p>
            <a:pPr algn="ctr"/>
            <a:r>
              <a:rPr lang="en-US" altLang="ja-JP" sz="2800" u="sng" cap="none" dirty="0" smtClean="0">
                <a:ea typeface="ＭＳ Ｐゴシック" pitchFamily="50" charset="-128"/>
              </a:rPr>
              <a:t>D1 Chinami Kato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6456" y="5904656"/>
            <a:ext cx="9811895" cy="9807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kumimoji="1"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kumimoji="1"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kumimoji="1"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kumimoji="1"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kumimoji="1"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kumimoji="1"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kumimoji="1"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kumimoji="1"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kumimoji="1"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en-US" altLang="ja-JP" sz="2000" cap="none" dirty="0" smtClean="0">
                <a:solidFill>
                  <a:srgbClr val="FFFF99"/>
                </a:solidFill>
                <a:ea typeface="ＭＳ Ｐゴシック" pitchFamily="50" charset="-128"/>
              </a:rPr>
              <a:t>Collaboration with </a:t>
            </a:r>
            <a:r>
              <a:rPr lang="en-US" altLang="ja-JP" sz="2000" cap="none" dirty="0" smtClean="0">
                <a:ea typeface="ＭＳ Ｐゴシック" pitchFamily="50" charset="-128"/>
              </a:rPr>
              <a:t>S. Yamada(</a:t>
            </a:r>
            <a:r>
              <a:rPr lang="en-US" altLang="ja-JP" sz="2000" cap="none" dirty="0" err="1" smtClean="0">
                <a:ea typeface="ＭＳ Ｐゴシック" pitchFamily="50" charset="-128"/>
              </a:rPr>
              <a:t>Waseda</a:t>
            </a:r>
            <a:r>
              <a:rPr lang="en-US" altLang="ja-JP" sz="2000" cap="none" dirty="0" smtClean="0">
                <a:ea typeface="ＭＳ Ｐゴシック" pitchFamily="50" charset="-128"/>
              </a:rPr>
              <a:t>), H. </a:t>
            </a:r>
            <a:r>
              <a:rPr lang="en-US" altLang="ja-JP" sz="2000" cap="none" dirty="0" err="1" smtClean="0">
                <a:ea typeface="ＭＳ Ｐゴシック" pitchFamily="50" charset="-128"/>
              </a:rPr>
              <a:t>Nagakura</a:t>
            </a:r>
            <a:r>
              <a:rPr lang="en-US" altLang="ja-JP" sz="2000" cap="none" dirty="0" smtClean="0">
                <a:ea typeface="ＭＳ Ｐゴシック" pitchFamily="50" charset="-128"/>
              </a:rPr>
              <a:t> </a:t>
            </a:r>
            <a:r>
              <a:rPr lang="en-US" altLang="ja-JP" sz="2000" cap="none" dirty="0" smtClean="0"/>
              <a:t>(Caltech), W. </a:t>
            </a:r>
            <a:r>
              <a:rPr lang="en-US" altLang="ja-JP" sz="2000" cap="none" dirty="0" err="1" smtClean="0"/>
              <a:t>Iwakami</a:t>
            </a:r>
            <a:r>
              <a:rPr lang="en-US" altLang="ja-JP" sz="2000" cap="none" dirty="0" smtClean="0"/>
              <a:t>(Kyoto),</a:t>
            </a:r>
          </a:p>
          <a:p>
            <a:pPr algn="ctr" fontAlgn="auto"/>
            <a:r>
              <a:rPr lang="en-US" altLang="ja-JP" sz="2000" cap="none" dirty="0" smtClean="0">
                <a:ea typeface="ＭＳ Ｐゴシック" pitchFamily="50" charset="-128"/>
              </a:rPr>
              <a:t>K. Takahashi (UT), T. Yoshida (UT), H. </a:t>
            </a:r>
            <a:r>
              <a:rPr lang="en-US" altLang="ja-JP" sz="2000" cap="none" dirty="0" err="1" smtClean="0">
                <a:ea typeface="ＭＳ Ｐゴシック" pitchFamily="50" charset="-128"/>
              </a:rPr>
              <a:t>Umeda</a:t>
            </a:r>
            <a:r>
              <a:rPr lang="en-US" altLang="ja-JP" sz="2000" cap="none" dirty="0" smtClean="0">
                <a:ea typeface="ＭＳ Ｐゴシック" pitchFamily="50" charset="-128"/>
              </a:rPr>
              <a:t> (UT), K. </a:t>
            </a:r>
            <a:r>
              <a:rPr lang="en-US" altLang="ja-JP" sz="2000" cap="none" dirty="0" err="1" smtClean="0">
                <a:ea typeface="ＭＳ Ｐゴシック" pitchFamily="50" charset="-128"/>
              </a:rPr>
              <a:t>Ishidoshiro</a:t>
            </a:r>
            <a:r>
              <a:rPr lang="en-US" altLang="ja-JP" sz="2000" cap="none" dirty="0" smtClean="0">
                <a:ea typeface="ＭＳ Ｐゴシック" pitchFamily="50" charset="-128"/>
              </a:rPr>
              <a:t> (Tohoku)</a:t>
            </a:r>
          </a:p>
        </p:txBody>
      </p:sp>
    </p:spTree>
  </p:cSld>
  <p:clrMapOvr>
    <a:masterClrMapping/>
  </p:clrMapOvr>
  <p:transition spd="med" advTm="2601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1595514" y="-298928"/>
            <a:ext cx="7125418" cy="1552330"/>
          </a:xfrm>
        </p:spPr>
        <p:txBody>
          <a:bodyPr>
            <a:normAutofit/>
          </a:bodyPr>
          <a:lstStyle/>
          <a:p>
            <a:pPr algn="ctr"/>
            <a:r>
              <a:rPr lang="en-US" altLang="ja-JP" sz="4400" dirty="0" smtClean="0"/>
              <a:t>Results </a:t>
            </a:r>
            <a:r>
              <a:rPr lang="en-US" altLang="ja-JP" sz="4000" dirty="0" smtClean="0"/>
              <a:t>  </a:t>
            </a:r>
            <a:r>
              <a:rPr lang="ja-JP" altLang="en-US" sz="3100" dirty="0" smtClean="0"/>
              <a:t> </a:t>
            </a:r>
            <a:r>
              <a:rPr lang="en-US" altLang="ja-JP" sz="3100" cap="none" dirty="0" smtClean="0"/>
              <a:t>neutrino luminosity</a:t>
            </a:r>
            <a:endParaRPr kumimoji="1" lang="ja-JP" altLang="en-US" sz="2200" cap="none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1224673" y="1128677"/>
            <a:ext cx="7245918" cy="4488375"/>
            <a:chOff x="4905118" y="1034641"/>
            <a:chExt cx="4925635" cy="3552780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2"/>
            <a:srcRect l="6906" t="11369" r="32511" b="10391"/>
            <a:stretch/>
          </p:blipFill>
          <p:spPr>
            <a:xfrm>
              <a:off x="4953000" y="1034641"/>
              <a:ext cx="4877753" cy="3529953"/>
            </a:xfrm>
            <a:prstGeom prst="rect">
              <a:avLst/>
            </a:prstGeom>
          </p:spPr>
        </p:pic>
        <p:sp>
          <p:nvSpPr>
            <p:cNvPr id="8" name="テキスト ボックス 7"/>
            <p:cNvSpPr txBox="1"/>
            <p:nvPr/>
          </p:nvSpPr>
          <p:spPr>
            <a:xfrm rot="16200000">
              <a:off x="3575980" y="2650086"/>
              <a:ext cx="3276000" cy="369332"/>
            </a:xfrm>
            <a:prstGeom prst="rect">
              <a:avLst/>
            </a:prstGeom>
            <a:solidFill>
              <a:schemeClr val="tx1"/>
            </a:solidFill>
            <a:ln w="19050" cap="rnd" cmpd="sng" algn="ctr">
              <a:noFill/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b="1" kern="0" dirty="0" smtClean="0">
                  <a:solidFill>
                    <a:schemeClr val="bg1"/>
                  </a:solidFill>
                  <a:latin typeface="Calibri" panose="020F0502020204030204"/>
                </a:rPr>
                <a:t>energy loss rate</a:t>
              </a:r>
              <a:r>
                <a:rPr kumimoji="1" lang="ja-JP" altLang="en-US" b="1" kern="0" dirty="0" smtClean="0">
                  <a:solidFill>
                    <a:schemeClr val="bg1"/>
                  </a:solidFill>
                  <a:latin typeface="Calibri" panose="020F0502020204030204"/>
                </a:rPr>
                <a:t> </a:t>
              </a:r>
              <a:r>
                <a:rPr kumimoji="1" lang="en-US" altLang="ja-JP" b="1" kern="0" dirty="0" smtClean="0">
                  <a:solidFill>
                    <a:schemeClr val="bg1"/>
                  </a:solidFill>
                  <a:latin typeface="Calibri" panose="020F0502020204030204"/>
                </a:rPr>
                <a:t>[erg/s/cm]</a:t>
              </a:r>
              <a:endParaRPr kumimoji="1" lang="en-US" altLang="ja-JP" b="1" kern="0" noProof="0" dirty="0" smtClean="0">
                <a:solidFill>
                  <a:schemeClr val="bg1"/>
                </a:solidFill>
                <a:latin typeface="Calibri" panose="020F0502020204030204"/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4905118" y="4125756"/>
              <a:ext cx="120001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kumimoji="1" lang="en-US" altLang="ja-JP" sz="2400" u="sng" dirty="0" smtClean="0">
                  <a:solidFill>
                    <a:srgbClr val="FF0000"/>
                  </a:solidFill>
                  <a:latin typeface="Calibri" panose="020F0502020204030204"/>
                </a:rPr>
                <a:t>15M</a:t>
              </a:r>
              <a:r>
                <a:rPr kumimoji="1" lang="ja-JP" altLang="en-US" sz="1600" u="sng" dirty="0" smtClean="0">
                  <a:solidFill>
                    <a:srgbClr val="FF0000"/>
                  </a:solidFill>
                  <a:latin typeface="Calibri" panose="020F0502020204030204"/>
                </a:rPr>
                <a:t>☉</a:t>
              </a:r>
              <a:endParaRPr kumimoji="1" lang="en-US" altLang="ja-JP" sz="1600" u="sng" dirty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3008784" y="5840755"/>
            <a:ext cx="4680520" cy="769441"/>
          </a:xfrm>
          <a:prstGeom prst="rect">
            <a:avLst/>
          </a:prstGeom>
          <a:solidFill>
            <a:srgbClr val="FFC000"/>
          </a:solidFill>
          <a:ln w="19050" cap="rnd" cmpd="sng" algn="ctr">
            <a:solidFill>
              <a:srgbClr val="FFC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kern="0" noProof="0" dirty="0" smtClean="0">
                <a:solidFill>
                  <a:prstClr val="white"/>
                </a:solidFill>
                <a:latin typeface="Calibri" panose="020F0502020204030204"/>
              </a:rPr>
              <a:t>Dominant neutrino emission point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kern="0" noProof="0" dirty="0">
                <a:solidFill>
                  <a:prstClr val="white"/>
                </a:solidFill>
                <a:latin typeface="Calibri" panose="020F0502020204030204"/>
              </a:rPr>
              <a:t>T</a:t>
            </a:r>
            <a:r>
              <a:rPr kumimoji="1" lang="ja-JP" altLang="en-US" sz="2000" kern="0" noProof="0" dirty="0" smtClean="0">
                <a:solidFill>
                  <a:prstClr val="white"/>
                </a:solidFill>
                <a:latin typeface="Calibri" panose="020F0502020204030204"/>
              </a:rPr>
              <a:t>：</a:t>
            </a:r>
            <a:r>
              <a:rPr kumimoji="1" lang="en-US" altLang="ja-JP" sz="2000" kern="0" noProof="0" dirty="0" smtClean="0">
                <a:solidFill>
                  <a:prstClr val="white"/>
                </a:solidFill>
                <a:latin typeface="Calibri" panose="020F0502020204030204"/>
              </a:rPr>
              <a:t>0.7</a:t>
            </a:r>
            <a:r>
              <a:rPr kumimoji="1" lang="en-US" altLang="ja-JP" sz="1600" kern="0" noProof="0" dirty="0" smtClean="0">
                <a:solidFill>
                  <a:prstClr val="white"/>
                </a:solidFill>
                <a:latin typeface="Calibri" panose="020F0502020204030204"/>
              </a:rPr>
              <a:t>[MeV], </a:t>
            </a:r>
            <a:r>
              <a:rPr kumimoji="1" lang="en-US" altLang="ja-JP" sz="2000" kern="0" dirty="0">
                <a:solidFill>
                  <a:prstClr val="white"/>
                </a:solidFill>
                <a:latin typeface="Calibri" panose="020F0502020204030204"/>
              </a:rPr>
              <a:t>ρ</a:t>
            </a:r>
            <a:r>
              <a:rPr kumimoji="1" lang="en-US" altLang="ja-JP" sz="2000" kern="0" noProof="0" dirty="0" smtClean="0">
                <a:solidFill>
                  <a:prstClr val="white"/>
                </a:solidFill>
                <a:latin typeface="Calibri" panose="020F0502020204030204"/>
              </a:rPr>
              <a:t>:10^9</a:t>
            </a:r>
            <a:r>
              <a:rPr kumimoji="1" lang="en-US" altLang="ja-JP" sz="1600" kern="0" noProof="0" dirty="0" smtClean="0">
                <a:solidFill>
                  <a:prstClr val="white"/>
                </a:solidFill>
                <a:latin typeface="Calibri" panose="020F0502020204030204"/>
              </a:rPr>
              <a:t>[g/cc]</a:t>
            </a:r>
            <a:endParaRPr kumimoji="1" lang="en-US" altLang="ja-JP" sz="2000" kern="0" noProof="0" dirty="0" smtClea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V="1">
            <a:off x="6129538" y="1700808"/>
            <a:ext cx="335630" cy="4320481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2284050" y="4344309"/>
            <a:ext cx="2968100" cy="365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800" dirty="0" smtClean="0">
                <a:solidFill>
                  <a:srgbClr val="FF0000"/>
                </a:solidFill>
                <a:latin typeface="Calibri" panose="020F0502020204030204"/>
                <a:ea typeface="ＭＳ Ｐゴシック" panose="020B0600070205080204" pitchFamily="50" charset="-128"/>
              </a:rPr>
              <a:t>High degeneracy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</a:rPr>
              <a:t>　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</a:rPr>
              <a:t>　　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5502491" y="4328091"/>
            <a:ext cx="2968100" cy="365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800" noProof="0" dirty="0" smtClean="0">
                <a:solidFill>
                  <a:srgbClr val="FF0000"/>
                </a:solidFill>
                <a:latin typeface="Calibri" panose="020F0502020204030204"/>
                <a:ea typeface="ＭＳ Ｐゴシック" panose="020B0600070205080204" pitchFamily="50" charset="-128"/>
              </a:rPr>
              <a:t>Low temperature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</a:rPr>
              <a:t>　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</a:rPr>
              <a:t>　　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019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633886" y="-109234"/>
            <a:ext cx="8716616" cy="8062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altLang="ja-JP" sz="4000" cap="none" dirty="0" smtClean="0"/>
              <a:t>RESULTS   </a:t>
            </a:r>
            <a:r>
              <a:rPr lang="en-US" altLang="ja-JP" cap="none" dirty="0" smtClean="0"/>
              <a:t>normalized spectrum </a:t>
            </a:r>
            <a:endParaRPr lang="ja-JP" altLang="en-US" sz="4000" dirty="0"/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3"/>
          <a:srcRect l="26182" t="13881" r="22455" b="16400"/>
          <a:stretch/>
        </p:blipFill>
        <p:spPr>
          <a:xfrm>
            <a:off x="972401" y="924582"/>
            <a:ext cx="7725015" cy="5898253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128464" y="473041"/>
            <a:ext cx="275445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FF99"/>
                </a:solidFill>
              </a:rPr>
              <a:t>Kato et al.(2015)</a:t>
            </a:r>
            <a:endParaRPr kumimoji="1" lang="ja-JP" altLang="en-US" sz="2000" b="1" dirty="0">
              <a:solidFill>
                <a:srgbClr val="FFFF99"/>
              </a:solidFill>
            </a:endParaRPr>
          </a:p>
        </p:txBody>
      </p:sp>
      <p:sp>
        <p:nvSpPr>
          <p:cNvPr id="37" name="コンテンツ プレースホルダー 2"/>
          <p:cNvSpPr txBox="1">
            <a:spLocks/>
          </p:cNvSpPr>
          <p:nvPr/>
        </p:nvSpPr>
        <p:spPr>
          <a:xfrm>
            <a:off x="3296816" y="533694"/>
            <a:ext cx="3092241" cy="4693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400" dirty="0" smtClean="0">
                <a:solidFill>
                  <a:srgbClr val="FFFF99"/>
                </a:solidFill>
                <a:latin typeface="Calibri"/>
                <a:ea typeface="ＭＳ Ｐゴシック" panose="020B0600070205080204" pitchFamily="50" charset="-128"/>
              </a:rPr>
              <a:t>Stellar evolution phase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</a:endParaRPr>
          </a:p>
        </p:txBody>
      </p:sp>
      <p:cxnSp>
        <p:nvCxnSpPr>
          <p:cNvPr id="39" name="直線矢印コネクタ 38"/>
          <p:cNvCxnSpPr/>
          <p:nvPr/>
        </p:nvCxnSpPr>
        <p:spPr>
          <a:xfrm>
            <a:off x="9350502" y="1003004"/>
            <a:ext cx="0" cy="58198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コンテンツ プレースホルダー 2"/>
          <p:cNvSpPr txBox="1">
            <a:spLocks/>
          </p:cNvSpPr>
          <p:nvPr/>
        </p:nvSpPr>
        <p:spPr>
          <a:xfrm>
            <a:off x="8872028" y="444955"/>
            <a:ext cx="1064568" cy="365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</a:rPr>
              <a:t>time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</a:rPr>
              <a:t>　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</a:rPr>
              <a:t>　　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cxnSp>
        <p:nvCxnSpPr>
          <p:cNvPr id="45" name="直線コネクタ 44"/>
          <p:cNvCxnSpPr/>
          <p:nvPr/>
        </p:nvCxnSpPr>
        <p:spPr>
          <a:xfrm>
            <a:off x="2000672" y="1268760"/>
            <a:ext cx="0" cy="5328592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1709407" y="856020"/>
            <a:ext cx="91586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LS</a:t>
            </a:r>
            <a:endParaRPr kumimoji="1" lang="ja-JP" altLang="en-US" sz="2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4" name="直線コネクタ 53"/>
          <p:cNvCxnSpPr/>
          <p:nvPr/>
        </p:nvCxnSpPr>
        <p:spPr>
          <a:xfrm>
            <a:off x="4880992" y="1196752"/>
            <a:ext cx="0" cy="5328592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7134506" y="1196752"/>
            <a:ext cx="0" cy="5328592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2360712" y="1248623"/>
            <a:ext cx="0" cy="532859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2137156" y="862068"/>
            <a:ext cx="91586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C000"/>
                </a:solidFill>
              </a:rPr>
              <a:t>SK</a:t>
            </a:r>
            <a:endParaRPr kumimoji="1" lang="ja-JP" altLang="en-US" sz="2400" b="1" dirty="0">
              <a:solidFill>
                <a:srgbClr val="FFC000"/>
              </a:solidFill>
            </a:endParaRPr>
          </a:p>
        </p:txBody>
      </p:sp>
      <p:cxnSp>
        <p:nvCxnSpPr>
          <p:cNvPr id="58" name="直線コネクタ 57"/>
          <p:cNvCxnSpPr/>
          <p:nvPr/>
        </p:nvCxnSpPr>
        <p:spPr>
          <a:xfrm>
            <a:off x="8265368" y="1209412"/>
            <a:ext cx="0" cy="532859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 rot="16200000">
            <a:off x="-1136613" y="3779735"/>
            <a:ext cx="4632685" cy="369332"/>
          </a:xfrm>
          <a:prstGeom prst="rect">
            <a:avLst/>
          </a:prstGeom>
          <a:solidFill>
            <a:schemeClr val="tx1"/>
          </a:solidFill>
          <a:ln w="19050" cap="rnd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kern="0" dirty="0" smtClean="0">
                <a:solidFill>
                  <a:schemeClr val="bg1"/>
                </a:solidFill>
                <a:latin typeface="Calibri" panose="020F0502020204030204"/>
              </a:rPr>
              <a:t>Number/s/total number</a:t>
            </a:r>
            <a:endParaRPr kumimoji="1" lang="en-US" altLang="ja-JP" b="1" kern="0" noProof="0" dirty="0" smtClean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35" name="コンテンツ プレースホルダ 14"/>
          <p:cNvSpPr txBox="1">
            <a:spLocks/>
          </p:cNvSpPr>
          <p:nvPr/>
        </p:nvSpPr>
        <p:spPr>
          <a:xfrm>
            <a:off x="3589033" y="3048984"/>
            <a:ext cx="2740603" cy="974485"/>
          </a:xfrm>
          <a:prstGeom prst="rect">
            <a:avLst/>
          </a:prstGeom>
          <a:solidFill>
            <a:srgbClr val="FF0000"/>
          </a:solidFill>
          <a:ln w="571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800" dirty="0" smtClean="0">
                <a:solidFill>
                  <a:srgbClr val="FFFF99"/>
                </a:solidFill>
                <a:latin typeface="Calibri" panose="020F0502020204030204"/>
                <a:ea typeface="ＭＳ Ｐゴシック" panose="020B0600070205080204" pitchFamily="50" charset="-128"/>
              </a:rPr>
              <a:t>ECSN:</a:t>
            </a:r>
            <a:r>
              <a:rPr lang="ja-JP" altLang="en-US" sz="2800" dirty="0" smtClean="0">
                <a:solidFill>
                  <a:srgbClr val="FFFF99"/>
                </a:solidFill>
                <a:latin typeface="Calibri" panose="020F0502020204030204"/>
                <a:ea typeface="ＭＳ Ｐゴシック" panose="020B0600070205080204" pitchFamily="50" charset="-128"/>
              </a:rPr>
              <a:t>～</a:t>
            </a:r>
            <a:r>
              <a:rPr lang="en-US" altLang="ja-JP" sz="2800" dirty="0" smtClean="0">
                <a:solidFill>
                  <a:srgbClr val="FFFF99"/>
                </a:solidFill>
                <a:latin typeface="Calibri" panose="020F0502020204030204"/>
                <a:ea typeface="ＭＳ Ｐゴシック" panose="020B0600070205080204" pitchFamily="50" charset="-128"/>
              </a:rPr>
              <a:t>5MeV   </a:t>
            </a:r>
            <a:r>
              <a:rPr lang="en-US" altLang="ja-JP" sz="2800" dirty="0" err="1" smtClean="0">
                <a:solidFill>
                  <a:srgbClr val="FFFF99"/>
                </a:solidFill>
                <a:latin typeface="Calibri" panose="020F0502020204030204"/>
                <a:ea typeface="ＭＳ Ｐゴシック" panose="020B0600070205080204" pitchFamily="50" charset="-128"/>
              </a:rPr>
              <a:t>FeCC</a:t>
            </a:r>
            <a:r>
              <a:rPr lang="en-US" altLang="ja-JP" sz="2800" dirty="0" smtClean="0">
                <a:solidFill>
                  <a:srgbClr val="FFFF99"/>
                </a:solidFill>
                <a:latin typeface="Calibri" panose="020F0502020204030204"/>
                <a:ea typeface="ＭＳ Ｐゴシック" panose="020B0600070205080204" pitchFamily="50" charset="-128"/>
              </a:rPr>
              <a:t>-SN:</a:t>
            </a:r>
            <a:r>
              <a:rPr lang="ja-JP" altLang="en-US" sz="2800" dirty="0" smtClean="0">
                <a:solidFill>
                  <a:srgbClr val="FFFF99"/>
                </a:solidFill>
                <a:latin typeface="Calibri" panose="020F0502020204030204"/>
                <a:ea typeface="ＭＳ Ｐゴシック" panose="020B0600070205080204" pitchFamily="50" charset="-128"/>
              </a:rPr>
              <a:t>～</a:t>
            </a:r>
            <a:r>
              <a:rPr lang="en-US" altLang="ja-JP" sz="2800" dirty="0" smtClean="0">
                <a:solidFill>
                  <a:srgbClr val="FFFF99"/>
                </a:solidFill>
                <a:latin typeface="Calibri" panose="020F0502020204030204"/>
                <a:ea typeface="ＭＳ Ｐゴシック" panose="020B0600070205080204" pitchFamily="50" charset="-128"/>
              </a:rPr>
              <a:t>2MeV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800" dirty="0" smtClean="0">
              <a:solidFill>
                <a:srgbClr val="FFFF99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009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99"/>
    </mc:Choice>
    <mc:Fallback xmlns="">
      <p:transition spd="slow" advTm="93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/>
          <a:srcRect l="29263" t="29470" r="26990" b="12638"/>
          <a:stretch/>
        </p:blipFill>
        <p:spPr>
          <a:xfrm>
            <a:off x="5158745" y="1812153"/>
            <a:ext cx="4535974" cy="3376498"/>
          </a:xfrm>
          <a:prstGeom prst="rect">
            <a:avLst/>
          </a:prstGeom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320960" y="1144869"/>
            <a:ext cx="2979634" cy="5084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</a:rPr>
              <a:t>Core Collapse</a:t>
            </a: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</a:rPr>
              <a:t> phase</a:t>
            </a:r>
          </a:p>
        </p:txBody>
      </p:sp>
      <p:sp>
        <p:nvSpPr>
          <p:cNvPr id="7" name="コンテンツ プレースホルダ 14"/>
          <p:cNvSpPr txBox="1">
            <a:spLocks/>
          </p:cNvSpPr>
          <p:nvPr/>
        </p:nvSpPr>
        <p:spPr>
          <a:xfrm>
            <a:off x="2211690" y="5506399"/>
            <a:ext cx="6048672" cy="1360647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800" dirty="0" smtClean="0">
                <a:latin typeface="Calibri" panose="020F0502020204030204"/>
                <a:ea typeface="ＭＳ Ｐゴシック" panose="020B0600070205080204" pitchFamily="50" charset="-128"/>
              </a:rPr>
              <a:t>✓ </a:t>
            </a:r>
            <a:r>
              <a:rPr lang="en-US" altLang="ja-JP" sz="2800" dirty="0" smtClean="0">
                <a:latin typeface="Calibri" panose="020F0502020204030204"/>
                <a:ea typeface="ＭＳ Ｐゴシック" panose="020B0600070205080204" pitchFamily="50" charset="-128"/>
              </a:rPr>
              <a:t>Eave:</a:t>
            </a:r>
            <a:r>
              <a:rPr lang="ja-JP" altLang="en-US" sz="2800" dirty="0" smtClean="0">
                <a:latin typeface="Calibri" panose="020F0502020204030204"/>
                <a:ea typeface="ＭＳ Ｐゴシック" panose="020B0600070205080204" pitchFamily="50" charset="-128"/>
              </a:rPr>
              <a:t>～</a:t>
            </a:r>
            <a:r>
              <a:rPr lang="en-US" altLang="ja-JP" sz="2800" dirty="0" smtClean="0">
                <a:latin typeface="Calibri" panose="020F0502020204030204"/>
                <a:ea typeface="ＭＳ Ｐゴシック" panose="020B0600070205080204" pitchFamily="50" charset="-128"/>
              </a:rPr>
              <a:t>2MeV </a:t>
            </a:r>
            <a:r>
              <a:rPr lang="ja-JP" altLang="en-US" sz="2800" dirty="0" smtClean="0">
                <a:latin typeface="Calibri" panose="020F0502020204030204"/>
                <a:ea typeface="ＭＳ Ｐゴシック" panose="020B0600070205080204" pitchFamily="50" charset="-128"/>
              </a:rPr>
              <a:t>⇒ </a:t>
            </a:r>
            <a:r>
              <a:rPr lang="en-US" altLang="ja-JP" sz="2800" dirty="0" smtClean="0">
                <a:latin typeface="Calibri" panose="020F0502020204030204"/>
                <a:ea typeface="ＭＳ Ｐゴシック" panose="020B0600070205080204" pitchFamily="50" charset="-128"/>
              </a:rPr>
              <a:t>no time evolution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800" dirty="0" smtClean="0"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704528" y="179726"/>
            <a:ext cx="8716616" cy="8062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altLang="ja-JP" sz="4000" cap="none" dirty="0" smtClean="0"/>
              <a:t>RESULTS   </a:t>
            </a:r>
            <a:r>
              <a:rPr lang="en-US" altLang="ja-JP" cap="none" dirty="0" smtClean="0"/>
              <a:t>normalized spectrum </a:t>
            </a:r>
            <a:endParaRPr lang="ja-JP" altLang="en-US" sz="40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5075" t="28907" r="25800" b="11907"/>
          <a:stretch/>
        </p:blipFill>
        <p:spPr>
          <a:xfrm>
            <a:off x="201151" y="1821907"/>
            <a:ext cx="4967873" cy="3366744"/>
          </a:xfrm>
          <a:prstGeom prst="rect">
            <a:avLst/>
          </a:prstGeom>
        </p:spPr>
      </p:pic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278432" y="4763261"/>
            <a:ext cx="1064568" cy="365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800" noProof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/>
                <a:ea typeface="ＭＳ Ｐゴシック" panose="020B0600070205080204" pitchFamily="50" charset="-128"/>
              </a:rPr>
              <a:t>12M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</a:rPr>
              <a:t>　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</a:rPr>
              <a:t>　　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5236026" y="4762741"/>
            <a:ext cx="1064568" cy="365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800" noProof="0" dirty="0" smtClean="0">
                <a:solidFill>
                  <a:srgbClr val="FF0000"/>
                </a:solidFill>
                <a:latin typeface="Calibri" panose="020F0502020204030204"/>
                <a:ea typeface="ＭＳ Ｐゴシック" panose="020B0600070205080204" pitchFamily="50" charset="-128"/>
              </a:rPr>
              <a:t>15M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</a:rPr>
              <a:t>　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</a:rPr>
              <a:t>　　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16200000">
            <a:off x="-932043" y="3260735"/>
            <a:ext cx="2635720" cy="369332"/>
          </a:xfrm>
          <a:prstGeom prst="rect">
            <a:avLst/>
          </a:prstGeom>
          <a:solidFill>
            <a:schemeClr val="tx1"/>
          </a:solidFill>
          <a:ln w="19050" cap="rnd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kern="0" dirty="0" smtClean="0">
                <a:solidFill>
                  <a:schemeClr val="bg1"/>
                </a:solidFill>
                <a:latin typeface="Calibri" panose="020F0502020204030204"/>
              </a:rPr>
              <a:t>Number/s/total number</a:t>
            </a:r>
            <a:endParaRPr kumimoji="1" lang="en-US" altLang="ja-JP" b="1" kern="0" noProof="0" dirty="0" smtClean="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2265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33"/>
    </mc:Choice>
    <mc:Fallback xmlns="">
      <p:transition spd="slow" advTm="2363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8504" y="32048"/>
            <a:ext cx="8915400" cy="1139825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4000" dirty="0" smtClean="0"/>
              <a:t>Results  </a:t>
            </a:r>
            <a:r>
              <a:rPr kumimoji="1" lang="en-US" altLang="ja-JP" cap="none" dirty="0" smtClean="0"/>
              <a:t>number of events</a:t>
            </a:r>
            <a:endParaRPr kumimoji="1" lang="ja-JP" altLang="en-US" cap="none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947469" y="1101932"/>
            <a:ext cx="4248000" cy="2664000"/>
            <a:chOff x="2571532" y="1344869"/>
            <a:chExt cx="3036815" cy="1962023"/>
          </a:xfrm>
        </p:grpSpPr>
        <p:pic>
          <p:nvPicPr>
            <p:cNvPr id="6" name="Picture 4" descr="http://www-sk.icrr.u-tokyo.ac.jp/whatsnew/060412-SK-m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532" y="1344869"/>
              <a:ext cx="2844000" cy="1908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コンテンツ プレースホルダー 2"/>
            <p:cNvSpPr txBox="1">
              <a:spLocks/>
            </p:cNvSpPr>
            <p:nvPr/>
          </p:nvSpPr>
          <p:spPr>
            <a:xfrm>
              <a:off x="4736976" y="2683370"/>
              <a:ext cx="871371" cy="6235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ja-JP" sz="3600" dirty="0" smtClean="0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rPr>
                <a:t>SK</a:t>
              </a:r>
              <a:r>
                <a:rPr kumimoji="1" lang="ja-JP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　</a:t>
              </a:r>
              <a:r>
                <a:rPr kumimoji="1" lang="ja-JP" alt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　　</a:t>
              </a:r>
              <a:endPara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155575" y="3140968"/>
            <a:ext cx="3024000" cy="3708000"/>
            <a:chOff x="418799" y="1852134"/>
            <a:chExt cx="2100072" cy="2995496"/>
          </a:xfrm>
        </p:grpSpPr>
        <p:pic>
          <p:nvPicPr>
            <p:cNvPr id="9" name="Picture 6" descr="http://kamland.lbl.gov/Pictures/pictures/KamLAND-detector-ill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799" y="1852134"/>
              <a:ext cx="2088000" cy="2875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コンテンツ プレースホルダー 2"/>
            <p:cNvSpPr txBox="1">
              <a:spLocks/>
            </p:cNvSpPr>
            <p:nvPr/>
          </p:nvSpPr>
          <p:spPr>
            <a:xfrm>
              <a:off x="593843" y="4224108"/>
              <a:ext cx="1925028" cy="62352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1" lang="en-US" altLang="ja-JP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KamLAND</a:t>
              </a:r>
              <a:r>
                <a:rPr kumimoji="1" lang="ja-JP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　</a:t>
              </a:r>
              <a:r>
                <a:rPr kumimoji="1" lang="ja-JP" alt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　　</a:t>
              </a:r>
              <a:endPara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5627517" y="1023670"/>
            <a:ext cx="4032000" cy="2700000"/>
            <a:chOff x="6033120" y="1053024"/>
            <a:chExt cx="3749271" cy="2592000"/>
          </a:xfrm>
        </p:grpSpPr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120" y="1053024"/>
              <a:ext cx="3661711" cy="25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コンテンツ プレースホルダー 2"/>
            <p:cNvSpPr txBox="1">
              <a:spLocks/>
            </p:cNvSpPr>
            <p:nvPr/>
          </p:nvSpPr>
          <p:spPr>
            <a:xfrm>
              <a:off x="8911020" y="3010814"/>
              <a:ext cx="871371" cy="6235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ja-JP" sz="3600" dirty="0">
                  <a:solidFill>
                    <a:srgbClr val="FF0000"/>
                  </a:solidFill>
                  <a:latin typeface="Calibri"/>
                  <a:ea typeface="ＭＳ Ｐゴシック" panose="020B0600070205080204" pitchFamily="50" charset="-128"/>
                </a:rPr>
                <a:t>H</a:t>
              </a:r>
              <a:r>
                <a:rPr lang="en-US" altLang="ja-JP" sz="3600" dirty="0" smtClean="0">
                  <a:solidFill>
                    <a:srgbClr val="FF0000"/>
                  </a:solidFill>
                  <a:latin typeface="Calibri"/>
                  <a:ea typeface="ＭＳ Ｐゴシック" panose="020B0600070205080204" pitchFamily="50" charset="-128"/>
                </a:rPr>
                <a:t>K</a:t>
              </a:r>
              <a:r>
                <a:rPr kumimoji="1" lang="ja-JP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　</a:t>
              </a:r>
              <a:r>
                <a:rPr kumimoji="1" lang="ja-JP" alt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　　</a:t>
              </a:r>
              <a:endPara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pic>
        <p:nvPicPr>
          <p:cNvPr id="14" name="Picture 18" descr="http://phys.scichina.com:8083/sciG/fileup/FIGURE/2014102110055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260" y="4082137"/>
            <a:ext cx="4089600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s://www.researchitaly.it/uploads/images/juno_4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916" y="5625360"/>
            <a:ext cx="3116416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3244640" y="1052737"/>
            <a:ext cx="3580567" cy="72008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Water</a:t>
            </a:r>
            <a:r>
              <a:rPr kumimoji="1" lang="en-US" altLang="ja-JP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</a:t>
            </a:r>
            <a:r>
              <a:rPr lang="en-US" altLang="ja-JP" sz="3600" dirty="0" err="1">
                <a:solidFill>
                  <a:srgbClr val="000000"/>
                </a:solidFill>
                <a:latin typeface="Calibri"/>
                <a:ea typeface="ＭＳ Ｐゴシック" panose="020B0600070205080204" pitchFamily="50" charset="-128"/>
              </a:rPr>
              <a:t>C</a:t>
            </a:r>
            <a:r>
              <a:rPr kumimoji="1" lang="en-US" altLang="ja-JP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herenkov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　</a:t>
            </a:r>
            <a:endParaRPr kumimoji="1" lang="en-US" altLang="ja-JP" sz="3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2892915" y="4560368"/>
            <a:ext cx="3365692" cy="72008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Liquid</a:t>
            </a:r>
            <a:r>
              <a:rPr kumimoji="1" lang="en-US" altLang="ja-JP" sz="3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scintillator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　</a:t>
            </a:r>
            <a:endParaRPr kumimoji="1" lang="en-US" altLang="ja-JP" sz="3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52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19"/>
    </mc:Choice>
    <mc:Fallback xmlns="">
      <p:transition spd="slow" advTm="1861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57068" y="836712"/>
            <a:ext cx="9204444" cy="5611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ja-JP" altLang="en-US" sz="2800" dirty="0" smtClean="0">
                <a:solidFill>
                  <a:sysClr val="window" lastClr="FFFFFF"/>
                </a:solidFill>
                <a:latin typeface="Calibri"/>
                <a:ea typeface="ＭＳ Ｐゴシック"/>
              </a:rPr>
              <a:t>✓</a:t>
            </a:r>
            <a:r>
              <a:rPr lang="en-US" altLang="ja-JP" sz="2800" dirty="0" smtClean="0">
                <a:solidFill>
                  <a:sysClr val="window" lastClr="FFFFFF"/>
                </a:solidFill>
                <a:latin typeface="Calibri"/>
                <a:ea typeface="ＭＳ Ｐゴシック"/>
              </a:rPr>
              <a:t>event rate [s-1]</a:t>
            </a:r>
            <a:endParaRPr kumimoji="1" lang="en-US" altLang="ja-JP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ja-JP" dirty="0" smtClean="0">
              <a:solidFill>
                <a:sysClr val="window" lastClr="FFFFFF"/>
              </a:solidFill>
              <a:latin typeface="Calibri"/>
              <a:ea typeface="ＭＳ Ｐゴシック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ja-JP" dirty="0" smtClean="0">
              <a:solidFill>
                <a:sysClr val="window" lastClr="FFFFFF"/>
              </a:solidFill>
              <a:latin typeface="Calibri"/>
              <a:ea typeface="ＭＳ Ｐゴシック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ja-JP" altLang="en-US" sz="2800" dirty="0">
                <a:solidFill>
                  <a:sysClr val="window" lastClr="FFFFFF"/>
                </a:solidFill>
                <a:latin typeface="Calibri"/>
                <a:ea typeface="ＭＳ Ｐゴシック"/>
              </a:rPr>
              <a:t>✓</a:t>
            </a:r>
            <a:r>
              <a:rPr lang="en-US" altLang="ja-JP" sz="2800" dirty="0" smtClean="0">
                <a:solidFill>
                  <a:sysClr val="window" lastClr="FFFFFF"/>
                </a:solidFill>
                <a:latin typeface="Calibri"/>
                <a:ea typeface="ＭＳ Ｐゴシック"/>
              </a:rPr>
              <a:t>Neutrino oscillation</a:t>
            </a:r>
            <a:r>
              <a:rPr lang="en-US" altLang="ja-JP" sz="2800" noProof="0" dirty="0" smtClean="0">
                <a:solidFill>
                  <a:sysClr val="window" lastClr="FFFFFF"/>
                </a:solidFill>
                <a:latin typeface="Calibri"/>
                <a:ea typeface="ＭＳ Ｐゴシック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    </a:t>
            </a:r>
            <a:r>
              <a:rPr kumimoji="1" lang="ja-JP" altLang="en-US" sz="2800" b="0" i="0" u="none" strike="noStrike" kern="1200" cap="none" spc="0" normalizeH="0" baseline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・</a:t>
            </a:r>
            <a:r>
              <a:rPr kumimoji="1" lang="en-US" altLang="ja-JP" sz="2800" b="0" i="0" u="none" strike="noStrike" kern="1200" cap="none" spc="0" normalizeH="0" baseline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adiabatic oscillation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ja-JP" sz="2800" dirty="0">
                <a:solidFill>
                  <a:sysClr val="window" lastClr="FFFFFF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2800" dirty="0" smtClean="0">
                <a:solidFill>
                  <a:sysClr val="window" lastClr="FFFFFF"/>
                </a:solidFill>
                <a:latin typeface="Calibri"/>
                <a:ea typeface="ＭＳ Ｐゴシック"/>
              </a:rPr>
              <a:t>    </a:t>
            </a:r>
            <a:r>
              <a:rPr lang="ja-JP" altLang="en-US" sz="2800" dirty="0" smtClean="0">
                <a:solidFill>
                  <a:sysClr val="window" lastClr="FFFFFF"/>
                </a:solidFill>
                <a:latin typeface="Calibri"/>
                <a:ea typeface="ＭＳ Ｐゴシック"/>
              </a:rPr>
              <a:t>・</a:t>
            </a:r>
            <a:r>
              <a:rPr lang="en-US" altLang="ja-JP" sz="2800" dirty="0">
                <a:solidFill>
                  <a:sysClr val="window" lastClr="FFFFFF"/>
                </a:solidFill>
                <a:latin typeface="Calibri"/>
                <a:ea typeface="ＭＳ Ｐゴシック"/>
              </a:rPr>
              <a:t>3</a:t>
            </a:r>
            <a:r>
              <a:rPr lang="en-US" altLang="ja-JP" sz="2800" dirty="0" smtClean="0">
                <a:solidFill>
                  <a:sysClr val="window" lastClr="FFFFFF"/>
                </a:solidFill>
                <a:latin typeface="Calibri"/>
                <a:ea typeface="ＭＳ Ｐゴシック"/>
              </a:rPr>
              <a:t> flavor mixing</a:t>
            </a:r>
            <a:endParaRPr kumimoji="1" lang="en-US" altLang="ja-JP" sz="2800" b="0" i="0" u="none" strike="noStrike" kern="1200" cap="none" spc="0" normalizeH="0" baseline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ja-JP" noProof="0" dirty="0" smtClean="0">
              <a:solidFill>
                <a:sysClr val="window" lastClr="FFFFFF"/>
              </a:solidFill>
              <a:latin typeface="Calibri"/>
              <a:ea typeface="ＭＳ Ｐゴシック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495300" y="-64501"/>
            <a:ext cx="8915400" cy="1139825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Results    </a:t>
            </a:r>
            <a:r>
              <a:rPr lang="en-US" altLang="ja-JP" cap="none" dirty="0" smtClean="0"/>
              <a:t>number of events</a:t>
            </a:r>
            <a:endParaRPr kumimoji="1" lang="ja-JP" altLang="en-US" sz="4000" cap="none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11323" y="2544435"/>
            <a:ext cx="18802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R=200pc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6136052" y="929493"/>
            <a:ext cx="4073532" cy="1419387"/>
            <a:chOff x="5279258" y="983469"/>
            <a:chExt cx="3647600" cy="1198989"/>
          </a:xfrm>
        </p:grpSpPr>
        <p:grpSp>
          <p:nvGrpSpPr>
            <p:cNvPr id="10" name="グループ化 9"/>
            <p:cNvGrpSpPr/>
            <p:nvPr/>
          </p:nvGrpSpPr>
          <p:grpSpPr>
            <a:xfrm rot="375666">
              <a:off x="5768313" y="1288524"/>
              <a:ext cx="846124" cy="113023"/>
              <a:chOff x="969818" y="1274613"/>
              <a:chExt cx="5330374" cy="748156"/>
            </a:xfrm>
          </p:grpSpPr>
          <p:sp>
            <p:nvSpPr>
              <p:cNvPr id="28" name="フリーフォーム 27"/>
              <p:cNvSpPr/>
              <p:nvPr/>
            </p:nvSpPr>
            <p:spPr>
              <a:xfrm>
                <a:off x="969818" y="1274613"/>
                <a:ext cx="4308764" cy="748156"/>
              </a:xfrm>
              <a:custGeom>
                <a:avLst/>
                <a:gdLst>
                  <a:gd name="connsiteX0" fmla="*/ 0 w 4308764"/>
                  <a:gd name="connsiteY0" fmla="*/ 5 h 748156"/>
                  <a:gd name="connsiteX1" fmla="*/ 360218 w 4308764"/>
                  <a:gd name="connsiteY1" fmla="*/ 720442 h 748156"/>
                  <a:gd name="connsiteX2" fmla="*/ 720437 w 4308764"/>
                  <a:gd name="connsiteY2" fmla="*/ 13860 h 748156"/>
                  <a:gd name="connsiteX3" fmla="*/ 1052946 w 4308764"/>
                  <a:gd name="connsiteY3" fmla="*/ 706587 h 748156"/>
                  <a:gd name="connsiteX4" fmla="*/ 1413164 w 4308764"/>
                  <a:gd name="connsiteY4" fmla="*/ 13860 h 748156"/>
                  <a:gd name="connsiteX5" fmla="*/ 1731818 w 4308764"/>
                  <a:gd name="connsiteY5" fmla="*/ 734296 h 748156"/>
                  <a:gd name="connsiteX6" fmla="*/ 2147455 w 4308764"/>
                  <a:gd name="connsiteY6" fmla="*/ 5 h 748156"/>
                  <a:gd name="connsiteX7" fmla="*/ 2466109 w 4308764"/>
                  <a:gd name="connsiteY7" fmla="*/ 748151 h 748156"/>
                  <a:gd name="connsiteX8" fmla="*/ 2840182 w 4308764"/>
                  <a:gd name="connsiteY8" fmla="*/ 13860 h 748156"/>
                  <a:gd name="connsiteX9" fmla="*/ 3158837 w 4308764"/>
                  <a:gd name="connsiteY9" fmla="*/ 692732 h 748156"/>
                  <a:gd name="connsiteX10" fmla="*/ 3574473 w 4308764"/>
                  <a:gd name="connsiteY10" fmla="*/ 13860 h 748156"/>
                  <a:gd name="connsiteX11" fmla="*/ 3934691 w 4308764"/>
                  <a:gd name="connsiteY11" fmla="*/ 720442 h 748156"/>
                  <a:gd name="connsiteX12" fmla="*/ 4308764 w 4308764"/>
                  <a:gd name="connsiteY12" fmla="*/ 290951 h 748156"/>
                  <a:gd name="connsiteX13" fmla="*/ 4308764 w 4308764"/>
                  <a:gd name="connsiteY13" fmla="*/ 290951 h 74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08764" h="748156">
                    <a:moveTo>
                      <a:pt x="0" y="5"/>
                    </a:moveTo>
                    <a:cubicBezTo>
                      <a:pt x="120072" y="359069"/>
                      <a:pt x="240145" y="718133"/>
                      <a:pt x="360218" y="720442"/>
                    </a:cubicBezTo>
                    <a:cubicBezTo>
                      <a:pt x="480291" y="722751"/>
                      <a:pt x="604982" y="16169"/>
                      <a:pt x="720437" y="13860"/>
                    </a:cubicBezTo>
                    <a:cubicBezTo>
                      <a:pt x="835892" y="11551"/>
                      <a:pt x="937492" y="706587"/>
                      <a:pt x="1052946" y="706587"/>
                    </a:cubicBezTo>
                    <a:cubicBezTo>
                      <a:pt x="1168400" y="706587"/>
                      <a:pt x="1300019" y="9242"/>
                      <a:pt x="1413164" y="13860"/>
                    </a:cubicBezTo>
                    <a:cubicBezTo>
                      <a:pt x="1526309" y="18478"/>
                      <a:pt x="1609436" y="736605"/>
                      <a:pt x="1731818" y="734296"/>
                    </a:cubicBezTo>
                    <a:cubicBezTo>
                      <a:pt x="1854200" y="731987"/>
                      <a:pt x="2025073" y="-2304"/>
                      <a:pt x="2147455" y="5"/>
                    </a:cubicBezTo>
                    <a:cubicBezTo>
                      <a:pt x="2269837" y="2314"/>
                      <a:pt x="2350655" y="745842"/>
                      <a:pt x="2466109" y="748151"/>
                    </a:cubicBezTo>
                    <a:cubicBezTo>
                      <a:pt x="2581563" y="750460"/>
                      <a:pt x="2724727" y="23096"/>
                      <a:pt x="2840182" y="13860"/>
                    </a:cubicBezTo>
                    <a:cubicBezTo>
                      <a:pt x="2955637" y="4624"/>
                      <a:pt x="3036455" y="692732"/>
                      <a:pt x="3158837" y="692732"/>
                    </a:cubicBezTo>
                    <a:cubicBezTo>
                      <a:pt x="3281219" y="692732"/>
                      <a:pt x="3445164" y="9242"/>
                      <a:pt x="3574473" y="13860"/>
                    </a:cubicBezTo>
                    <a:cubicBezTo>
                      <a:pt x="3703782" y="18478"/>
                      <a:pt x="3812309" y="674260"/>
                      <a:pt x="3934691" y="720442"/>
                    </a:cubicBezTo>
                    <a:cubicBezTo>
                      <a:pt x="4057073" y="766624"/>
                      <a:pt x="4308764" y="290951"/>
                      <a:pt x="4308764" y="290951"/>
                    </a:cubicBezTo>
                    <a:lnTo>
                      <a:pt x="4308764" y="290951"/>
                    </a:ln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cxnSp>
            <p:nvCxnSpPr>
              <p:cNvPr id="29" name="直線矢印コネクタ 28"/>
              <p:cNvCxnSpPr>
                <a:stCxn id="28" idx="12"/>
              </p:cNvCxnSpPr>
              <p:nvPr/>
            </p:nvCxnSpPr>
            <p:spPr>
              <a:xfrm>
                <a:off x="5278582" y="1565564"/>
                <a:ext cx="1021610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FF00"/>
                </a:solidFill>
                <a:prstDash val="solid"/>
                <a:tailEnd type="arrow"/>
              </a:ln>
              <a:effectLst/>
            </p:spPr>
          </p:cxnSp>
        </p:grpSp>
        <p:grpSp>
          <p:nvGrpSpPr>
            <p:cNvPr id="11" name="グループ化 10"/>
            <p:cNvGrpSpPr/>
            <p:nvPr/>
          </p:nvGrpSpPr>
          <p:grpSpPr>
            <a:xfrm>
              <a:off x="5279258" y="983469"/>
              <a:ext cx="680875" cy="495594"/>
              <a:chOff x="1369272" y="1338839"/>
              <a:chExt cx="680875" cy="495594"/>
            </a:xfrm>
          </p:grpSpPr>
          <p:sp>
            <p:nvSpPr>
              <p:cNvPr id="25" name="テキスト ボックス 24"/>
              <p:cNvSpPr txBox="1"/>
              <p:nvPr/>
            </p:nvSpPr>
            <p:spPr>
              <a:xfrm>
                <a:off x="1369272" y="1338839"/>
                <a:ext cx="680875" cy="441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ＭＳ Ｐゴシック"/>
                    <a:ea typeface="ＭＳ Ｐゴシック"/>
                  </a:rPr>
                  <a:t>ν</a:t>
                </a:r>
                <a:endParaRPr kumimoji="1" lang="ja-JP" alt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ＭＳ Ｐゴシック"/>
                  <a:ea typeface="ＭＳ Ｐゴシック"/>
                </a:endParaRPr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>
                <a:off x="1605542" y="1496451"/>
                <a:ext cx="347953" cy="337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ＭＳ Ｐゴシック"/>
                    <a:ea typeface="ＭＳ Ｐゴシック"/>
                  </a:rPr>
                  <a:t>e</a:t>
                </a:r>
                <a:endParaRPr kumimoji="1" lang="ja-JP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ＭＳ Ｐゴシック"/>
                  <a:ea typeface="ＭＳ Ｐゴシック"/>
                </a:endParaRPr>
              </a:p>
            </p:txBody>
          </p:sp>
          <p:cxnSp>
            <p:nvCxnSpPr>
              <p:cNvPr id="27" name="直線コネクタ 26"/>
              <p:cNvCxnSpPr/>
              <p:nvPr/>
            </p:nvCxnSpPr>
            <p:spPr>
              <a:xfrm>
                <a:off x="1541387" y="1462584"/>
                <a:ext cx="212187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  <p:grpSp>
          <p:nvGrpSpPr>
            <p:cNvPr id="12" name="グループ化 11"/>
            <p:cNvGrpSpPr/>
            <p:nvPr/>
          </p:nvGrpSpPr>
          <p:grpSpPr>
            <a:xfrm>
              <a:off x="6614750" y="1155500"/>
              <a:ext cx="366775" cy="401245"/>
              <a:chOff x="2488378" y="2471587"/>
              <a:chExt cx="684000" cy="761384"/>
            </a:xfrm>
          </p:grpSpPr>
          <p:sp>
            <p:nvSpPr>
              <p:cNvPr id="23" name="円/楕円 22"/>
              <p:cNvSpPr/>
              <p:nvPr/>
            </p:nvSpPr>
            <p:spPr>
              <a:xfrm>
                <a:off x="2488378" y="2548971"/>
                <a:ext cx="684000" cy="684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solidFill>
                  <a:srgbClr val="FF006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2568847" y="2471587"/>
                <a:ext cx="603531" cy="641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ＭＳ Ｐゴシック"/>
                    <a:ea typeface="ＭＳ Ｐゴシック"/>
                  </a:rPr>
                  <a:t>p</a:t>
                </a:r>
                <a:endParaRPr kumimoji="1" lang="ja-JP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ＭＳ Ｐゴシック"/>
                  <a:ea typeface="ＭＳ Ｐゴシック"/>
                </a:endParaRPr>
              </a:p>
            </p:txBody>
          </p:sp>
        </p:grpSp>
        <p:cxnSp>
          <p:nvCxnSpPr>
            <p:cNvPr id="13" name="直線矢印コネクタ 12"/>
            <p:cNvCxnSpPr/>
            <p:nvPr/>
          </p:nvCxnSpPr>
          <p:spPr>
            <a:xfrm>
              <a:off x="6876256" y="1522925"/>
              <a:ext cx="792088" cy="465915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  <a:tailEnd type="arrow"/>
            </a:ln>
            <a:effectLst/>
          </p:spPr>
        </p:cxnSp>
        <p:cxnSp>
          <p:nvCxnSpPr>
            <p:cNvPr id="14" name="直線矢印コネクタ 13"/>
            <p:cNvCxnSpPr/>
            <p:nvPr/>
          </p:nvCxnSpPr>
          <p:spPr>
            <a:xfrm flipV="1">
              <a:off x="6948264" y="1268761"/>
              <a:ext cx="808144" cy="72007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  <a:tailEnd type="arrow"/>
            </a:ln>
            <a:effectLst/>
          </p:spPr>
        </p:cxnSp>
        <p:grpSp>
          <p:nvGrpSpPr>
            <p:cNvPr id="15" name="グループ化 14"/>
            <p:cNvGrpSpPr/>
            <p:nvPr/>
          </p:nvGrpSpPr>
          <p:grpSpPr>
            <a:xfrm>
              <a:off x="7775944" y="1015312"/>
              <a:ext cx="551682" cy="397417"/>
              <a:chOff x="2488378" y="2504342"/>
              <a:chExt cx="1002588" cy="728629"/>
            </a:xfrm>
          </p:grpSpPr>
          <p:sp>
            <p:nvSpPr>
              <p:cNvPr id="21" name="円/楕円 20"/>
              <p:cNvSpPr/>
              <p:nvPr/>
            </p:nvSpPr>
            <p:spPr>
              <a:xfrm>
                <a:off x="2488378" y="2548971"/>
                <a:ext cx="684000" cy="684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solidFill>
                  <a:srgbClr val="FFC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2554863" y="2504342"/>
                <a:ext cx="936103" cy="619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ＭＳ Ｐゴシック"/>
                    <a:ea typeface="ＭＳ Ｐゴシック"/>
                  </a:rPr>
                  <a:t>n</a:t>
                </a:r>
                <a:endParaRPr kumimoji="1" lang="ja-JP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ＭＳ Ｐゴシック"/>
                  <a:ea typeface="ＭＳ Ｐゴシック"/>
                </a:endParaRPr>
              </a:p>
            </p:txBody>
          </p:sp>
        </p:grpSp>
        <p:grpSp>
          <p:nvGrpSpPr>
            <p:cNvPr id="16" name="グループ化 15"/>
            <p:cNvGrpSpPr/>
            <p:nvPr/>
          </p:nvGrpSpPr>
          <p:grpSpPr>
            <a:xfrm>
              <a:off x="7594858" y="1787324"/>
              <a:ext cx="1332000" cy="395134"/>
              <a:chOff x="7511040" y="1802503"/>
              <a:chExt cx="2083958" cy="655295"/>
            </a:xfrm>
          </p:grpSpPr>
          <p:grpSp>
            <p:nvGrpSpPr>
              <p:cNvPr id="17" name="グループ化 16"/>
              <p:cNvGrpSpPr/>
              <p:nvPr/>
            </p:nvGrpSpPr>
            <p:grpSpPr>
              <a:xfrm>
                <a:off x="7511040" y="1811052"/>
                <a:ext cx="872168" cy="646746"/>
                <a:chOff x="4284121" y="4547969"/>
                <a:chExt cx="872168" cy="646746"/>
              </a:xfrm>
            </p:grpSpPr>
            <p:sp>
              <p:nvSpPr>
                <p:cNvPr id="19" name="円/楕円 18"/>
                <p:cNvSpPr/>
                <p:nvPr/>
              </p:nvSpPr>
              <p:spPr>
                <a:xfrm>
                  <a:off x="4355976" y="4682948"/>
                  <a:ext cx="468000" cy="468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4284121" y="4547969"/>
                  <a:ext cx="872168" cy="6467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2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ＭＳ Ｐゴシック"/>
                      <a:ea typeface="ＭＳ Ｐゴシック"/>
                    </a:rPr>
                    <a:t>e</a:t>
                  </a:r>
                  <a:endParaRPr kumimoji="1" lang="ja-JP" alt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ＭＳ Ｐゴシック"/>
                    <a:ea typeface="ＭＳ Ｐゴシック"/>
                  </a:endParaRPr>
                </a:p>
              </p:txBody>
            </p:sp>
          </p:grpSp>
          <p:sp>
            <p:nvSpPr>
              <p:cNvPr id="18" name="テキスト ボックス 17"/>
              <p:cNvSpPr txBox="1"/>
              <p:nvPr/>
            </p:nvSpPr>
            <p:spPr>
              <a:xfrm>
                <a:off x="7722790" y="1802503"/>
                <a:ext cx="1872208" cy="612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ＭＳ Ｐゴシック"/>
                    <a:ea typeface="ＭＳ Ｐゴシック"/>
                  </a:rPr>
                  <a:t>+</a:t>
                </a:r>
              </a:p>
            </p:txBody>
          </p:sp>
        </p:grpSp>
      </p:grpSp>
      <p:sp>
        <p:nvSpPr>
          <p:cNvPr id="30" name="テキスト ボックス 29"/>
          <p:cNvSpPr txBox="1"/>
          <p:nvPr/>
        </p:nvSpPr>
        <p:spPr>
          <a:xfrm>
            <a:off x="6577477" y="447055"/>
            <a:ext cx="36321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Inverse-β</a:t>
            </a:r>
            <a:r>
              <a:rPr kumimoji="1" lang="ja-JP" altLang="en-US" sz="2400" dirty="0"/>
              <a:t> </a:t>
            </a:r>
            <a:r>
              <a:rPr kumimoji="1" lang="en-US" altLang="ja-JP" sz="2400" dirty="0" smtClean="0"/>
              <a:t>decay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表 3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00472" y="5256648"/>
              <a:ext cx="9491964" cy="1494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15896"/>
                    <a:gridCol w="1497844"/>
                    <a:gridCol w="1694723"/>
                    <a:gridCol w="2041467"/>
                    <a:gridCol w="1642034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3200" dirty="0" smtClean="0"/>
                            <a:t>SK</a:t>
                          </a:r>
                          <a:endParaRPr kumimoji="1" lang="ja-JP" alt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3200" dirty="0" smtClean="0"/>
                            <a:t>HK</a:t>
                          </a:r>
                          <a:endParaRPr kumimoji="1" lang="ja-JP" alt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3200" dirty="0" err="1" smtClean="0"/>
                            <a:t>KamLAND</a:t>
                          </a:r>
                          <a:endParaRPr kumimoji="1" lang="ja-JP" alt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3200" dirty="0" smtClean="0"/>
                            <a:t>JUNO</a:t>
                          </a:r>
                          <a:endParaRPr kumimoji="1" lang="ja-JP" altLang="en-US" sz="3200" dirty="0"/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thresh</a:t>
                          </a:r>
                          <a:r>
                            <a:rPr kumimoji="1" lang="en-US" altLang="ja-JP" sz="2400" baseline="0" dirty="0" smtClean="0"/>
                            <a:t>old </a:t>
                          </a:r>
                          <a:r>
                            <a:rPr kumimoji="1" lang="en-US" altLang="ja-JP" sz="2400" dirty="0" smtClean="0"/>
                            <a:t>(MeV)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5.3</a:t>
                          </a:r>
                          <a:endParaRPr kumimoji="1" lang="ja-JP" altLang="en-US" sz="2400" dirty="0"/>
                        </a:p>
                      </a:txBody>
                      <a:tcPr marT="468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8.3</a:t>
                          </a:r>
                          <a:endParaRPr kumimoji="1" lang="ja-JP" altLang="en-US" sz="2400" dirty="0"/>
                        </a:p>
                      </a:txBody>
                      <a:tcPr marT="468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1.8</a:t>
                          </a:r>
                          <a:endParaRPr kumimoji="1" lang="ja-JP" altLang="en-US" sz="2400" dirty="0"/>
                        </a:p>
                      </a:txBody>
                      <a:tcPr marT="468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1.8</a:t>
                          </a:r>
                          <a:endParaRPr kumimoji="1" lang="ja-JP" altLang="en-US" sz="2400" dirty="0"/>
                        </a:p>
                      </a:txBody>
                      <a:tcPr marT="4680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target number</a:t>
                          </a:r>
                          <a:r>
                            <a:rPr kumimoji="1" lang="en-US" altLang="ja-JP" sz="2400" baseline="0" dirty="0" smtClean="0"/>
                            <a:t> </a:t>
                          </a:r>
                          <a:r>
                            <a:rPr kumimoji="1" lang="en-US" altLang="ja-JP" sz="2400" dirty="0" smtClean="0"/>
                            <a:t>N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2.1×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1" lang="en-US" altLang="ja-JP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kumimoji="1" lang="en-US" altLang="ja-JP" sz="2400" b="0" i="1" smtClean="0">
                                      <a:latin typeface="Cambria Math"/>
                                    </a:rPr>
                                    <m:t>33</m:t>
                                  </m:r>
                                </m:sup>
                              </m:sSup>
                            </m:oMath>
                          </a14:m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dirty="0" smtClean="0"/>
                            <a:t>3.6×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1" lang="en-US" altLang="ja-JP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kumimoji="1" lang="en-US" altLang="ja-JP" sz="2400" b="0" i="1" smtClean="0">
                                      <a:latin typeface="Cambria Math"/>
                                    </a:rPr>
                                    <m:t>34</m:t>
                                  </m:r>
                                </m:sup>
                              </m:sSup>
                            </m:oMath>
                          </a14:m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dirty="0" smtClean="0"/>
                            <a:t>8.5×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1" lang="en-US" altLang="ja-JP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kumimoji="1" lang="en-US" altLang="ja-JP" sz="2400" b="0" i="1" smtClean="0">
                                      <a:latin typeface="Cambria Math"/>
                                    </a:rPr>
                                    <m:t>31</m:t>
                                  </m:r>
                                </m:sup>
                              </m:sSup>
                            </m:oMath>
                          </a14:m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dirty="0" smtClean="0"/>
                            <a:t>1.7×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1" lang="en-US" altLang="ja-JP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kumimoji="1" lang="en-US" altLang="ja-JP" sz="2400" b="0" i="1" smtClean="0">
                                      <a:latin typeface="Cambria Math"/>
                                    </a:rPr>
                                    <m:t>33</m:t>
                                  </m:r>
                                </m:sup>
                              </m:sSup>
                            </m:oMath>
                          </a14:m>
                          <a:endParaRPr kumimoji="1" lang="ja-JP" altLang="en-US" sz="2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表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5091877"/>
                  </p:ext>
                </p:extLst>
              </p:nvPr>
            </p:nvGraphicFramePr>
            <p:xfrm>
              <a:off x="200472" y="5256648"/>
              <a:ext cx="9491964" cy="1494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15896"/>
                    <a:gridCol w="1497844"/>
                    <a:gridCol w="1694723"/>
                    <a:gridCol w="2041467"/>
                    <a:gridCol w="1642034"/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3200" dirty="0" smtClean="0"/>
                            <a:t>SK</a:t>
                          </a:r>
                          <a:endParaRPr kumimoji="1" lang="ja-JP" alt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3200" dirty="0" smtClean="0"/>
                            <a:t>HK</a:t>
                          </a:r>
                          <a:endParaRPr kumimoji="1" lang="ja-JP" alt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3200" dirty="0" err="1" smtClean="0"/>
                            <a:t>KamLAND</a:t>
                          </a:r>
                          <a:endParaRPr kumimoji="1" lang="ja-JP" alt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3200" dirty="0" smtClean="0"/>
                            <a:t>JUNO</a:t>
                          </a:r>
                          <a:endParaRPr kumimoji="1" lang="ja-JP" altLang="en-US" sz="3200" dirty="0"/>
                        </a:p>
                      </a:txBody>
                      <a:tcPr/>
                    </a:tc>
                  </a:tr>
                  <a:tr h="458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thresh</a:t>
                          </a:r>
                          <a:r>
                            <a:rPr kumimoji="1" lang="en-US" altLang="ja-JP" sz="2400" baseline="0" dirty="0" smtClean="0"/>
                            <a:t>old </a:t>
                          </a:r>
                          <a:r>
                            <a:rPr kumimoji="1" lang="en-US" altLang="ja-JP" sz="2400" dirty="0" smtClean="0"/>
                            <a:t>(MeV)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5.3</a:t>
                          </a:r>
                          <a:endParaRPr kumimoji="1" lang="ja-JP" altLang="en-US" sz="2400" dirty="0"/>
                        </a:p>
                      </a:txBody>
                      <a:tcPr marT="468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8.3</a:t>
                          </a:r>
                          <a:endParaRPr kumimoji="1" lang="ja-JP" altLang="en-US" sz="2400" dirty="0"/>
                        </a:p>
                      </a:txBody>
                      <a:tcPr marT="468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1.8</a:t>
                          </a:r>
                          <a:endParaRPr kumimoji="1" lang="ja-JP" altLang="en-US" sz="2400" dirty="0"/>
                        </a:p>
                      </a:txBody>
                      <a:tcPr marT="468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1.8</a:t>
                          </a:r>
                          <a:endParaRPr kumimoji="1" lang="ja-JP" altLang="en-US" sz="2400" dirty="0"/>
                        </a:p>
                      </a:txBody>
                      <a:tcPr marT="46800" anchor="ctr"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target number</a:t>
                          </a:r>
                          <a:r>
                            <a:rPr kumimoji="1" lang="en-US" altLang="ja-JP" sz="2400" baseline="0" dirty="0" smtClean="0"/>
                            <a:t> </a:t>
                          </a:r>
                          <a:r>
                            <a:rPr kumimoji="1" lang="en-US" altLang="ja-JP" sz="2400" dirty="0" smtClean="0"/>
                            <a:t>N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74797" t="-245333" r="-360976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43165" t="-245333" r="-219424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84776" t="-245333" r="-82090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77407" t="-245333" r="-1852" b="-30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6385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4" t="40302" r="70735" b="50448"/>
          <a:stretch/>
        </p:blipFill>
        <p:spPr bwMode="auto">
          <a:xfrm>
            <a:off x="920553" y="2416174"/>
            <a:ext cx="1080120" cy="67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表 32"/>
          <p:cNvGraphicFramePr>
            <a:graphicFrameLocks noGrp="1"/>
          </p:cNvGraphicFramePr>
          <p:nvPr>
            <p:extLst/>
          </p:nvPr>
        </p:nvGraphicFramePr>
        <p:xfrm>
          <a:off x="4549624" y="3212976"/>
          <a:ext cx="5155904" cy="1616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06828"/>
                <a:gridCol w="344907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/>
                        <a:t>survival</a:t>
                      </a:r>
                      <a:r>
                        <a:rPr kumimoji="1" lang="en-US" altLang="ja-JP" sz="3200" baseline="0" dirty="0" smtClean="0"/>
                        <a:t> probability</a:t>
                      </a:r>
                      <a:endParaRPr kumimoji="1" lang="ja-JP" altLang="en-US" sz="3200" b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normal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0.675</a:t>
                      </a:r>
                      <a:endParaRPr kumimoji="1" lang="ja-JP" altLang="en-US" sz="2800" dirty="0"/>
                    </a:p>
                  </a:txBody>
                  <a:tcPr marT="4680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inverted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0.024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図 1"/>
          <p:cNvPicPr>
            <a:picLocks noChangeAspect="1"/>
          </p:cNvPicPr>
          <p:nvPr/>
        </p:nvPicPr>
        <p:blipFill rotWithShape="1">
          <a:blip r:embed="rId5"/>
          <a:srcRect l="25404" t="36781" r="33016" b="47087"/>
          <a:stretch/>
        </p:blipFill>
        <p:spPr>
          <a:xfrm>
            <a:off x="925705" y="1437659"/>
            <a:ext cx="4500000" cy="982100"/>
          </a:xfrm>
          <a:prstGeom prst="rect">
            <a:avLst/>
          </a:prstGeom>
        </p:spPr>
      </p:pic>
      <p:pic>
        <p:nvPicPr>
          <p:cNvPr id="35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9" t="40302" r="19070" b="50448"/>
          <a:stretch/>
        </p:blipFill>
        <p:spPr bwMode="auto">
          <a:xfrm>
            <a:off x="2000673" y="2416173"/>
            <a:ext cx="3887920" cy="67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22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20"/>
    </mc:Choice>
    <mc:Fallback xmlns="">
      <p:transition spd="slow" advTm="4662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25515" t="21640" r="26361" b="17881"/>
          <a:stretch/>
        </p:blipFill>
        <p:spPr>
          <a:xfrm>
            <a:off x="5234235" y="425930"/>
            <a:ext cx="4604126" cy="325474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l="25593" t="21008" r="26066" b="17647"/>
          <a:stretch/>
        </p:blipFill>
        <p:spPr>
          <a:xfrm>
            <a:off x="5234236" y="3501008"/>
            <a:ext cx="4604125" cy="329510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/>
          <a:srcRect l="26460" t="21445" r="25813" b="17235"/>
          <a:stretch/>
        </p:blipFill>
        <p:spPr>
          <a:xfrm>
            <a:off x="992560" y="425930"/>
            <a:ext cx="4536504" cy="327847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5"/>
          <a:srcRect l="26427" t="20879" r="25249" b="17373"/>
          <a:stretch/>
        </p:blipFill>
        <p:spPr>
          <a:xfrm>
            <a:off x="977796" y="3501008"/>
            <a:ext cx="4593799" cy="3301794"/>
          </a:xfrm>
          <a:prstGeom prst="rect">
            <a:avLst/>
          </a:prstGeom>
        </p:spPr>
      </p:pic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2041135" y="102171"/>
            <a:ext cx="3092241" cy="4693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400" dirty="0" smtClean="0">
                <a:solidFill>
                  <a:srgbClr val="FFFF99"/>
                </a:solidFill>
                <a:latin typeface="Calibri"/>
                <a:ea typeface="ＭＳ Ｐゴシック" panose="020B0600070205080204" pitchFamily="50" charset="-128"/>
              </a:rPr>
              <a:t>Stellar evolution phase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6395417" y="16923"/>
            <a:ext cx="2979634" cy="5084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</a:rPr>
              <a:t>Core Collapse</a:t>
            </a: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</a:rPr>
              <a:t> phase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6"/>
          <a:srcRect l="25042" t="21840" r="71560" b="16841"/>
          <a:stretch/>
        </p:blipFill>
        <p:spPr>
          <a:xfrm>
            <a:off x="659607" y="1699315"/>
            <a:ext cx="328227" cy="3332084"/>
          </a:xfrm>
          <a:prstGeom prst="rect">
            <a:avLst/>
          </a:prstGeom>
        </p:spPr>
      </p:pic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72008" y="4557568"/>
            <a:ext cx="878021" cy="52910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800" noProof="0" dirty="0" smtClean="0">
                <a:solidFill>
                  <a:schemeClr val="bg1"/>
                </a:solidFill>
                <a:latin typeface="Calibri" panose="020F0502020204030204"/>
                <a:ea typeface="ＭＳ Ｐゴシック" panose="020B0600070205080204" pitchFamily="50" charset="-128"/>
              </a:rPr>
              <a:t>12M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</a:rPr>
              <a:t>　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</a:rPr>
              <a:t>　　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72008" y="1628800"/>
            <a:ext cx="878021" cy="52910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800" noProof="0" dirty="0" smtClean="0">
                <a:solidFill>
                  <a:schemeClr val="bg1"/>
                </a:solidFill>
                <a:latin typeface="Calibri" panose="020F0502020204030204"/>
                <a:ea typeface="ＭＳ Ｐゴシック" panose="020B0600070205080204" pitchFamily="50" charset="-128"/>
              </a:rPr>
              <a:t>15M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</a:rPr>
              <a:t>　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</a:rPr>
              <a:t>　　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46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71"/>
    </mc:Choice>
    <mc:Fallback xmlns="">
      <p:transition spd="slow" advTm="3327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317024"/>
              </p:ext>
            </p:extLst>
          </p:nvPr>
        </p:nvGraphicFramePr>
        <p:xfrm>
          <a:off x="1" y="999648"/>
          <a:ext cx="9915927" cy="322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2639"/>
                <a:gridCol w="1224136"/>
                <a:gridCol w="1312908"/>
                <a:gridCol w="1416561"/>
                <a:gridCol w="1416561"/>
                <a:gridCol w="1416561"/>
                <a:gridCol w="1416561"/>
              </a:tblGrid>
              <a:tr h="51816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detector</a:t>
                      </a:r>
                      <a:endParaRPr kumimoji="1" lang="ja-JP" altLang="en-US" sz="2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8.4M</a:t>
                      </a:r>
                      <a:endParaRPr kumimoji="1" lang="ja-JP" alt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12M</a:t>
                      </a:r>
                      <a:endParaRPr kumimoji="1" lang="ja-JP" alt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15M</a:t>
                      </a:r>
                      <a:endParaRPr kumimoji="1" lang="ja-JP" alt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586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Normal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Inverted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Normal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Inverted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Normal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inverted</a:t>
                      </a:r>
                      <a:endParaRPr kumimoji="1" lang="ja-JP" altLang="en-US" sz="2400" b="1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SK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0.025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0.010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25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8.9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62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22</a:t>
                      </a:r>
                      <a:endParaRPr kumimoji="1" lang="ja-JP" altLang="en-US" sz="2400" b="1" dirty="0"/>
                    </a:p>
                  </a:txBody>
                  <a:tcPr/>
                </a:tc>
              </a:tr>
              <a:tr h="5619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err="1" smtClean="0"/>
                        <a:t>KamLAND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0.0011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0.002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30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9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43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13</a:t>
                      </a:r>
                      <a:endParaRPr kumimoji="1" lang="ja-JP" altLang="en-US" sz="2400" b="1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HK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0.30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0.13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30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11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81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31</a:t>
                      </a:r>
                      <a:endParaRPr kumimoji="1" lang="ja-JP" altLang="en-US" sz="2400" b="1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JUNO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0.021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0.008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600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187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866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267</a:t>
                      </a:r>
                      <a:endParaRPr kumimoji="1" lang="ja-JP" alt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タイトル 1"/>
          <p:cNvSpPr txBox="1">
            <a:spLocks/>
          </p:cNvSpPr>
          <p:nvPr/>
        </p:nvSpPr>
        <p:spPr>
          <a:xfrm>
            <a:off x="488504" y="32048"/>
            <a:ext cx="8915400" cy="11398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altLang="ja-JP" sz="4000" dirty="0" smtClean="0"/>
              <a:t>Results  </a:t>
            </a:r>
            <a:r>
              <a:rPr lang="en-US" altLang="ja-JP" cap="none" dirty="0" smtClean="0"/>
              <a:t>number of events</a:t>
            </a:r>
            <a:endParaRPr lang="ja-JP" altLang="en-US" cap="none" dirty="0"/>
          </a:p>
        </p:txBody>
      </p:sp>
      <p:sp>
        <p:nvSpPr>
          <p:cNvPr id="7" name="コンテンツ プレースホルダ 14"/>
          <p:cNvSpPr txBox="1">
            <a:spLocks/>
          </p:cNvSpPr>
          <p:nvPr/>
        </p:nvSpPr>
        <p:spPr>
          <a:xfrm>
            <a:off x="200472" y="4375007"/>
            <a:ext cx="7404401" cy="186230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✓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Betelgeuse of Orion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（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200pc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）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　  ✓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Antares</a:t>
            </a:r>
            <a:r>
              <a:rPr kumimoji="1" lang="en-US" altLang="ja-JP" sz="3200" b="0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of  Scorpion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（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150pc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）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   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✓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ε</a:t>
            </a:r>
            <a:r>
              <a:rPr lang="en-US" altLang="ja-JP" noProof="0" dirty="0">
                <a:solidFill>
                  <a:sysClr val="window" lastClr="FFFFFF"/>
                </a:solidFill>
                <a:latin typeface="Calibri" panose="020F0502020204030204"/>
                <a:ea typeface="ＭＳ Ｐゴシック" panose="020B0600070205080204" pitchFamily="50" charset="-128"/>
              </a:rPr>
              <a:t> </a:t>
            </a:r>
            <a:r>
              <a:rPr lang="en-US" altLang="ja-JP" noProof="0" dirty="0" smtClean="0">
                <a:solidFill>
                  <a:sysClr val="window" lastClr="FFFFFF"/>
                </a:solidFill>
                <a:latin typeface="Calibri" panose="020F0502020204030204"/>
                <a:ea typeface="ＭＳ Ｐゴシック" panose="020B0600070205080204" pitchFamily="50" charset="-128"/>
              </a:rPr>
              <a:t>star of Pegasus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（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210pc)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    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　　　　　　　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etc….. </a:t>
            </a:r>
            <a:r>
              <a:rPr lang="en-US" altLang="ja-JP" dirty="0">
                <a:solidFill>
                  <a:sysClr val="window" lastClr="FFFFFF"/>
                </a:solidFill>
                <a:latin typeface="Calibri" panose="020F0502020204030204"/>
                <a:ea typeface="ＭＳ Ｐゴシック" panose="020B0600070205080204" pitchFamily="50" charset="-128"/>
              </a:rPr>
              <a:t>6</a:t>
            </a:r>
            <a:r>
              <a:rPr kumimoji="1" lang="en-US" altLang="ja-JP" sz="3200" b="0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candidates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円形吹き出し 7"/>
          <p:cNvSpPr/>
          <p:nvPr/>
        </p:nvSpPr>
        <p:spPr>
          <a:xfrm>
            <a:off x="5745088" y="4522827"/>
            <a:ext cx="3960440" cy="1930509"/>
          </a:xfrm>
          <a:prstGeom prst="wedgeEllipseCallout">
            <a:avLst>
              <a:gd name="adj1" fmla="val 2255"/>
              <a:gd name="adj2" fmla="val -72178"/>
            </a:avLst>
          </a:prstGeom>
          <a:gradFill rotWithShape="1">
            <a:gsLst>
              <a:gs pos="0">
                <a:srgbClr val="DF5327">
                  <a:tint val="98000"/>
                  <a:lumMod val="100000"/>
                </a:srgbClr>
              </a:gs>
              <a:gs pos="100000">
                <a:srgbClr val="DF5327">
                  <a:shade val="88000"/>
                  <a:lumMod val="88000"/>
                </a:srgbClr>
              </a:gs>
            </a:gsLst>
            <a:lin ang="5400000" scaled="1"/>
          </a:gradFill>
          <a:ln w="9525" cap="rnd" cmpd="sng" algn="ctr">
            <a:solidFill>
              <a:srgbClr val="DF5327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kern="0" dirty="0" smtClean="0">
                <a:solidFill>
                  <a:prstClr val="white"/>
                </a:solidFill>
                <a:latin typeface="Calibri" panose="020F0502020204030204"/>
              </a:rPr>
              <a:t>At </a:t>
            </a:r>
            <a:r>
              <a:rPr kumimoji="1" lang="en-US" altLang="ja-JP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JUNO</a:t>
            </a:r>
            <a:r>
              <a:rPr kumimoji="1" lang="ja-JP" altLang="en-US" sz="2800" b="1" kern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kumimoji="1" lang="en-US" altLang="ja-JP" sz="2800" b="1" kern="0" dirty="0" smtClean="0">
                <a:solidFill>
                  <a:prstClr val="white"/>
                </a:solidFill>
                <a:latin typeface="Calibri" panose="020F0502020204030204"/>
              </a:rPr>
              <a:t>we can detect neutrinos away from </a:t>
            </a:r>
            <a:r>
              <a:rPr kumimoji="1" lang="en-US" altLang="ja-JP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1[</a:t>
            </a:r>
            <a:r>
              <a:rPr kumimoji="1" lang="en-US" altLang="ja-JP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kpc</a:t>
            </a:r>
            <a:r>
              <a:rPr kumimoji="1" lang="en-US" altLang="ja-JP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]</a:t>
            </a:r>
            <a:r>
              <a:rPr kumimoji="1" lang="en-US" altLang="ja-JP" sz="2800" b="1" kern="0" dirty="0" smtClean="0">
                <a:solidFill>
                  <a:prstClr val="white"/>
                </a:solidFill>
                <a:latin typeface="Calibri" panose="020F0502020204030204"/>
              </a:rPr>
              <a:t>!</a:t>
            </a:r>
            <a:endParaRPr kumimoji="1" lang="ja-JP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コンテンツ プレースホルダ 14"/>
          <p:cNvSpPr txBox="1">
            <a:spLocks/>
          </p:cNvSpPr>
          <p:nvPr/>
        </p:nvSpPr>
        <p:spPr>
          <a:xfrm>
            <a:off x="200472" y="6077703"/>
            <a:ext cx="9715453" cy="735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No Backgrou</a:t>
            </a:r>
            <a:r>
              <a:rPr lang="en-US" altLang="ja-JP" sz="4000" noProof="0" dirty="0" smtClean="0">
                <a:solidFill>
                  <a:srgbClr val="66FF33"/>
                </a:solidFill>
                <a:latin typeface="Calibri" panose="020F0502020204030204"/>
                <a:ea typeface="ＭＳ Ｐゴシック" panose="020B0600070205080204" pitchFamily="50" charset="-128"/>
              </a:rPr>
              <a:t>nd effects</a:t>
            </a:r>
            <a:r>
              <a:rPr kumimoji="1" lang="en-US" altLang="ja-JP" sz="4000" b="0" i="0" u="none" strike="noStrike" kern="1200" cap="none" spc="0" normalizeH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1208584" y="1071121"/>
            <a:ext cx="7956000" cy="1800000"/>
          </a:xfrm>
          <a:prstGeom prst="roundRect">
            <a:avLst/>
          </a:prstGeom>
          <a:gradFill rotWithShape="1">
            <a:gsLst>
              <a:gs pos="0">
                <a:srgbClr val="F69200">
                  <a:tint val="98000"/>
                  <a:lumMod val="100000"/>
                </a:srgbClr>
              </a:gs>
              <a:gs pos="100000">
                <a:srgbClr val="F69200">
                  <a:shade val="88000"/>
                  <a:lumMod val="88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1" kern="0" dirty="0" smtClean="0">
                <a:solidFill>
                  <a:prstClr val="white"/>
                </a:solidFill>
                <a:latin typeface="Calibri" panose="020F0502020204030204"/>
              </a:rPr>
              <a:t>Detectable </a:t>
            </a:r>
            <a:r>
              <a:rPr kumimoji="1" lang="ja-JP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→ </a:t>
            </a:r>
            <a:r>
              <a:rPr kumimoji="1" lang="en-US" altLang="ja-JP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Fe</a:t>
            </a:r>
            <a:r>
              <a:rPr kumimoji="1" lang="en-US" altLang="ja-JP" sz="4800" b="1" kern="0" dirty="0" smtClean="0">
                <a:solidFill>
                  <a:prstClr val="white"/>
                </a:solidFill>
                <a:latin typeface="Calibri" panose="020F0502020204030204"/>
              </a:rPr>
              <a:t>CC-SN</a:t>
            </a:r>
            <a:endParaRPr kumimoji="1" lang="en-US" altLang="ja-JP" sz="4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1" kern="0" dirty="0" smtClean="0">
                <a:solidFill>
                  <a:prstClr val="white"/>
                </a:solidFill>
                <a:latin typeface="Calibri" panose="020F0502020204030204"/>
              </a:rPr>
              <a:t>Non-</a:t>
            </a:r>
            <a:r>
              <a:rPr kumimoji="1" lang="en-US" altLang="ja-JP" sz="4800" b="1" kern="0" dirty="0" err="1" smtClean="0">
                <a:solidFill>
                  <a:prstClr val="white"/>
                </a:solidFill>
                <a:latin typeface="Calibri" panose="020F0502020204030204"/>
              </a:rPr>
              <a:t>detactable</a:t>
            </a:r>
            <a:r>
              <a:rPr kumimoji="1" lang="en-US" altLang="ja-JP" sz="4800" b="1" kern="0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kumimoji="1" lang="ja-JP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→ </a:t>
            </a:r>
            <a:r>
              <a:rPr kumimoji="1" lang="en-US" altLang="ja-JP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EC-SN</a:t>
            </a:r>
            <a:endParaRPr kumimoji="1" lang="ja-JP" altLang="en-US" sz="4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476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339"/>
    </mc:Choice>
    <mc:Fallback xmlns="">
      <p:transition spd="slow" advTm="1283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5001" y="34047"/>
            <a:ext cx="8915400" cy="1139825"/>
          </a:xfrm>
        </p:spPr>
        <p:txBody>
          <a:bodyPr>
            <a:normAutofit/>
          </a:bodyPr>
          <a:lstStyle/>
          <a:p>
            <a:r>
              <a:rPr kumimoji="1" lang="en-US" altLang="ja-JP" sz="4400" dirty="0" smtClean="0"/>
              <a:t>Summary &amp; Future work</a:t>
            </a:r>
            <a:endParaRPr kumimoji="1" lang="ja-JP" altLang="en-US" sz="4400" dirty="0"/>
          </a:p>
        </p:txBody>
      </p:sp>
      <p:sp>
        <p:nvSpPr>
          <p:cNvPr id="6" name="コンテンツ プレースホルダ 14"/>
          <p:cNvSpPr txBox="1">
            <a:spLocks/>
          </p:cNvSpPr>
          <p:nvPr/>
        </p:nvSpPr>
        <p:spPr>
          <a:xfrm>
            <a:off x="308620" y="1165772"/>
            <a:ext cx="9351375" cy="3168352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☑</a:t>
            </a:r>
            <a:r>
              <a:rPr lang="ja-JP" altLang="en-US" sz="2800" noProof="0" dirty="0" smtClean="0">
                <a:solidFill>
                  <a:sysClr val="window" lastClr="FFFFFF"/>
                </a:solidFill>
                <a:latin typeface="Calibri"/>
                <a:ea typeface="ＭＳ Ｐゴシック" panose="020B0600070205080204" pitchFamily="50" charset="-128"/>
              </a:rPr>
              <a:t>　</a:t>
            </a:r>
            <a:r>
              <a:rPr lang="en-US" altLang="ja-JP" sz="2800" dirty="0" smtClean="0">
                <a:solidFill>
                  <a:sysClr val="window" lastClr="FFFFFF"/>
                </a:solidFill>
                <a:latin typeface="Calibri"/>
                <a:ea typeface="ＭＳ Ｐゴシック" panose="020B0600070205080204" pitchFamily="50" charset="-128"/>
              </a:rPr>
              <a:t>We focus on the 2 different types SN progenitors.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800" dirty="0" smtClean="0">
                <a:solidFill>
                  <a:sysClr val="window" lastClr="FFFFFF"/>
                </a:solidFill>
                <a:latin typeface="Calibri"/>
                <a:ea typeface="ＭＳ Ｐゴシック" panose="020B0600070205080204" pitchFamily="50" charset="-128"/>
              </a:rPr>
              <a:t>☑   </a:t>
            </a:r>
            <a:r>
              <a:rPr lang="en-US" altLang="ja-JP" sz="2800" dirty="0" smtClean="0">
                <a:solidFill>
                  <a:sysClr val="window" lastClr="FFFFFF"/>
                </a:solidFill>
                <a:latin typeface="Calibri"/>
                <a:ea typeface="ＭＳ Ｐゴシック" panose="020B0600070205080204" pitchFamily="50" charset="-128"/>
              </a:rPr>
              <a:t>At first, we calculate the background hydrodynamic values</a:t>
            </a:r>
            <a:endParaRPr lang="en-US" altLang="ja-JP" sz="2800" noProof="0" dirty="0" smtClean="0">
              <a:solidFill>
                <a:sysClr val="window" lastClr="FFFFFF"/>
              </a:solidFill>
              <a:latin typeface="Calibri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800" dirty="0" smtClean="0">
                <a:solidFill>
                  <a:sysClr val="window" lastClr="FFFFFF"/>
                </a:solidFill>
                <a:latin typeface="Calibri"/>
                <a:ea typeface="ＭＳ Ｐゴシック" panose="020B0600070205080204" pitchFamily="50" charset="-128"/>
              </a:rPr>
              <a:t>☑   </a:t>
            </a:r>
            <a:r>
              <a:rPr lang="en-US" altLang="ja-JP" sz="2800" dirty="0" smtClean="0">
                <a:solidFill>
                  <a:sysClr val="window" lastClr="FFFFFF"/>
                </a:solidFill>
                <a:latin typeface="Calibri"/>
                <a:ea typeface="ＭＳ Ｐゴシック" panose="020B0600070205080204" pitchFamily="50" charset="-128"/>
              </a:rPr>
              <a:t>By post-process calculation, we get continuous neutrino luminosity about pair process from stellar evolution phase until  core bounce.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800" dirty="0" smtClean="0">
                <a:solidFill>
                  <a:sysClr val="window" lastClr="FFFFFF"/>
                </a:solidFill>
                <a:latin typeface="Calibri"/>
                <a:ea typeface="ＭＳ Ｐゴシック" panose="020B0600070205080204" pitchFamily="50" charset="-128"/>
              </a:rPr>
              <a:t>☑　</a:t>
            </a:r>
            <a:r>
              <a:rPr lang="en-US" altLang="ja-JP" sz="2800" dirty="0" smtClean="0">
                <a:solidFill>
                  <a:sysClr val="window" lastClr="FFFFFF"/>
                </a:solidFill>
                <a:latin typeface="Calibri"/>
                <a:ea typeface="ＭＳ Ｐゴシック" panose="020B0600070205080204" pitchFamily="50" charset="-128"/>
              </a:rPr>
              <a:t>We can distinguish 2 types of progenitors by pre-SN neutrinos</a:t>
            </a:r>
          </a:p>
        </p:txBody>
      </p:sp>
      <p:sp>
        <p:nvSpPr>
          <p:cNvPr id="8" name="コンテンツ プレースホルダ 14"/>
          <p:cNvSpPr txBox="1">
            <a:spLocks/>
          </p:cNvSpPr>
          <p:nvPr/>
        </p:nvSpPr>
        <p:spPr>
          <a:xfrm>
            <a:off x="316624" y="4509120"/>
            <a:ext cx="9351375" cy="2016224"/>
          </a:xfrm>
          <a:prstGeom prst="rect">
            <a:avLst/>
          </a:prstGeom>
          <a:noFill/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800" baseline="0" dirty="0" smtClean="0">
                <a:solidFill>
                  <a:sysClr val="window" lastClr="FFFFFF"/>
                </a:solidFill>
                <a:latin typeface="Calibri"/>
                <a:ea typeface="ＭＳ Ｐゴシック" panose="020B0600070205080204" pitchFamily="50" charset="-128"/>
              </a:rPr>
              <a:t>☑ </a:t>
            </a:r>
            <a:r>
              <a:rPr lang="ja-JP" altLang="en-US" sz="2800" dirty="0" smtClean="0">
                <a:solidFill>
                  <a:sysClr val="window" lastClr="FFFFFF"/>
                </a:solidFill>
                <a:latin typeface="Calibri"/>
                <a:ea typeface="ＭＳ Ｐゴシック" panose="020B0600070205080204" pitchFamily="50" charset="-128"/>
              </a:rPr>
              <a:t>  </a:t>
            </a:r>
            <a:r>
              <a:rPr lang="en-US" altLang="ja-JP" sz="2800" dirty="0" smtClean="0">
                <a:solidFill>
                  <a:sysClr val="window" lastClr="FFFFFF"/>
                </a:solidFill>
                <a:latin typeface="Calibri"/>
                <a:ea typeface="ＭＳ Ｐゴシック" panose="020B0600070205080204" pitchFamily="50" charset="-128"/>
              </a:rPr>
              <a:t>neutrino emission via</a:t>
            </a:r>
            <a:r>
              <a:rPr lang="ja-JP" altLang="en-US" sz="2800" dirty="0" smtClean="0">
                <a:solidFill>
                  <a:sysClr val="window" lastClr="FFFFFF"/>
                </a:solidFill>
                <a:latin typeface="Calibri"/>
                <a:ea typeface="ＭＳ Ｐゴシック" panose="020B0600070205080204" pitchFamily="50" charset="-128"/>
              </a:rPr>
              <a:t> </a:t>
            </a:r>
            <a:r>
              <a:rPr lang="en-US" altLang="ja-JP" sz="2800" dirty="0" smtClean="0">
                <a:solidFill>
                  <a:sysClr val="window" lastClr="FFFFFF"/>
                </a:solidFill>
                <a:latin typeface="Calibri"/>
                <a:ea typeface="ＭＳ Ｐゴシック" panose="020B0600070205080204" pitchFamily="50" charset="-128"/>
              </a:rPr>
              <a:t>weak interaction by heavy nucleus for progenitors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800" dirty="0" smtClean="0">
                <a:solidFill>
                  <a:sysClr val="window" lastClr="FFFFFF"/>
                </a:solidFill>
                <a:latin typeface="Calibri"/>
                <a:ea typeface="ＭＳ Ｐゴシック" panose="020B0600070205080204" pitchFamily="50" charset="-128"/>
              </a:rPr>
              <a:t>☑ </a:t>
            </a:r>
            <a:r>
              <a:rPr lang="en-US" altLang="ja-JP" sz="2800" dirty="0">
                <a:solidFill>
                  <a:sysClr val="window" lastClr="FFFFFF"/>
                </a:solidFill>
                <a:latin typeface="Calibri"/>
                <a:ea typeface="ＭＳ Ｐゴシック" panose="020B0600070205080204" pitchFamily="50" charset="-128"/>
              </a:rPr>
              <a:t>  </a:t>
            </a:r>
            <a:r>
              <a:rPr lang="en-US" altLang="ja-JP" sz="2800" dirty="0" smtClean="0">
                <a:solidFill>
                  <a:sysClr val="window" lastClr="FFFFFF"/>
                </a:solidFill>
                <a:latin typeface="Calibri"/>
                <a:ea typeface="ＭＳ Ｐゴシック" panose="020B0600070205080204" pitchFamily="50" charset="-128"/>
              </a:rPr>
              <a:t>calculate neutrino luminosities &amp; spectrum about many progenitor initial masses   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</a:rPr>
              <a:t>　　　　　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248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106"/>
    </mc:Choice>
    <mc:Fallback xmlns="">
      <p:transition spd="slow" advTm="87106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200472" y="1700808"/>
            <a:ext cx="9433047" cy="1095124"/>
            <a:chOff x="401790" y="3689385"/>
            <a:chExt cx="9433047" cy="1325100"/>
          </a:xfrm>
        </p:grpSpPr>
        <p:sp>
          <p:nvSpPr>
            <p:cNvPr id="9" name="Shape 1579"/>
            <p:cNvSpPr/>
            <p:nvPr/>
          </p:nvSpPr>
          <p:spPr>
            <a:xfrm>
              <a:off x="401790" y="3689385"/>
              <a:ext cx="3224807" cy="1325100"/>
            </a:xfrm>
            <a:prstGeom prst="homePlate">
              <a:avLst>
                <a:gd name="adj" fmla="val 30129"/>
              </a:avLst>
            </a:prstGeom>
            <a:noFill/>
            <a:ln w="114300" cap="flat" cmpd="sng">
              <a:solidFill>
                <a:srgbClr val="00E1C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en-US" sz="2800" dirty="0" smtClean="0">
                  <a:solidFill>
                    <a:srgbClr val="00E1C6"/>
                  </a:solidFill>
                  <a:latin typeface="Muli"/>
                  <a:ea typeface="Muli"/>
                  <a:cs typeface="Muli"/>
                  <a:sym typeface="Muli"/>
                </a:rPr>
                <a:t>Stellar evolution</a:t>
              </a:r>
              <a:endParaRPr lang="en" sz="2800" dirty="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0" name="Shape 1580"/>
            <p:cNvSpPr/>
            <p:nvPr/>
          </p:nvSpPr>
          <p:spPr>
            <a:xfrm>
              <a:off x="3338565" y="3689385"/>
              <a:ext cx="2329690" cy="1325100"/>
            </a:xfrm>
            <a:prstGeom prst="chevron">
              <a:avLst>
                <a:gd name="adj" fmla="val 29853"/>
              </a:avLst>
            </a:prstGeom>
            <a:noFill/>
            <a:ln w="114300" cap="flat" cmpd="sng">
              <a:solidFill>
                <a:srgbClr val="19BBD5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en-US" sz="2800" dirty="0" smtClean="0">
                  <a:solidFill>
                    <a:srgbClr val="19BBD5"/>
                  </a:solidFill>
                  <a:latin typeface="Muli"/>
                  <a:ea typeface="Muli"/>
                  <a:cs typeface="Muli"/>
                  <a:sym typeface="Muli"/>
                </a:rPr>
                <a:t>Core</a:t>
              </a:r>
            </a:p>
            <a:p>
              <a:pPr algn="ctr">
                <a:spcBef>
                  <a:spcPts val="0"/>
                </a:spcBef>
                <a:buNone/>
              </a:pPr>
              <a:r>
                <a:rPr lang="en-US" sz="2800" dirty="0" smtClean="0">
                  <a:solidFill>
                    <a:srgbClr val="19BBD5"/>
                  </a:solidFill>
                  <a:latin typeface="Muli"/>
                  <a:ea typeface="Muli"/>
                  <a:cs typeface="Muli"/>
                  <a:sym typeface="Muli"/>
                </a:rPr>
                <a:t>collapse</a:t>
              </a:r>
              <a:endParaRPr lang="en" sz="2800" dirty="0">
                <a:solidFill>
                  <a:srgbClr val="19BBD5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1" name="Shape 1581"/>
            <p:cNvSpPr/>
            <p:nvPr/>
          </p:nvSpPr>
          <p:spPr>
            <a:xfrm>
              <a:off x="5354790" y="3689385"/>
              <a:ext cx="2535832" cy="1325100"/>
            </a:xfrm>
            <a:prstGeom prst="chevron">
              <a:avLst>
                <a:gd name="adj" fmla="val 29853"/>
              </a:avLst>
            </a:prstGeom>
            <a:noFill/>
            <a:ln w="114300" cap="flat" cmpd="sng">
              <a:solidFill>
                <a:srgbClr val="3292E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en" sz="2400" dirty="0">
                  <a:solidFill>
                    <a:srgbClr val="3292E1"/>
                  </a:solidFill>
                  <a:latin typeface="Muli"/>
                  <a:ea typeface="Muli"/>
                  <a:cs typeface="Muli"/>
                  <a:sym typeface="Muli"/>
                </a:rPr>
                <a:t>S</a:t>
              </a:r>
              <a:r>
                <a:rPr lang="en" sz="2400" dirty="0" smtClean="0">
                  <a:solidFill>
                    <a:srgbClr val="3292E1"/>
                  </a:solidFill>
                  <a:latin typeface="Muli"/>
                  <a:ea typeface="Muli"/>
                  <a:cs typeface="Muli"/>
                  <a:sym typeface="Muli"/>
                </a:rPr>
                <a:t>upernova</a:t>
              </a:r>
              <a:endParaRPr lang="en" sz="2400" dirty="0">
                <a:solidFill>
                  <a:srgbClr val="3292E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2" name="Shape 1581"/>
            <p:cNvSpPr/>
            <p:nvPr/>
          </p:nvSpPr>
          <p:spPr>
            <a:xfrm>
              <a:off x="7580457" y="3689385"/>
              <a:ext cx="2254380" cy="1325100"/>
            </a:xfrm>
            <a:prstGeom prst="chevron">
              <a:avLst>
                <a:gd name="adj" fmla="val 29853"/>
              </a:avLst>
            </a:prstGeom>
            <a:noFill/>
            <a:ln w="114300" cap="flat" cmpd="sng">
              <a:solidFill>
                <a:srgbClr val="007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en" sz="2800" dirty="0" smtClean="0">
                  <a:solidFill>
                    <a:srgbClr val="3292E1"/>
                  </a:solidFill>
                  <a:latin typeface="Muli"/>
                  <a:ea typeface="Muli"/>
                  <a:cs typeface="Muli"/>
                  <a:sym typeface="Muli"/>
                </a:rPr>
                <a:t>PNS </a:t>
              </a:r>
            </a:p>
            <a:p>
              <a:pPr algn="ctr">
                <a:spcBef>
                  <a:spcPts val="0"/>
                </a:spcBef>
                <a:buNone/>
              </a:pPr>
              <a:r>
                <a:rPr lang="en-US" sz="2800" dirty="0" smtClean="0">
                  <a:solidFill>
                    <a:srgbClr val="3292E1"/>
                  </a:solidFill>
                  <a:latin typeface="Muli"/>
                  <a:ea typeface="Muli"/>
                  <a:cs typeface="Muli"/>
                  <a:sym typeface="Muli"/>
                </a:rPr>
                <a:t>cooling</a:t>
              </a:r>
              <a:endParaRPr lang="en" sz="2800" dirty="0">
                <a:solidFill>
                  <a:srgbClr val="3292E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14" name="右矢印 13"/>
          <p:cNvSpPr/>
          <p:nvPr/>
        </p:nvSpPr>
        <p:spPr>
          <a:xfrm>
            <a:off x="128464" y="2996952"/>
            <a:ext cx="5169024" cy="1080120"/>
          </a:xfrm>
          <a:prstGeom prst="rightArrow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present research</a:t>
            </a:r>
            <a:endParaRPr kumimoji="1" lang="ja-JP" altLang="en-US" sz="28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5321749" y="2996952"/>
            <a:ext cx="4392488" cy="1080120"/>
          </a:xfrm>
          <a:prstGeom prst="rightArrow">
            <a:avLst/>
          </a:prstGeom>
          <a:noFill/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 smtClean="0">
                <a:solidFill>
                  <a:schemeClr val="tx1"/>
                </a:solidFill>
              </a:rPr>
              <a:t>now going…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6897216" y="4509120"/>
            <a:ext cx="2585970" cy="2639287"/>
            <a:chOff x="-691588" y="4249954"/>
            <a:chExt cx="2585970" cy="2639287"/>
          </a:xfrm>
        </p:grpSpPr>
        <p:pic>
          <p:nvPicPr>
            <p:cNvPr id="17" name="Picture 2" descr="C:\Users\Chinami\Dropbox\夏の学校2014\プリン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927"/>
            <a:stretch/>
          </p:blipFill>
          <p:spPr bwMode="auto">
            <a:xfrm>
              <a:off x="670382" y="5615550"/>
              <a:ext cx="1224000" cy="1273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雲形吹き出し 17"/>
            <p:cNvSpPr/>
            <p:nvPr/>
          </p:nvSpPr>
          <p:spPr>
            <a:xfrm>
              <a:off x="-691588" y="4249954"/>
              <a:ext cx="2468400" cy="1404000"/>
            </a:xfrm>
            <a:prstGeom prst="cloudCallout">
              <a:avLst>
                <a:gd name="adj1" fmla="val 14872"/>
                <a:gd name="adj2" fmla="val 94892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180000" tIns="0" rIns="0" bIns="0" rtlCol="0" anchor="ctr"/>
            <a:lstStyle/>
            <a:p>
              <a:pPr algn="ctr"/>
              <a:r>
                <a:rPr kumimoji="1" lang="en-US" altLang="ja-JP" sz="2000" b="1" dirty="0" smtClean="0"/>
                <a:t>Thank you for listening !</a:t>
              </a:r>
              <a:endParaRPr kumimoji="1" lang="ja-JP" alt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244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90"/>
    </mc:Choice>
    <mc:Fallback xmlns="">
      <p:transition spd="slow" advTm="4699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44624"/>
            <a:ext cx="8420100" cy="1456267"/>
          </a:xfrm>
        </p:spPr>
        <p:txBody>
          <a:bodyPr>
            <a:normAutofit/>
          </a:bodyPr>
          <a:lstStyle/>
          <a:p>
            <a:pPr algn="ctr"/>
            <a:r>
              <a:rPr lang="en-US" altLang="ja-JP" sz="4400" dirty="0" smtClean="0">
                <a:ea typeface="ＭＳ Ｐゴシック" pitchFamily="50" charset="-128"/>
              </a:rPr>
              <a:t>Outline</a:t>
            </a:r>
            <a:endParaRPr lang="ja-JP" altLang="en-US" sz="4400" dirty="0">
              <a:ea typeface="ＭＳ Ｐゴシック" pitchFamily="50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920552" y="1052736"/>
            <a:ext cx="84201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dirty="0" smtClean="0">
                <a:ea typeface="ＭＳ Ｐゴシック" pitchFamily="50" charset="-128"/>
              </a:rPr>
              <a:t>☑   </a:t>
            </a:r>
            <a:r>
              <a:rPr lang="en-US" altLang="ja-JP" sz="4000" dirty="0" smtClean="0">
                <a:ea typeface="ＭＳ Ｐゴシック" pitchFamily="50" charset="-128"/>
              </a:rPr>
              <a:t>Introduction</a:t>
            </a:r>
            <a:endParaRPr lang="en-US" altLang="ja-JP" sz="4000" dirty="0">
              <a:ea typeface="ＭＳ Ｐゴシック" pitchFamily="50" charset="-128"/>
            </a:endParaRPr>
          </a:p>
          <a:p>
            <a:pPr marL="0" indent="0">
              <a:buNone/>
            </a:pPr>
            <a:r>
              <a:rPr lang="ja-JP" altLang="en-US" sz="4000" dirty="0" smtClean="0">
                <a:ea typeface="ＭＳ Ｐゴシック" pitchFamily="50" charset="-128"/>
              </a:rPr>
              <a:t>☑　</a:t>
            </a:r>
            <a:r>
              <a:rPr lang="en-US" altLang="ja-JP" sz="4000" dirty="0" smtClean="0">
                <a:ea typeface="ＭＳ Ｐゴシック" pitchFamily="50" charset="-128"/>
              </a:rPr>
              <a:t>Purpose</a:t>
            </a:r>
          </a:p>
          <a:p>
            <a:pPr marL="0" indent="0">
              <a:buNone/>
            </a:pPr>
            <a:r>
              <a:rPr lang="ja-JP" altLang="en-US" sz="4000" dirty="0" smtClean="0">
                <a:ea typeface="ＭＳ Ｐゴシック" pitchFamily="50" charset="-128"/>
              </a:rPr>
              <a:t>☑   </a:t>
            </a:r>
            <a:r>
              <a:rPr lang="en-US" altLang="ja-JP" sz="4000" dirty="0" smtClean="0">
                <a:ea typeface="ＭＳ Ｐゴシック" pitchFamily="50" charset="-128"/>
              </a:rPr>
              <a:t>Methods</a:t>
            </a:r>
          </a:p>
          <a:p>
            <a:pPr marL="0" indent="0">
              <a:buNone/>
            </a:pPr>
            <a:r>
              <a:rPr lang="ja-JP" altLang="en-US" sz="4000" dirty="0" smtClean="0">
                <a:ea typeface="ＭＳ Ｐゴシック" pitchFamily="50" charset="-128"/>
              </a:rPr>
              <a:t>☑　</a:t>
            </a:r>
            <a:r>
              <a:rPr lang="en-US" altLang="ja-JP" sz="4000" dirty="0" smtClean="0">
                <a:ea typeface="ＭＳ Ｐゴシック" pitchFamily="50" charset="-128"/>
              </a:rPr>
              <a:t>Results</a:t>
            </a:r>
          </a:p>
          <a:p>
            <a:pPr marL="0" indent="0">
              <a:buNone/>
            </a:pPr>
            <a:r>
              <a:rPr lang="ja-JP" altLang="en-US" sz="4000" dirty="0" smtClean="0">
                <a:ea typeface="ＭＳ Ｐゴシック" pitchFamily="50" charset="-128"/>
              </a:rPr>
              <a:t>☑   </a:t>
            </a:r>
            <a:r>
              <a:rPr lang="en-US" altLang="ja-JP" sz="4000" dirty="0" smtClean="0">
                <a:ea typeface="ＭＳ Ｐゴシック" pitchFamily="50" charset="-128"/>
              </a:rPr>
              <a:t>Summary &amp; Future work</a:t>
            </a:r>
            <a:r>
              <a:rPr lang="ja-JP" altLang="en-US" sz="4000" dirty="0" smtClean="0">
                <a:ea typeface="ＭＳ Ｐゴシック" pitchFamily="50" charset="-128"/>
              </a:rPr>
              <a:t>　</a:t>
            </a:r>
            <a:endParaRPr lang="en-US" altLang="ja-JP" sz="4000" dirty="0" smtClean="0">
              <a:ea typeface="ＭＳ Ｐゴシック" pitchFamily="50" charset="-128"/>
            </a:endParaRPr>
          </a:p>
        </p:txBody>
      </p:sp>
    </p:spTree>
  </p:cSld>
  <p:clrMapOvr>
    <a:masterClrMapping/>
  </p:clrMapOvr>
  <p:transition spd="med" advTm="7166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図 6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3"/>
          <a:stretch/>
        </p:blipFill>
        <p:spPr>
          <a:xfrm>
            <a:off x="4957769" y="4581129"/>
            <a:ext cx="4824773" cy="3232014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484856" y="123224"/>
            <a:ext cx="8716616" cy="8062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altLang="ja-JP" sz="4400" dirty="0" smtClean="0"/>
              <a:t>Introduction</a:t>
            </a:r>
            <a:r>
              <a:rPr lang="ja-JP" altLang="en-US" sz="2400" dirty="0" smtClean="0"/>
              <a:t>～</a:t>
            </a:r>
            <a:r>
              <a:rPr lang="en-US" altLang="ja-JP" sz="2600" cap="none" dirty="0" smtClean="0"/>
              <a:t>Massive Star Evolution &amp; Neutrino</a:t>
            </a:r>
            <a:endParaRPr lang="ja-JP" altLang="en-US" sz="2600" dirty="0"/>
          </a:p>
        </p:txBody>
      </p:sp>
      <p:sp>
        <p:nvSpPr>
          <p:cNvPr id="17" name="フローチャート: 処理 16"/>
          <p:cNvSpPr/>
          <p:nvPr/>
        </p:nvSpPr>
        <p:spPr>
          <a:xfrm>
            <a:off x="288032" y="3501008"/>
            <a:ext cx="3456385" cy="936104"/>
          </a:xfrm>
          <a:prstGeom prst="flowChartProcess">
            <a:avLst/>
          </a:prstGeom>
          <a:solidFill>
            <a:srgbClr val="00E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bg1"/>
                </a:solidFill>
              </a:rPr>
              <a:t>Neutrino cooling decides core evolution</a:t>
            </a:r>
          </a:p>
        </p:txBody>
      </p:sp>
      <p:cxnSp>
        <p:nvCxnSpPr>
          <p:cNvPr id="38" name="直線矢印コネクタ 37"/>
          <p:cNvCxnSpPr/>
          <p:nvPr/>
        </p:nvCxnSpPr>
        <p:spPr>
          <a:xfrm flipV="1">
            <a:off x="992560" y="2893867"/>
            <a:ext cx="1" cy="734266"/>
          </a:xfrm>
          <a:prstGeom prst="straightConnector1">
            <a:avLst/>
          </a:prstGeom>
          <a:ln w="38100">
            <a:solidFill>
              <a:srgbClr val="00E1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フローチャート: 処理 34"/>
          <p:cNvSpPr/>
          <p:nvPr/>
        </p:nvSpPr>
        <p:spPr>
          <a:xfrm>
            <a:off x="5966846" y="3223058"/>
            <a:ext cx="2510721" cy="936104"/>
          </a:xfrm>
          <a:prstGeom prst="flowChartProcess">
            <a:avLst/>
          </a:prstGeom>
          <a:solidFill>
            <a:srgbClr val="19B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bg1"/>
                </a:solidFill>
              </a:rPr>
              <a:t>The trigger of core collapse is EC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30" name="オブジェクト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162623"/>
              </p:ext>
            </p:extLst>
          </p:nvPr>
        </p:nvGraphicFramePr>
        <p:xfrm>
          <a:off x="2625972" y="5797149"/>
          <a:ext cx="2155216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0" name="数式" r:id="rId4" imgW="1079032" imgH="253890" progId="Equation.3">
                  <p:embed/>
                </p:oleObj>
              </mc:Choice>
              <mc:Fallback>
                <p:oleObj name="数式" r:id="rId4" imgW="1079032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972" y="5797149"/>
                        <a:ext cx="2155216" cy="396000"/>
                      </a:xfrm>
                      <a:prstGeom prst="rect">
                        <a:avLst/>
                      </a:prstGeom>
                      <a:solidFill>
                        <a:srgbClr val="00E1C6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オブジェクト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707229"/>
              </p:ext>
            </p:extLst>
          </p:nvPr>
        </p:nvGraphicFramePr>
        <p:xfrm>
          <a:off x="1856656" y="6165304"/>
          <a:ext cx="2916022" cy="413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1" name="数式" r:id="rId6" imgW="1841500" imgH="254000" progId="Equation.3">
                  <p:embed/>
                </p:oleObj>
              </mc:Choice>
              <mc:Fallback>
                <p:oleObj name="数式" r:id="rId6" imgW="18415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6656" y="6165304"/>
                        <a:ext cx="2916022" cy="413924"/>
                      </a:xfrm>
                      <a:prstGeom prst="rect">
                        <a:avLst/>
                      </a:prstGeom>
                      <a:solidFill>
                        <a:srgbClr val="00E1C6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オブジェクト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930253"/>
              </p:ext>
            </p:extLst>
          </p:nvPr>
        </p:nvGraphicFramePr>
        <p:xfrm>
          <a:off x="8137080" y="4695887"/>
          <a:ext cx="1584000" cy="37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2" name="数式" r:id="rId8" imgW="1002960" imgH="228600" progId="Equation.3">
                  <p:embed/>
                </p:oleObj>
              </mc:Choice>
              <mc:Fallback>
                <p:oleObj name="数式" r:id="rId8" imgW="1002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7080" y="4695887"/>
                        <a:ext cx="1584000" cy="371213"/>
                      </a:xfrm>
                      <a:prstGeom prst="rect">
                        <a:avLst/>
                      </a:prstGeom>
                      <a:solidFill>
                        <a:srgbClr val="19BBD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605326"/>
              </p:ext>
            </p:extLst>
          </p:nvPr>
        </p:nvGraphicFramePr>
        <p:xfrm>
          <a:off x="10186716" y="4725093"/>
          <a:ext cx="2296333" cy="342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3" name="数式" r:id="rId10" imgW="1320227" imgH="241195" progId="Equation.3">
                  <p:embed/>
                </p:oleObj>
              </mc:Choice>
              <mc:Fallback>
                <p:oleObj name="数式" r:id="rId10" imgW="132022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86716" y="4725093"/>
                        <a:ext cx="2296333" cy="342007"/>
                      </a:xfrm>
                      <a:prstGeom prst="rect">
                        <a:avLst/>
                      </a:prstGeom>
                      <a:solidFill>
                        <a:srgbClr val="19BBD5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950518"/>
              </p:ext>
            </p:extLst>
          </p:nvPr>
        </p:nvGraphicFramePr>
        <p:xfrm>
          <a:off x="10186716" y="4428576"/>
          <a:ext cx="2296333" cy="341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4" name="数式" r:id="rId12" imgW="1206500" imgH="241300" progId="Equation.3">
                  <p:embed/>
                </p:oleObj>
              </mc:Choice>
              <mc:Fallback>
                <p:oleObj name="数式" r:id="rId12" imgW="1206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86716" y="4428576"/>
                        <a:ext cx="2296333" cy="341932"/>
                      </a:xfrm>
                      <a:prstGeom prst="rect">
                        <a:avLst/>
                      </a:prstGeom>
                      <a:solidFill>
                        <a:srgbClr val="19BBD5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グループ化 2"/>
          <p:cNvGrpSpPr/>
          <p:nvPr/>
        </p:nvGrpSpPr>
        <p:grpSpPr>
          <a:xfrm>
            <a:off x="288032" y="980728"/>
            <a:ext cx="9433048" cy="2249538"/>
            <a:chOff x="288032" y="1899542"/>
            <a:chExt cx="9433048" cy="2249538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288032" y="1899542"/>
              <a:ext cx="9433048" cy="2249538"/>
              <a:chOff x="200472" y="1251470"/>
              <a:chExt cx="9433048" cy="2249538"/>
            </a:xfrm>
          </p:grpSpPr>
          <p:grpSp>
            <p:nvGrpSpPr>
              <p:cNvPr id="6" name="グループ化 5"/>
              <p:cNvGrpSpPr/>
              <p:nvPr/>
            </p:nvGrpSpPr>
            <p:grpSpPr>
              <a:xfrm>
                <a:off x="200473" y="2175908"/>
                <a:ext cx="9433047" cy="1325100"/>
                <a:chOff x="401790" y="3689385"/>
                <a:chExt cx="9433047" cy="1325100"/>
              </a:xfrm>
            </p:grpSpPr>
            <p:sp>
              <p:nvSpPr>
                <p:cNvPr id="7" name="Shape 1579"/>
                <p:cNvSpPr/>
                <p:nvPr/>
              </p:nvSpPr>
              <p:spPr>
                <a:xfrm>
                  <a:off x="401790" y="3689385"/>
                  <a:ext cx="3224807" cy="1325100"/>
                </a:xfrm>
                <a:prstGeom prst="homePlate">
                  <a:avLst>
                    <a:gd name="adj" fmla="val 30129"/>
                  </a:avLst>
                </a:prstGeom>
                <a:noFill/>
                <a:ln w="114300" cap="flat" cmpd="sng">
                  <a:solidFill>
                    <a:srgbClr val="00E1C6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buNone/>
                  </a:pPr>
                  <a:r>
                    <a:rPr lang="en-US" sz="2800" dirty="0" smtClean="0">
                      <a:solidFill>
                        <a:srgbClr val="00E1C6"/>
                      </a:solidFill>
                      <a:latin typeface="Muli"/>
                      <a:ea typeface="Muli"/>
                      <a:cs typeface="Muli"/>
                      <a:sym typeface="Muli"/>
                    </a:rPr>
                    <a:t>Stellar evolution</a:t>
                  </a:r>
                  <a:endParaRPr lang="en" sz="2800" dirty="0">
                    <a:solidFill>
                      <a:srgbClr val="00E1C6"/>
                    </a:solidFill>
                    <a:latin typeface="Muli"/>
                    <a:ea typeface="Muli"/>
                    <a:cs typeface="Muli"/>
                    <a:sym typeface="Muli"/>
                  </a:endParaRPr>
                </a:p>
              </p:txBody>
            </p:sp>
            <p:sp>
              <p:nvSpPr>
                <p:cNvPr id="8" name="Shape 1580"/>
                <p:cNvSpPr/>
                <p:nvPr/>
              </p:nvSpPr>
              <p:spPr>
                <a:xfrm>
                  <a:off x="3338565" y="3689385"/>
                  <a:ext cx="2329690" cy="1325100"/>
                </a:xfrm>
                <a:prstGeom prst="chevron">
                  <a:avLst>
                    <a:gd name="adj" fmla="val 29853"/>
                  </a:avLst>
                </a:prstGeom>
                <a:noFill/>
                <a:ln w="114300" cap="flat" cmpd="sng">
                  <a:solidFill>
                    <a:srgbClr val="19BBD5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buNone/>
                  </a:pPr>
                  <a:r>
                    <a:rPr lang="en-US" sz="2800" dirty="0" smtClean="0">
                      <a:solidFill>
                        <a:srgbClr val="19BBD5"/>
                      </a:solidFill>
                      <a:latin typeface="Muli"/>
                      <a:ea typeface="Muli"/>
                      <a:cs typeface="Muli"/>
                      <a:sym typeface="Muli"/>
                    </a:rPr>
                    <a:t>Core</a:t>
                  </a:r>
                </a:p>
                <a:p>
                  <a:pPr algn="ctr">
                    <a:spcBef>
                      <a:spcPts val="0"/>
                    </a:spcBef>
                    <a:buNone/>
                  </a:pPr>
                  <a:r>
                    <a:rPr lang="en-US" sz="2800" dirty="0" smtClean="0">
                      <a:solidFill>
                        <a:srgbClr val="19BBD5"/>
                      </a:solidFill>
                      <a:latin typeface="Muli"/>
                      <a:ea typeface="Muli"/>
                      <a:cs typeface="Muli"/>
                      <a:sym typeface="Muli"/>
                    </a:rPr>
                    <a:t>collapse</a:t>
                  </a:r>
                  <a:endParaRPr lang="en" sz="2800" dirty="0">
                    <a:solidFill>
                      <a:srgbClr val="19BBD5"/>
                    </a:solidFill>
                    <a:latin typeface="Muli"/>
                    <a:ea typeface="Muli"/>
                    <a:cs typeface="Muli"/>
                    <a:sym typeface="Muli"/>
                  </a:endParaRPr>
                </a:p>
              </p:txBody>
            </p:sp>
            <p:sp>
              <p:nvSpPr>
                <p:cNvPr id="9" name="Shape 1581"/>
                <p:cNvSpPr/>
                <p:nvPr/>
              </p:nvSpPr>
              <p:spPr>
                <a:xfrm>
                  <a:off x="5354790" y="3689385"/>
                  <a:ext cx="2535832" cy="1325100"/>
                </a:xfrm>
                <a:prstGeom prst="chevron">
                  <a:avLst>
                    <a:gd name="adj" fmla="val 29853"/>
                  </a:avLst>
                </a:prstGeom>
                <a:noFill/>
                <a:ln w="114300" cap="flat" cmpd="sng">
                  <a:solidFill>
                    <a:srgbClr val="3292E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buNone/>
                  </a:pPr>
                  <a:r>
                    <a:rPr lang="en" sz="2400" dirty="0">
                      <a:solidFill>
                        <a:srgbClr val="3292E1"/>
                      </a:solidFill>
                      <a:latin typeface="Muli"/>
                      <a:ea typeface="Muli"/>
                      <a:cs typeface="Muli"/>
                      <a:sym typeface="Muli"/>
                    </a:rPr>
                    <a:t>S</a:t>
                  </a:r>
                  <a:r>
                    <a:rPr lang="en" sz="2400" dirty="0" smtClean="0">
                      <a:solidFill>
                        <a:srgbClr val="3292E1"/>
                      </a:solidFill>
                      <a:latin typeface="Muli"/>
                      <a:ea typeface="Muli"/>
                      <a:cs typeface="Muli"/>
                      <a:sym typeface="Muli"/>
                    </a:rPr>
                    <a:t>upernova</a:t>
                  </a:r>
                  <a:endParaRPr lang="en" sz="2400" dirty="0">
                    <a:solidFill>
                      <a:srgbClr val="3292E1"/>
                    </a:solidFill>
                    <a:latin typeface="Muli"/>
                    <a:ea typeface="Muli"/>
                    <a:cs typeface="Muli"/>
                    <a:sym typeface="Muli"/>
                  </a:endParaRPr>
                </a:p>
              </p:txBody>
            </p:sp>
            <p:sp>
              <p:nvSpPr>
                <p:cNvPr id="10" name="Shape 1581"/>
                <p:cNvSpPr/>
                <p:nvPr/>
              </p:nvSpPr>
              <p:spPr>
                <a:xfrm>
                  <a:off x="7580457" y="3689385"/>
                  <a:ext cx="2254380" cy="1325100"/>
                </a:xfrm>
                <a:prstGeom prst="chevron">
                  <a:avLst>
                    <a:gd name="adj" fmla="val 29853"/>
                  </a:avLst>
                </a:prstGeom>
                <a:noFill/>
                <a:ln w="114300" cap="flat" cmpd="sng">
                  <a:solidFill>
                    <a:srgbClr val="007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buNone/>
                  </a:pPr>
                  <a:r>
                    <a:rPr lang="en" sz="2800" dirty="0" smtClean="0">
                      <a:solidFill>
                        <a:srgbClr val="3292E1"/>
                      </a:solidFill>
                      <a:latin typeface="Muli"/>
                      <a:ea typeface="Muli"/>
                      <a:cs typeface="Muli"/>
                      <a:sym typeface="Muli"/>
                    </a:rPr>
                    <a:t>PNS </a:t>
                  </a:r>
                </a:p>
                <a:p>
                  <a:pPr algn="ctr">
                    <a:spcBef>
                      <a:spcPts val="0"/>
                    </a:spcBef>
                    <a:buNone/>
                  </a:pPr>
                  <a:r>
                    <a:rPr lang="en-US" sz="2800" dirty="0" smtClean="0">
                      <a:solidFill>
                        <a:srgbClr val="3292E1"/>
                      </a:solidFill>
                      <a:latin typeface="Muli"/>
                      <a:ea typeface="Muli"/>
                      <a:cs typeface="Muli"/>
                      <a:sym typeface="Muli"/>
                    </a:rPr>
                    <a:t>cooling</a:t>
                  </a:r>
                  <a:endParaRPr lang="en" sz="2800" dirty="0">
                    <a:solidFill>
                      <a:srgbClr val="3292E1"/>
                    </a:solidFill>
                    <a:latin typeface="Muli"/>
                    <a:ea typeface="Muli"/>
                    <a:cs typeface="Muli"/>
                    <a:sym typeface="Muli"/>
                  </a:endParaRPr>
                </a:p>
              </p:txBody>
            </p:sp>
          </p:grpSp>
          <p:sp>
            <p:nvSpPr>
              <p:cNvPr id="16" name="テキスト ボックス 15"/>
              <p:cNvSpPr txBox="1"/>
              <p:nvPr/>
            </p:nvSpPr>
            <p:spPr>
              <a:xfrm>
                <a:off x="1550911" y="1365936"/>
                <a:ext cx="1098897" cy="3877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36000" bIns="79200" rtlCol="0">
                <a:spAutoFit/>
              </a:bodyPr>
              <a:lstStyle/>
              <a:p>
                <a:r>
                  <a:rPr kumimoji="1" lang="ja-JP" altLang="en-US" sz="2000" dirty="0" smtClean="0"/>
                  <a:t>～</a:t>
                </a:r>
                <a:r>
                  <a:rPr kumimoji="1" lang="en-US" altLang="ja-JP" sz="2000" dirty="0" smtClean="0"/>
                  <a:t>10</a:t>
                </a:r>
                <a:r>
                  <a:rPr kumimoji="1" lang="ja-JP" altLang="en-US" sz="2000" dirty="0"/>
                  <a:t> </a:t>
                </a:r>
                <a:r>
                  <a:rPr kumimoji="1" lang="en-US" altLang="ja-JP" sz="2000" dirty="0" err="1" smtClean="0"/>
                  <a:t>yr</a:t>
                </a:r>
                <a:endParaRPr kumimoji="1" lang="en-US" altLang="ja-JP" sz="2000" dirty="0" smtClean="0"/>
              </a:p>
            </p:txBody>
          </p:sp>
          <p:sp>
            <p:nvSpPr>
              <p:cNvPr id="18" name="左右矢印 17"/>
              <p:cNvSpPr/>
              <p:nvPr/>
            </p:nvSpPr>
            <p:spPr>
              <a:xfrm>
                <a:off x="200472" y="1789840"/>
                <a:ext cx="3039060" cy="198999"/>
              </a:xfrm>
              <a:prstGeom prst="leftRightArrow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左右矢印 19"/>
              <p:cNvSpPr/>
              <p:nvPr/>
            </p:nvSpPr>
            <p:spPr>
              <a:xfrm>
                <a:off x="3270873" y="1803989"/>
                <a:ext cx="4097876" cy="160137"/>
              </a:xfrm>
              <a:prstGeom prst="left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4731762" y="1278048"/>
                <a:ext cx="6120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400" dirty="0" smtClean="0"/>
                  <a:t>1s</a:t>
                </a:r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7833320" y="1251470"/>
                <a:ext cx="96124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400" dirty="0" smtClean="0"/>
                  <a:t>２０</a:t>
                </a:r>
                <a:r>
                  <a:rPr kumimoji="1" lang="en-US" altLang="ja-JP" sz="2400" dirty="0"/>
                  <a:t>s</a:t>
                </a:r>
                <a:endParaRPr kumimoji="1" lang="en-US" altLang="ja-JP" sz="2400" dirty="0" smtClean="0"/>
              </a:p>
            </p:txBody>
          </p:sp>
          <p:sp>
            <p:nvSpPr>
              <p:cNvPr id="25" name="左右矢印 24"/>
              <p:cNvSpPr/>
              <p:nvPr/>
            </p:nvSpPr>
            <p:spPr>
              <a:xfrm>
                <a:off x="7379140" y="1801492"/>
                <a:ext cx="2143156" cy="172062"/>
              </a:xfrm>
              <a:prstGeom prst="left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6" name="テキスト ボックス 35"/>
            <p:cNvSpPr txBox="1"/>
            <p:nvPr/>
          </p:nvSpPr>
          <p:spPr>
            <a:xfrm>
              <a:off x="2179338" y="1991452"/>
              <a:ext cx="362760" cy="2646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36000" bIns="79200" rtlCol="0">
              <a:spAutoFit/>
            </a:bodyPr>
            <a:lstStyle/>
            <a:p>
              <a:r>
                <a:rPr kumimoji="1" lang="en-US" altLang="ja-JP" sz="1200" dirty="0"/>
                <a:t>7</a:t>
              </a:r>
              <a:endParaRPr kumimoji="1" lang="en-US" altLang="ja-JP" sz="1200" dirty="0" smtClean="0"/>
            </a:p>
          </p:txBody>
        </p:sp>
      </p:grpSp>
      <p:grpSp>
        <p:nvGrpSpPr>
          <p:cNvPr id="47" name="グループ化 46"/>
          <p:cNvGrpSpPr/>
          <p:nvPr/>
        </p:nvGrpSpPr>
        <p:grpSpPr>
          <a:xfrm flipH="1">
            <a:off x="-566014" y="4507268"/>
            <a:ext cx="3237851" cy="2758390"/>
            <a:chOff x="4388778" y="3735063"/>
            <a:chExt cx="5981860" cy="4661776"/>
          </a:xfrm>
        </p:grpSpPr>
        <p:grpSp>
          <p:nvGrpSpPr>
            <p:cNvPr id="50" name="グループ化 49"/>
            <p:cNvGrpSpPr/>
            <p:nvPr/>
          </p:nvGrpSpPr>
          <p:grpSpPr>
            <a:xfrm>
              <a:off x="4388778" y="3735063"/>
              <a:ext cx="5981860" cy="4661776"/>
              <a:chOff x="3815436" y="3058923"/>
              <a:chExt cx="5981860" cy="4661776"/>
            </a:xfrm>
          </p:grpSpPr>
          <p:sp>
            <p:nvSpPr>
              <p:cNvPr id="53" name="円/楕円 52"/>
              <p:cNvSpPr/>
              <p:nvPr/>
            </p:nvSpPr>
            <p:spPr>
              <a:xfrm>
                <a:off x="5474196" y="3644334"/>
                <a:ext cx="4323100" cy="4076365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FF">
                      <a:shade val="30000"/>
                      <a:satMod val="115000"/>
                    </a:srgbClr>
                  </a:gs>
                  <a:gs pos="40000">
                    <a:srgbClr val="CCFFFF">
                      <a:shade val="67500"/>
                      <a:satMod val="115000"/>
                    </a:srgbClr>
                  </a:gs>
                  <a:gs pos="100000">
                    <a:srgbClr val="CCFFF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4" name="円/楕円 53"/>
              <p:cNvSpPr/>
              <p:nvPr/>
            </p:nvSpPr>
            <p:spPr>
              <a:xfrm>
                <a:off x="7068168" y="5152575"/>
                <a:ext cx="1116000" cy="1116000"/>
              </a:xfrm>
              <a:prstGeom prst="ellipse">
                <a:avLst/>
              </a:prstGeom>
              <a:gradFill flip="none" rotWithShape="1">
                <a:gsLst>
                  <a:gs pos="12000">
                    <a:srgbClr val="00002A"/>
                  </a:gs>
                  <a:gs pos="100000">
                    <a:srgbClr val="C0504D">
                      <a:tint val="61000"/>
                      <a:satMod val="200000"/>
                    </a:srgbClr>
                  </a:gs>
                  <a:gs pos="100000">
                    <a:srgbClr val="C0504D">
                      <a:tint val="66000"/>
                      <a:satMod val="200000"/>
                    </a:srgbClr>
                  </a:gs>
                  <a:gs pos="100000">
                    <a:srgbClr val="C0504D">
                      <a:tint val="66000"/>
                      <a:satMod val="200000"/>
                    </a:srgbClr>
                  </a:gs>
                  <a:gs pos="100000">
                    <a:srgbClr val="000066"/>
                  </a:gs>
                  <a:gs pos="61000">
                    <a:srgbClr val="000066"/>
                  </a:gs>
                  <a:gs pos="100000">
                    <a:srgbClr val="000048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>
                <a:glow rad="101600">
                  <a:srgbClr val="003399">
                    <a:alpha val="60000"/>
                  </a:srgbClr>
                </a:glo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5" name="フリーフォーム 54"/>
              <p:cNvSpPr/>
              <p:nvPr/>
            </p:nvSpPr>
            <p:spPr>
              <a:xfrm rot="14287878">
                <a:off x="7239752" y="5418138"/>
                <a:ext cx="625375" cy="93857"/>
              </a:xfrm>
              <a:custGeom>
                <a:avLst/>
                <a:gdLst>
                  <a:gd name="connsiteX0" fmla="*/ 0 w 4308764"/>
                  <a:gd name="connsiteY0" fmla="*/ 5 h 748156"/>
                  <a:gd name="connsiteX1" fmla="*/ 360218 w 4308764"/>
                  <a:gd name="connsiteY1" fmla="*/ 720442 h 748156"/>
                  <a:gd name="connsiteX2" fmla="*/ 720437 w 4308764"/>
                  <a:gd name="connsiteY2" fmla="*/ 13860 h 748156"/>
                  <a:gd name="connsiteX3" fmla="*/ 1052946 w 4308764"/>
                  <a:gd name="connsiteY3" fmla="*/ 706587 h 748156"/>
                  <a:gd name="connsiteX4" fmla="*/ 1413164 w 4308764"/>
                  <a:gd name="connsiteY4" fmla="*/ 13860 h 748156"/>
                  <a:gd name="connsiteX5" fmla="*/ 1731818 w 4308764"/>
                  <a:gd name="connsiteY5" fmla="*/ 734296 h 748156"/>
                  <a:gd name="connsiteX6" fmla="*/ 2147455 w 4308764"/>
                  <a:gd name="connsiteY6" fmla="*/ 5 h 748156"/>
                  <a:gd name="connsiteX7" fmla="*/ 2466109 w 4308764"/>
                  <a:gd name="connsiteY7" fmla="*/ 748151 h 748156"/>
                  <a:gd name="connsiteX8" fmla="*/ 2840182 w 4308764"/>
                  <a:gd name="connsiteY8" fmla="*/ 13860 h 748156"/>
                  <a:gd name="connsiteX9" fmla="*/ 3158837 w 4308764"/>
                  <a:gd name="connsiteY9" fmla="*/ 692732 h 748156"/>
                  <a:gd name="connsiteX10" fmla="*/ 3574473 w 4308764"/>
                  <a:gd name="connsiteY10" fmla="*/ 13860 h 748156"/>
                  <a:gd name="connsiteX11" fmla="*/ 3934691 w 4308764"/>
                  <a:gd name="connsiteY11" fmla="*/ 720442 h 748156"/>
                  <a:gd name="connsiteX12" fmla="*/ 4308764 w 4308764"/>
                  <a:gd name="connsiteY12" fmla="*/ 290951 h 748156"/>
                  <a:gd name="connsiteX13" fmla="*/ 4308764 w 4308764"/>
                  <a:gd name="connsiteY13" fmla="*/ 290951 h 74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08764" h="748156">
                    <a:moveTo>
                      <a:pt x="0" y="5"/>
                    </a:moveTo>
                    <a:cubicBezTo>
                      <a:pt x="120072" y="359069"/>
                      <a:pt x="240145" y="718133"/>
                      <a:pt x="360218" y="720442"/>
                    </a:cubicBezTo>
                    <a:cubicBezTo>
                      <a:pt x="480291" y="722751"/>
                      <a:pt x="604982" y="16169"/>
                      <a:pt x="720437" y="13860"/>
                    </a:cubicBezTo>
                    <a:cubicBezTo>
                      <a:pt x="835892" y="11551"/>
                      <a:pt x="937492" y="706587"/>
                      <a:pt x="1052946" y="706587"/>
                    </a:cubicBezTo>
                    <a:cubicBezTo>
                      <a:pt x="1168400" y="706587"/>
                      <a:pt x="1300019" y="9242"/>
                      <a:pt x="1413164" y="13860"/>
                    </a:cubicBezTo>
                    <a:cubicBezTo>
                      <a:pt x="1526309" y="18478"/>
                      <a:pt x="1609436" y="736605"/>
                      <a:pt x="1731818" y="734296"/>
                    </a:cubicBezTo>
                    <a:cubicBezTo>
                      <a:pt x="1854200" y="731987"/>
                      <a:pt x="2025073" y="-2304"/>
                      <a:pt x="2147455" y="5"/>
                    </a:cubicBezTo>
                    <a:cubicBezTo>
                      <a:pt x="2269837" y="2314"/>
                      <a:pt x="2350655" y="745842"/>
                      <a:pt x="2466109" y="748151"/>
                    </a:cubicBezTo>
                    <a:cubicBezTo>
                      <a:pt x="2581563" y="750460"/>
                      <a:pt x="2724727" y="23096"/>
                      <a:pt x="2840182" y="13860"/>
                    </a:cubicBezTo>
                    <a:cubicBezTo>
                      <a:pt x="2955637" y="4624"/>
                      <a:pt x="3036455" y="692732"/>
                      <a:pt x="3158837" y="692732"/>
                    </a:cubicBezTo>
                    <a:cubicBezTo>
                      <a:pt x="3281219" y="692732"/>
                      <a:pt x="3445164" y="9242"/>
                      <a:pt x="3574473" y="13860"/>
                    </a:cubicBezTo>
                    <a:cubicBezTo>
                      <a:pt x="3703782" y="18478"/>
                      <a:pt x="3812309" y="674260"/>
                      <a:pt x="3934691" y="720442"/>
                    </a:cubicBezTo>
                    <a:cubicBezTo>
                      <a:pt x="4057073" y="766624"/>
                      <a:pt x="4308764" y="290951"/>
                      <a:pt x="4308764" y="290951"/>
                    </a:cubicBezTo>
                    <a:lnTo>
                      <a:pt x="4308764" y="290951"/>
                    </a:ln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6" name="フリーフォーム 55"/>
              <p:cNvSpPr/>
              <p:nvPr/>
            </p:nvSpPr>
            <p:spPr>
              <a:xfrm rot="9612139">
                <a:off x="7341392" y="5037832"/>
                <a:ext cx="556576" cy="119878"/>
              </a:xfrm>
              <a:custGeom>
                <a:avLst/>
                <a:gdLst>
                  <a:gd name="connsiteX0" fmla="*/ 0 w 4308764"/>
                  <a:gd name="connsiteY0" fmla="*/ 5 h 748156"/>
                  <a:gd name="connsiteX1" fmla="*/ 360218 w 4308764"/>
                  <a:gd name="connsiteY1" fmla="*/ 720442 h 748156"/>
                  <a:gd name="connsiteX2" fmla="*/ 720437 w 4308764"/>
                  <a:gd name="connsiteY2" fmla="*/ 13860 h 748156"/>
                  <a:gd name="connsiteX3" fmla="*/ 1052946 w 4308764"/>
                  <a:gd name="connsiteY3" fmla="*/ 706587 h 748156"/>
                  <a:gd name="connsiteX4" fmla="*/ 1413164 w 4308764"/>
                  <a:gd name="connsiteY4" fmla="*/ 13860 h 748156"/>
                  <a:gd name="connsiteX5" fmla="*/ 1731818 w 4308764"/>
                  <a:gd name="connsiteY5" fmla="*/ 734296 h 748156"/>
                  <a:gd name="connsiteX6" fmla="*/ 2147455 w 4308764"/>
                  <a:gd name="connsiteY6" fmla="*/ 5 h 748156"/>
                  <a:gd name="connsiteX7" fmla="*/ 2466109 w 4308764"/>
                  <a:gd name="connsiteY7" fmla="*/ 748151 h 748156"/>
                  <a:gd name="connsiteX8" fmla="*/ 2840182 w 4308764"/>
                  <a:gd name="connsiteY8" fmla="*/ 13860 h 748156"/>
                  <a:gd name="connsiteX9" fmla="*/ 3158837 w 4308764"/>
                  <a:gd name="connsiteY9" fmla="*/ 692732 h 748156"/>
                  <a:gd name="connsiteX10" fmla="*/ 3574473 w 4308764"/>
                  <a:gd name="connsiteY10" fmla="*/ 13860 h 748156"/>
                  <a:gd name="connsiteX11" fmla="*/ 3934691 w 4308764"/>
                  <a:gd name="connsiteY11" fmla="*/ 720442 h 748156"/>
                  <a:gd name="connsiteX12" fmla="*/ 4308764 w 4308764"/>
                  <a:gd name="connsiteY12" fmla="*/ 290951 h 748156"/>
                  <a:gd name="connsiteX13" fmla="*/ 4308764 w 4308764"/>
                  <a:gd name="connsiteY13" fmla="*/ 290951 h 74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08764" h="748156">
                    <a:moveTo>
                      <a:pt x="0" y="5"/>
                    </a:moveTo>
                    <a:cubicBezTo>
                      <a:pt x="120072" y="359069"/>
                      <a:pt x="240145" y="718133"/>
                      <a:pt x="360218" y="720442"/>
                    </a:cubicBezTo>
                    <a:cubicBezTo>
                      <a:pt x="480291" y="722751"/>
                      <a:pt x="604982" y="16169"/>
                      <a:pt x="720437" y="13860"/>
                    </a:cubicBezTo>
                    <a:cubicBezTo>
                      <a:pt x="835892" y="11551"/>
                      <a:pt x="937492" y="706587"/>
                      <a:pt x="1052946" y="706587"/>
                    </a:cubicBezTo>
                    <a:cubicBezTo>
                      <a:pt x="1168400" y="706587"/>
                      <a:pt x="1300019" y="9242"/>
                      <a:pt x="1413164" y="13860"/>
                    </a:cubicBezTo>
                    <a:cubicBezTo>
                      <a:pt x="1526309" y="18478"/>
                      <a:pt x="1609436" y="736605"/>
                      <a:pt x="1731818" y="734296"/>
                    </a:cubicBezTo>
                    <a:cubicBezTo>
                      <a:pt x="1854200" y="731987"/>
                      <a:pt x="2025073" y="-2304"/>
                      <a:pt x="2147455" y="5"/>
                    </a:cubicBezTo>
                    <a:cubicBezTo>
                      <a:pt x="2269837" y="2314"/>
                      <a:pt x="2350655" y="745842"/>
                      <a:pt x="2466109" y="748151"/>
                    </a:cubicBezTo>
                    <a:cubicBezTo>
                      <a:pt x="2581563" y="750460"/>
                      <a:pt x="2724727" y="23096"/>
                      <a:pt x="2840182" y="13860"/>
                    </a:cubicBezTo>
                    <a:cubicBezTo>
                      <a:pt x="2955637" y="4624"/>
                      <a:pt x="3036455" y="692732"/>
                      <a:pt x="3158837" y="692732"/>
                    </a:cubicBezTo>
                    <a:cubicBezTo>
                      <a:pt x="3281219" y="692732"/>
                      <a:pt x="3445164" y="9242"/>
                      <a:pt x="3574473" y="13860"/>
                    </a:cubicBezTo>
                    <a:cubicBezTo>
                      <a:pt x="3703782" y="18478"/>
                      <a:pt x="3812309" y="674260"/>
                      <a:pt x="3934691" y="720442"/>
                    </a:cubicBezTo>
                    <a:cubicBezTo>
                      <a:pt x="4057073" y="766624"/>
                      <a:pt x="4308764" y="290951"/>
                      <a:pt x="4308764" y="290951"/>
                    </a:cubicBezTo>
                    <a:lnTo>
                      <a:pt x="4308764" y="290951"/>
                    </a:ln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7" name="フリーフォーム 56"/>
              <p:cNvSpPr/>
              <p:nvPr/>
            </p:nvSpPr>
            <p:spPr>
              <a:xfrm rot="16527564">
                <a:off x="7628056" y="4637609"/>
                <a:ext cx="610594" cy="74426"/>
              </a:xfrm>
              <a:custGeom>
                <a:avLst/>
                <a:gdLst>
                  <a:gd name="connsiteX0" fmla="*/ 0 w 4308764"/>
                  <a:gd name="connsiteY0" fmla="*/ 5 h 748156"/>
                  <a:gd name="connsiteX1" fmla="*/ 360218 w 4308764"/>
                  <a:gd name="connsiteY1" fmla="*/ 720442 h 748156"/>
                  <a:gd name="connsiteX2" fmla="*/ 720437 w 4308764"/>
                  <a:gd name="connsiteY2" fmla="*/ 13860 h 748156"/>
                  <a:gd name="connsiteX3" fmla="*/ 1052946 w 4308764"/>
                  <a:gd name="connsiteY3" fmla="*/ 706587 h 748156"/>
                  <a:gd name="connsiteX4" fmla="*/ 1413164 w 4308764"/>
                  <a:gd name="connsiteY4" fmla="*/ 13860 h 748156"/>
                  <a:gd name="connsiteX5" fmla="*/ 1731818 w 4308764"/>
                  <a:gd name="connsiteY5" fmla="*/ 734296 h 748156"/>
                  <a:gd name="connsiteX6" fmla="*/ 2147455 w 4308764"/>
                  <a:gd name="connsiteY6" fmla="*/ 5 h 748156"/>
                  <a:gd name="connsiteX7" fmla="*/ 2466109 w 4308764"/>
                  <a:gd name="connsiteY7" fmla="*/ 748151 h 748156"/>
                  <a:gd name="connsiteX8" fmla="*/ 2840182 w 4308764"/>
                  <a:gd name="connsiteY8" fmla="*/ 13860 h 748156"/>
                  <a:gd name="connsiteX9" fmla="*/ 3158837 w 4308764"/>
                  <a:gd name="connsiteY9" fmla="*/ 692732 h 748156"/>
                  <a:gd name="connsiteX10" fmla="*/ 3574473 w 4308764"/>
                  <a:gd name="connsiteY10" fmla="*/ 13860 h 748156"/>
                  <a:gd name="connsiteX11" fmla="*/ 3934691 w 4308764"/>
                  <a:gd name="connsiteY11" fmla="*/ 720442 h 748156"/>
                  <a:gd name="connsiteX12" fmla="*/ 4308764 w 4308764"/>
                  <a:gd name="connsiteY12" fmla="*/ 290951 h 748156"/>
                  <a:gd name="connsiteX13" fmla="*/ 4308764 w 4308764"/>
                  <a:gd name="connsiteY13" fmla="*/ 290951 h 74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08764" h="748156">
                    <a:moveTo>
                      <a:pt x="0" y="5"/>
                    </a:moveTo>
                    <a:cubicBezTo>
                      <a:pt x="120072" y="359069"/>
                      <a:pt x="240145" y="718133"/>
                      <a:pt x="360218" y="720442"/>
                    </a:cubicBezTo>
                    <a:cubicBezTo>
                      <a:pt x="480291" y="722751"/>
                      <a:pt x="604982" y="16169"/>
                      <a:pt x="720437" y="13860"/>
                    </a:cubicBezTo>
                    <a:cubicBezTo>
                      <a:pt x="835892" y="11551"/>
                      <a:pt x="937492" y="706587"/>
                      <a:pt x="1052946" y="706587"/>
                    </a:cubicBezTo>
                    <a:cubicBezTo>
                      <a:pt x="1168400" y="706587"/>
                      <a:pt x="1300019" y="9242"/>
                      <a:pt x="1413164" y="13860"/>
                    </a:cubicBezTo>
                    <a:cubicBezTo>
                      <a:pt x="1526309" y="18478"/>
                      <a:pt x="1609436" y="736605"/>
                      <a:pt x="1731818" y="734296"/>
                    </a:cubicBezTo>
                    <a:cubicBezTo>
                      <a:pt x="1854200" y="731987"/>
                      <a:pt x="2025073" y="-2304"/>
                      <a:pt x="2147455" y="5"/>
                    </a:cubicBezTo>
                    <a:cubicBezTo>
                      <a:pt x="2269837" y="2314"/>
                      <a:pt x="2350655" y="745842"/>
                      <a:pt x="2466109" y="748151"/>
                    </a:cubicBezTo>
                    <a:cubicBezTo>
                      <a:pt x="2581563" y="750460"/>
                      <a:pt x="2724727" y="23096"/>
                      <a:pt x="2840182" y="13860"/>
                    </a:cubicBezTo>
                    <a:cubicBezTo>
                      <a:pt x="2955637" y="4624"/>
                      <a:pt x="3036455" y="692732"/>
                      <a:pt x="3158837" y="692732"/>
                    </a:cubicBezTo>
                    <a:cubicBezTo>
                      <a:pt x="3281219" y="692732"/>
                      <a:pt x="3445164" y="9242"/>
                      <a:pt x="3574473" y="13860"/>
                    </a:cubicBezTo>
                    <a:cubicBezTo>
                      <a:pt x="3703782" y="18478"/>
                      <a:pt x="3812309" y="674260"/>
                      <a:pt x="3934691" y="720442"/>
                    </a:cubicBezTo>
                    <a:cubicBezTo>
                      <a:pt x="4057073" y="766624"/>
                      <a:pt x="4308764" y="290951"/>
                      <a:pt x="4308764" y="290951"/>
                    </a:cubicBezTo>
                    <a:lnTo>
                      <a:pt x="4308764" y="290951"/>
                    </a:ln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8" name="フリーフォーム 57"/>
              <p:cNvSpPr/>
              <p:nvPr/>
            </p:nvSpPr>
            <p:spPr>
              <a:xfrm rot="8269210">
                <a:off x="7437440" y="4528802"/>
                <a:ext cx="564111" cy="94146"/>
              </a:xfrm>
              <a:custGeom>
                <a:avLst/>
                <a:gdLst>
                  <a:gd name="connsiteX0" fmla="*/ 0 w 4308764"/>
                  <a:gd name="connsiteY0" fmla="*/ 5 h 748156"/>
                  <a:gd name="connsiteX1" fmla="*/ 360218 w 4308764"/>
                  <a:gd name="connsiteY1" fmla="*/ 720442 h 748156"/>
                  <a:gd name="connsiteX2" fmla="*/ 720437 w 4308764"/>
                  <a:gd name="connsiteY2" fmla="*/ 13860 h 748156"/>
                  <a:gd name="connsiteX3" fmla="*/ 1052946 w 4308764"/>
                  <a:gd name="connsiteY3" fmla="*/ 706587 h 748156"/>
                  <a:gd name="connsiteX4" fmla="*/ 1413164 w 4308764"/>
                  <a:gd name="connsiteY4" fmla="*/ 13860 h 748156"/>
                  <a:gd name="connsiteX5" fmla="*/ 1731818 w 4308764"/>
                  <a:gd name="connsiteY5" fmla="*/ 734296 h 748156"/>
                  <a:gd name="connsiteX6" fmla="*/ 2147455 w 4308764"/>
                  <a:gd name="connsiteY6" fmla="*/ 5 h 748156"/>
                  <a:gd name="connsiteX7" fmla="*/ 2466109 w 4308764"/>
                  <a:gd name="connsiteY7" fmla="*/ 748151 h 748156"/>
                  <a:gd name="connsiteX8" fmla="*/ 2840182 w 4308764"/>
                  <a:gd name="connsiteY8" fmla="*/ 13860 h 748156"/>
                  <a:gd name="connsiteX9" fmla="*/ 3158837 w 4308764"/>
                  <a:gd name="connsiteY9" fmla="*/ 692732 h 748156"/>
                  <a:gd name="connsiteX10" fmla="*/ 3574473 w 4308764"/>
                  <a:gd name="connsiteY10" fmla="*/ 13860 h 748156"/>
                  <a:gd name="connsiteX11" fmla="*/ 3934691 w 4308764"/>
                  <a:gd name="connsiteY11" fmla="*/ 720442 h 748156"/>
                  <a:gd name="connsiteX12" fmla="*/ 4308764 w 4308764"/>
                  <a:gd name="connsiteY12" fmla="*/ 290951 h 748156"/>
                  <a:gd name="connsiteX13" fmla="*/ 4308764 w 4308764"/>
                  <a:gd name="connsiteY13" fmla="*/ 290951 h 74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08764" h="748156">
                    <a:moveTo>
                      <a:pt x="0" y="5"/>
                    </a:moveTo>
                    <a:cubicBezTo>
                      <a:pt x="120072" y="359069"/>
                      <a:pt x="240145" y="718133"/>
                      <a:pt x="360218" y="720442"/>
                    </a:cubicBezTo>
                    <a:cubicBezTo>
                      <a:pt x="480291" y="722751"/>
                      <a:pt x="604982" y="16169"/>
                      <a:pt x="720437" y="13860"/>
                    </a:cubicBezTo>
                    <a:cubicBezTo>
                      <a:pt x="835892" y="11551"/>
                      <a:pt x="937492" y="706587"/>
                      <a:pt x="1052946" y="706587"/>
                    </a:cubicBezTo>
                    <a:cubicBezTo>
                      <a:pt x="1168400" y="706587"/>
                      <a:pt x="1300019" y="9242"/>
                      <a:pt x="1413164" y="13860"/>
                    </a:cubicBezTo>
                    <a:cubicBezTo>
                      <a:pt x="1526309" y="18478"/>
                      <a:pt x="1609436" y="736605"/>
                      <a:pt x="1731818" y="734296"/>
                    </a:cubicBezTo>
                    <a:cubicBezTo>
                      <a:pt x="1854200" y="731987"/>
                      <a:pt x="2025073" y="-2304"/>
                      <a:pt x="2147455" y="5"/>
                    </a:cubicBezTo>
                    <a:cubicBezTo>
                      <a:pt x="2269837" y="2314"/>
                      <a:pt x="2350655" y="745842"/>
                      <a:pt x="2466109" y="748151"/>
                    </a:cubicBezTo>
                    <a:cubicBezTo>
                      <a:pt x="2581563" y="750460"/>
                      <a:pt x="2724727" y="23096"/>
                      <a:pt x="2840182" y="13860"/>
                    </a:cubicBezTo>
                    <a:cubicBezTo>
                      <a:pt x="2955637" y="4624"/>
                      <a:pt x="3036455" y="692732"/>
                      <a:pt x="3158837" y="692732"/>
                    </a:cubicBezTo>
                    <a:cubicBezTo>
                      <a:pt x="3281219" y="692732"/>
                      <a:pt x="3445164" y="9242"/>
                      <a:pt x="3574473" y="13860"/>
                    </a:cubicBezTo>
                    <a:cubicBezTo>
                      <a:pt x="3703782" y="18478"/>
                      <a:pt x="3812309" y="674260"/>
                      <a:pt x="3934691" y="720442"/>
                    </a:cubicBezTo>
                    <a:cubicBezTo>
                      <a:pt x="4057073" y="766624"/>
                      <a:pt x="4308764" y="290951"/>
                      <a:pt x="4308764" y="290951"/>
                    </a:cubicBezTo>
                    <a:lnTo>
                      <a:pt x="4308764" y="290951"/>
                    </a:ln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9" name="フリーフォーム 58"/>
              <p:cNvSpPr/>
              <p:nvPr/>
            </p:nvSpPr>
            <p:spPr>
              <a:xfrm rot="4922089">
                <a:off x="7205526" y="4410113"/>
                <a:ext cx="599494" cy="106887"/>
              </a:xfrm>
              <a:custGeom>
                <a:avLst/>
                <a:gdLst>
                  <a:gd name="connsiteX0" fmla="*/ 0 w 4308764"/>
                  <a:gd name="connsiteY0" fmla="*/ 5 h 748156"/>
                  <a:gd name="connsiteX1" fmla="*/ 360218 w 4308764"/>
                  <a:gd name="connsiteY1" fmla="*/ 720442 h 748156"/>
                  <a:gd name="connsiteX2" fmla="*/ 720437 w 4308764"/>
                  <a:gd name="connsiteY2" fmla="*/ 13860 h 748156"/>
                  <a:gd name="connsiteX3" fmla="*/ 1052946 w 4308764"/>
                  <a:gd name="connsiteY3" fmla="*/ 706587 h 748156"/>
                  <a:gd name="connsiteX4" fmla="*/ 1413164 w 4308764"/>
                  <a:gd name="connsiteY4" fmla="*/ 13860 h 748156"/>
                  <a:gd name="connsiteX5" fmla="*/ 1731818 w 4308764"/>
                  <a:gd name="connsiteY5" fmla="*/ 734296 h 748156"/>
                  <a:gd name="connsiteX6" fmla="*/ 2147455 w 4308764"/>
                  <a:gd name="connsiteY6" fmla="*/ 5 h 748156"/>
                  <a:gd name="connsiteX7" fmla="*/ 2466109 w 4308764"/>
                  <a:gd name="connsiteY7" fmla="*/ 748151 h 748156"/>
                  <a:gd name="connsiteX8" fmla="*/ 2840182 w 4308764"/>
                  <a:gd name="connsiteY8" fmla="*/ 13860 h 748156"/>
                  <a:gd name="connsiteX9" fmla="*/ 3158837 w 4308764"/>
                  <a:gd name="connsiteY9" fmla="*/ 692732 h 748156"/>
                  <a:gd name="connsiteX10" fmla="*/ 3574473 w 4308764"/>
                  <a:gd name="connsiteY10" fmla="*/ 13860 h 748156"/>
                  <a:gd name="connsiteX11" fmla="*/ 3934691 w 4308764"/>
                  <a:gd name="connsiteY11" fmla="*/ 720442 h 748156"/>
                  <a:gd name="connsiteX12" fmla="*/ 4308764 w 4308764"/>
                  <a:gd name="connsiteY12" fmla="*/ 290951 h 748156"/>
                  <a:gd name="connsiteX13" fmla="*/ 4308764 w 4308764"/>
                  <a:gd name="connsiteY13" fmla="*/ 290951 h 74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08764" h="748156">
                    <a:moveTo>
                      <a:pt x="0" y="5"/>
                    </a:moveTo>
                    <a:cubicBezTo>
                      <a:pt x="120072" y="359069"/>
                      <a:pt x="240145" y="718133"/>
                      <a:pt x="360218" y="720442"/>
                    </a:cubicBezTo>
                    <a:cubicBezTo>
                      <a:pt x="480291" y="722751"/>
                      <a:pt x="604982" y="16169"/>
                      <a:pt x="720437" y="13860"/>
                    </a:cubicBezTo>
                    <a:cubicBezTo>
                      <a:pt x="835892" y="11551"/>
                      <a:pt x="937492" y="706587"/>
                      <a:pt x="1052946" y="706587"/>
                    </a:cubicBezTo>
                    <a:cubicBezTo>
                      <a:pt x="1168400" y="706587"/>
                      <a:pt x="1300019" y="9242"/>
                      <a:pt x="1413164" y="13860"/>
                    </a:cubicBezTo>
                    <a:cubicBezTo>
                      <a:pt x="1526309" y="18478"/>
                      <a:pt x="1609436" y="736605"/>
                      <a:pt x="1731818" y="734296"/>
                    </a:cubicBezTo>
                    <a:cubicBezTo>
                      <a:pt x="1854200" y="731987"/>
                      <a:pt x="2025073" y="-2304"/>
                      <a:pt x="2147455" y="5"/>
                    </a:cubicBezTo>
                    <a:cubicBezTo>
                      <a:pt x="2269837" y="2314"/>
                      <a:pt x="2350655" y="745842"/>
                      <a:pt x="2466109" y="748151"/>
                    </a:cubicBezTo>
                    <a:cubicBezTo>
                      <a:pt x="2581563" y="750460"/>
                      <a:pt x="2724727" y="23096"/>
                      <a:pt x="2840182" y="13860"/>
                    </a:cubicBezTo>
                    <a:cubicBezTo>
                      <a:pt x="2955637" y="4624"/>
                      <a:pt x="3036455" y="692732"/>
                      <a:pt x="3158837" y="692732"/>
                    </a:cubicBezTo>
                    <a:cubicBezTo>
                      <a:pt x="3281219" y="692732"/>
                      <a:pt x="3445164" y="9242"/>
                      <a:pt x="3574473" y="13860"/>
                    </a:cubicBezTo>
                    <a:cubicBezTo>
                      <a:pt x="3703782" y="18478"/>
                      <a:pt x="3812309" y="674260"/>
                      <a:pt x="3934691" y="720442"/>
                    </a:cubicBezTo>
                    <a:cubicBezTo>
                      <a:pt x="4057073" y="766624"/>
                      <a:pt x="4308764" y="290951"/>
                      <a:pt x="4308764" y="290951"/>
                    </a:cubicBezTo>
                    <a:lnTo>
                      <a:pt x="4308764" y="290951"/>
                    </a:ln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" name="フリーフォーム 59"/>
              <p:cNvSpPr/>
              <p:nvPr/>
            </p:nvSpPr>
            <p:spPr>
              <a:xfrm rot="7472609">
                <a:off x="7050895" y="4349935"/>
                <a:ext cx="551708" cy="123603"/>
              </a:xfrm>
              <a:custGeom>
                <a:avLst/>
                <a:gdLst>
                  <a:gd name="connsiteX0" fmla="*/ 0 w 4308764"/>
                  <a:gd name="connsiteY0" fmla="*/ 5 h 748156"/>
                  <a:gd name="connsiteX1" fmla="*/ 360218 w 4308764"/>
                  <a:gd name="connsiteY1" fmla="*/ 720442 h 748156"/>
                  <a:gd name="connsiteX2" fmla="*/ 720437 w 4308764"/>
                  <a:gd name="connsiteY2" fmla="*/ 13860 h 748156"/>
                  <a:gd name="connsiteX3" fmla="*/ 1052946 w 4308764"/>
                  <a:gd name="connsiteY3" fmla="*/ 706587 h 748156"/>
                  <a:gd name="connsiteX4" fmla="*/ 1413164 w 4308764"/>
                  <a:gd name="connsiteY4" fmla="*/ 13860 h 748156"/>
                  <a:gd name="connsiteX5" fmla="*/ 1731818 w 4308764"/>
                  <a:gd name="connsiteY5" fmla="*/ 734296 h 748156"/>
                  <a:gd name="connsiteX6" fmla="*/ 2147455 w 4308764"/>
                  <a:gd name="connsiteY6" fmla="*/ 5 h 748156"/>
                  <a:gd name="connsiteX7" fmla="*/ 2466109 w 4308764"/>
                  <a:gd name="connsiteY7" fmla="*/ 748151 h 748156"/>
                  <a:gd name="connsiteX8" fmla="*/ 2840182 w 4308764"/>
                  <a:gd name="connsiteY8" fmla="*/ 13860 h 748156"/>
                  <a:gd name="connsiteX9" fmla="*/ 3158837 w 4308764"/>
                  <a:gd name="connsiteY9" fmla="*/ 692732 h 748156"/>
                  <a:gd name="connsiteX10" fmla="*/ 3574473 w 4308764"/>
                  <a:gd name="connsiteY10" fmla="*/ 13860 h 748156"/>
                  <a:gd name="connsiteX11" fmla="*/ 3934691 w 4308764"/>
                  <a:gd name="connsiteY11" fmla="*/ 720442 h 748156"/>
                  <a:gd name="connsiteX12" fmla="*/ 4308764 w 4308764"/>
                  <a:gd name="connsiteY12" fmla="*/ 290951 h 748156"/>
                  <a:gd name="connsiteX13" fmla="*/ 4308764 w 4308764"/>
                  <a:gd name="connsiteY13" fmla="*/ 290951 h 74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08764" h="748156">
                    <a:moveTo>
                      <a:pt x="0" y="5"/>
                    </a:moveTo>
                    <a:cubicBezTo>
                      <a:pt x="120072" y="359069"/>
                      <a:pt x="240145" y="718133"/>
                      <a:pt x="360218" y="720442"/>
                    </a:cubicBezTo>
                    <a:cubicBezTo>
                      <a:pt x="480291" y="722751"/>
                      <a:pt x="604982" y="16169"/>
                      <a:pt x="720437" y="13860"/>
                    </a:cubicBezTo>
                    <a:cubicBezTo>
                      <a:pt x="835892" y="11551"/>
                      <a:pt x="937492" y="706587"/>
                      <a:pt x="1052946" y="706587"/>
                    </a:cubicBezTo>
                    <a:cubicBezTo>
                      <a:pt x="1168400" y="706587"/>
                      <a:pt x="1300019" y="9242"/>
                      <a:pt x="1413164" y="13860"/>
                    </a:cubicBezTo>
                    <a:cubicBezTo>
                      <a:pt x="1526309" y="18478"/>
                      <a:pt x="1609436" y="736605"/>
                      <a:pt x="1731818" y="734296"/>
                    </a:cubicBezTo>
                    <a:cubicBezTo>
                      <a:pt x="1854200" y="731987"/>
                      <a:pt x="2025073" y="-2304"/>
                      <a:pt x="2147455" y="5"/>
                    </a:cubicBezTo>
                    <a:cubicBezTo>
                      <a:pt x="2269837" y="2314"/>
                      <a:pt x="2350655" y="745842"/>
                      <a:pt x="2466109" y="748151"/>
                    </a:cubicBezTo>
                    <a:cubicBezTo>
                      <a:pt x="2581563" y="750460"/>
                      <a:pt x="2724727" y="23096"/>
                      <a:pt x="2840182" y="13860"/>
                    </a:cubicBezTo>
                    <a:cubicBezTo>
                      <a:pt x="2955637" y="4624"/>
                      <a:pt x="3036455" y="692732"/>
                      <a:pt x="3158837" y="692732"/>
                    </a:cubicBezTo>
                    <a:cubicBezTo>
                      <a:pt x="3281219" y="692732"/>
                      <a:pt x="3445164" y="9242"/>
                      <a:pt x="3574473" y="13860"/>
                    </a:cubicBezTo>
                    <a:cubicBezTo>
                      <a:pt x="3703782" y="18478"/>
                      <a:pt x="3812309" y="674260"/>
                      <a:pt x="3934691" y="720442"/>
                    </a:cubicBezTo>
                    <a:cubicBezTo>
                      <a:pt x="4057073" y="766624"/>
                      <a:pt x="4308764" y="290951"/>
                      <a:pt x="4308764" y="290951"/>
                    </a:cubicBezTo>
                    <a:lnTo>
                      <a:pt x="4308764" y="290951"/>
                    </a:ln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1" name="フリーフォーム 60"/>
              <p:cNvSpPr/>
              <p:nvPr/>
            </p:nvSpPr>
            <p:spPr>
              <a:xfrm rot="13386996">
                <a:off x="6715097" y="4318402"/>
                <a:ext cx="551708" cy="123603"/>
              </a:xfrm>
              <a:custGeom>
                <a:avLst/>
                <a:gdLst>
                  <a:gd name="connsiteX0" fmla="*/ 0 w 4308764"/>
                  <a:gd name="connsiteY0" fmla="*/ 5 h 748156"/>
                  <a:gd name="connsiteX1" fmla="*/ 360218 w 4308764"/>
                  <a:gd name="connsiteY1" fmla="*/ 720442 h 748156"/>
                  <a:gd name="connsiteX2" fmla="*/ 720437 w 4308764"/>
                  <a:gd name="connsiteY2" fmla="*/ 13860 h 748156"/>
                  <a:gd name="connsiteX3" fmla="*/ 1052946 w 4308764"/>
                  <a:gd name="connsiteY3" fmla="*/ 706587 h 748156"/>
                  <a:gd name="connsiteX4" fmla="*/ 1413164 w 4308764"/>
                  <a:gd name="connsiteY4" fmla="*/ 13860 h 748156"/>
                  <a:gd name="connsiteX5" fmla="*/ 1731818 w 4308764"/>
                  <a:gd name="connsiteY5" fmla="*/ 734296 h 748156"/>
                  <a:gd name="connsiteX6" fmla="*/ 2147455 w 4308764"/>
                  <a:gd name="connsiteY6" fmla="*/ 5 h 748156"/>
                  <a:gd name="connsiteX7" fmla="*/ 2466109 w 4308764"/>
                  <a:gd name="connsiteY7" fmla="*/ 748151 h 748156"/>
                  <a:gd name="connsiteX8" fmla="*/ 2840182 w 4308764"/>
                  <a:gd name="connsiteY8" fmla="*/ 13860 h 748156"/>
                  <a:gd name="connsiteX9" fmla="*/ 3158837 w 4308764"/>
                  <a:gd name="connsiteY9" fmla="*/ 692732 h 748156"/>
                  <a:gd name="connsiteX10" fmla="*/ 3574473 w 4308764"/>
                  <a:gd name="connsiteY10" fmla="*/ 13860 h 748156"/>
                  <a:gd name="connsiteX11" fmla="*/ 3934691 w 4308764"/>
                  <a:gd name="connsiteY11" fmla="*/ 720442 h 748156"/>
                  <a:gd name="connsiteX12" fmla="*/ 4308764 w 4308764"/>
                  <a:gd name="connsiteY12" fmla="*/ 290951 h 748156"/>
                  <a:gd name="connsiteX13" fmla="*/ 4308764 w 4308764"/>
                  <a:gd name="connsiteY13" fmla="*/ 290951 h 74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08764" h="748156">
                    <a:moveTo>
                      <a:pt x="0" y="5"/>
                    </a:moveTo>
                    <a:cubicBezTo>
                      <a:pt x="120072" y="359069"/>
                      <a:pt x="240145" y="718133"/>
                      <a:pt x="360218" y="720442"/>
                    </a:cubicBezTo>
                    <a:cubicBezTo>
                      <a:pt x="480291" y="722751"/>
                      <a:pt x="604982" y="16169"/>
                      <a:pt x="720437" y="13860"/>
                    </a:cubicBezTo>
                    <a:cubicBezTo>
                      <a:pt x="835892" y="11551"/>
                      <a:pt x="937492" y="706587"/>
                      <a:pt x="1052946" y="706587"/>
                    </a:cubicBezTo>
                    <a:cubicBezTo>
                      <a:pt x="1168400" y="706587"/>
                      <a:pt x="1300019" y="9242"/>
                      <a:pt x="1413164" y="13860"/>
                    </a:cubicBezTo>
                    <a:cubicBezTo>
                      <a:pt x="1526309" y="18478"/>
                      <a:pt x="1609436" y="736605"/>
                      <a:pt x="1731818" y="734296"/>
                    </a:cubicBezTo>
                    <a:cubicBezTo>
                      <a:pt x="1854200" y="731987"/>
                      <a:pt x="2025073" y="-2304"/>
                      <a:pt x="2147455" y="5"/>
                    </a:cubicBezTo>
                    <a:cubicBezTo>
                      <a:pt x="2269837" y="2314"/>
                      <a:pt x="2350655" y="745842"/>
                      <a:pt x="2466109" y="748151"/>
                    </a:cubicBezTo>
                    <a:cubicBezTo>
                      <a:pt x="2581563" y="750460"/>
                      <a:pt x="2724727" y="23096"/>
                      <a:pt x="2840182" y="13860"/>
                    </a:cubicBezTo>
                    <a:cubicBezTo>
                      <a:pt x="2955637" y="4624"/>
                      <a:pt x="3036455" y="692732"/>
                      <a:pt x="3158837" y="692732"/>
                    </a:cubicBezTo>
                    <a:cubicBezTo>
                      <a:pt x="3281219" y="692732"/>
                      <a:pt x="3445164" y="9242"/>
                      <a:pt x="3574473" y="13860"/>
                    </a:cubicBezTo>
                    <a:cubicBezTo>
                      <a:pt x="3703782" y="18478"/>
                      <a:pt x="3812309" y="674260"/>
                      <a:pt x="3934691" y="720442"/>
                    </a:cubicBezTo>
                    <a:cubicBezTo>
                      <a:pt x="4057073" y="766624"/>
                      <a:pt x="4308764" y="290951"/>
                      <a:pt x="4308764" y="290951"/>
                    </a:cubicBezTo>
                    <a:lnTo>
                      <a:pt x="4308764" y="290951"/>
                    </a:ln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2" name="フリーフォーム 61"/>
              <p:cNvSpPr/>
              <p:nvPr/>
            </p:nvSpPr>
            <p:spPr>
              <a:xfrm rot="19350840">
                <a:off x="6727994" y="4044214"/>
                <a:ext cx="551708" cy="123603"/>
              </a:xfrm>
              <a:custGeom>
                <a:avLst/>
                <a:gdLst>
                  <a:gd name="connsiteX0" fmla="*/ 0 w 4308764"/>
                  <a:gd name="connsiteY0" fmla="*/ 5 h 748156"/>
                  <a:gd name="connsiteX1" fmla="*/ 360218 w 4308764"/>
                  <a:gd name="connsiteY1" fmla="*/ 720442 h 748156"/>
                  <a:gd name="connsiteX2" fmla="*/ 720437 w 4308764"/>
                  <a:gd name="connsiteY2" fmla="*/ 13860 h 748156"/>
                  <a:gd name="connsiteX3" fmla="*/ 1052946 w 4308764"/>
                  <a:gd name="connsiteY3" fmla="*/ 706587 h 748156"/>
                  <a:gd name="connsiteX4" fmla="*/ 1413164 w 4308764"/>
                  <a:gd name="connsiteY4" fmla="*/ 13860 h 748156"/>
                  <a:gd name="connsiteX5" fmla="*/ 1731818 w 4308764"/>
                  <a:gd name="connsiteY5" fmla="*/ 734296 h 748156"/>
                  <a:gd name="connsiteX6" fmla="*/ 2147455 w 4308764"/>
                  <a:gd name="connsiteY6" fmla="*/ 5 h 748156"/>
                  <a:gd name="connsiteX7" fmla="*/ 2466109 w 4308764"/>
                  <a:gd name="connsiteY7" fmla="*/ 748151 h 748156"/>
                  <a:gd name="connsiteX8" fmla="*/ 2840182 w 4308764"/>
                  <a:gd name="connsiteY8" fmla="*/ 13860 h 748156"/>
                  <a:gd name="connsiteX9" fmla="*/ 3158837 w 4308764"/>
                  <a:gd name="connsiteY9" fmla="*/ 692732 h 748156"/>
                  <a:gd name="connsiteX10" fmla="*/ 3574473 w 4308764"/>
                  <a:gd name="connsiteY10" fmla="*/ 13860 h 748156"/>
                  <a:gd name="connsiteX11" fmla="*/ 3934691 w 4308764"/>
                  <a:gd name="connsiteY11" fmla="*/ 720442 h 748156"/>
                  <a:gd name="connsiteX12" fmla="*/ 4308764 w 4308764"/>
                  <a:gd name="connsiteY12" fmla="*/ 290951 h 748156"/>
                  <a:gd name="connsiteX13" fmla="*/ 4308764 w 4308764"/>
                  <a:gd name="connsiteY13" fmla="*/ 290951 h 74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08764" h="748156">
                    <a:moveTo>
                      <a:pt x="0" y="5"/>
                    </a:moveTo>
                    <a:cubicBezTo>
                      <a:pt x="120072" y="359069"/>
                      <a:pt x="240145" y="718133"/>
                      <a:pt x="360218" y="720442"/>
                    </a:cubicBezTo>
                    <a:cubicBezTo>
                      <a:pt x="480291" y="722751"/>
                      <a:pt x="604982" y="16169"/>
                      <a:pt x="720437" y="13860"/>
                    </a:cubicBezTo>
                    <a:cubicBezTo>
                      <a:pt x="835892" y="11551"/>
                      <a:pt x="937492" y="706587"/>
                      <a:pt x="1052946" y="706587"/>
                    </a:cubicBezTo>
                    <a:cubicBezTo>
                      <a:pt x="1168400" y="706587"/>
                      <a:pt x="1300019" y="9242"/>
                      <a:pt x="1413164" y="13860"/>
                    </a:cubicBezTo>
                    <a:cubicBezTo>
                      <a:pt x="1526309" y="18478"/>
                      <a:pt x="1609436" y="736605"/>
                      <a:pt x="1731818" y="734296"/>
                    </a:cubicBezTo>
                    <a:cubicBezTo>
                      <a:pt x="1854200" y="731987"/>
                      <a:pt x="2025073" y="-2304"/>
                      <a:pt x="2147455" y="5"/>
                    </a:cubicBezTo>
                    <a:cubicBezTo>
                      <a:pt x="2269837" y="2314"/>
                      <a:pt x="2350655" y="745842"/>
                      <a:pt x="2466109" y="748151"/>
                    </a:cubicBezTo>
                    <a:cubicBezTo>
                      <a:pt x="2581563" y="750460"/>
                      <a:pt x="2724727" y="23096"/>
                      <a:pt x="2840182" y="13860"/>
                    </a:cubicBezTo>
                    <a:cubicBezTo>
                      <a:pt x="2955637" y="4624"/>
                      <a:pt x="3036455" y="692732"/>
                      <a:pt x="3158837" y="692732"/>
                    </a:cubicBezTo>
                    <a:cubicBezTo>
                      <a:pt x="3281219" y="692732"/>
                      <a:pt x="3445164" y="9242"/>
                      <a:pt x="3574473" y="13860"/>
                    </a:cubicBezTo>
                    <a:cubicBezTo>
                      <a:pt x="3703782" y="18478"/>
                      <a:pt x="3812309" y="674260"/>
                      <a:pt x="3934691" y="720442"/>
                    </a:cubicBezTo>
                    <a:cubicBezTo>
                      <a:pt x="4057073" y="766624"/>
                      <a:pt x="4308764" y="290951"/>
                      <a:pt x="4308764" y="290951"/>
                    </a:cubicBezTo>
                    <a:lnTo>
                      <a:pt x="4308764" y="290951"/>
                    </a:ln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cxnSp>
            <p:nvCxnSpPr>
              <p:cNvPr id="63" name="直線矢印コネクタ 62"/>
              <p:cNvCxnSpPr/>
              <p:nvPr/>
            </p:nvCxnSpPr>
            <p:spPr>
              <a:xfrm flipH="1" flipV="1">
                <a:off x="4430707" y="3794240"/>
                <a:ext cx="3121732" cy="1916335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0066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64" name="フリーフォーム 63"/>
              <p:cNvSpPr/>
              <p:nvPr/>
            </p:nvSpPr>
            <p:spPr>
              <a:xfrm rot="12773690">
                <a:off x="6651997" y="3715311"/>
                <a:ext cx="551708" cy="123603"/>
              </a:xfrm>
              <a:custGeom>
                <a:avLst/>
                <a:gdLst>
                  <a:gd name="connsiteX0" fmla="*/ 0 w 4308764"/>
                  <a:gd name="connsiteY0" fmla="*/ 5 h 748156"/>
                  <a:gd name="connsiteX1" fmla="*/ 360218 w 4308764"/>
                  <a:gd name="connsiteY1" fmla="*/ 720442 h 748156"/>
                  <a:gd name="connsiteX2" fmla="*/ 720437 w 4308764"/>
                  <a:gd name="connsiteY2" fmla="*/ 13860 h 748156"/>
                  <a:gd name="connsiteX3" fmla="*/ 1052946 w 4308764"/>
                  <a:gd name="connsiteY3" fmla="*/ 706587 h 748156"/>
                  <a:gd name="connsiteX4" fmla="*/ 1413164 w 4308764"/>
                  <a:gd name="connsiteY4" fmla="*/ 13860 h 748156"/>
                  <a:gd name="connsiteX5" fmla="*/ 1731818 w 4308764"/>
                  <a:gd name="connsiteY5" fmla="*/ 734296 h 748156"/>
                  <a:gd name="connsiteX6" fmla="*/ 2147455 w 4308764"/>
                  <a:gd name="connsiteY6" fmla="*/ 5 h 748156"/>
                  <a:gd name="connsiteX7" fmla="*/ 2466109 w 4308764"/>
                  <a:gd name="connsiteY7" fmla="*/ 748151 h 748156"/>
                  <a:gd name="connsiteX8" fmla="*/ 2840182 w 4308764"/>
                  <a:gd name="connsiteY8" fmla="*/ 13860 h 748156"/>
                  <a:gd name="connsiteX9" fmla="*/ 3158837 w 4308764"/>
                  <a:gd name="connsiteY9" fmla="*/ 692732 h 748156"/>
                  <a:gd name="connsiteX10" fmla="*/ 3574473 w 4308764"/>
                  <a:gd name="connsiteY10" fmla="*/ 13860 h 748156"/>
                  <a:gd name="connsiteX11" fmla="*/ 3934691 w 4308764"/>
                  <a:gd name="connsiteY11" fmla="*/ 720442 h 748156"/>
                  <a:gd name="connsiteX12" fmla="*/ 4308764 w 4308764"/>
                  <a:gd name="connsiteY12" fmla="*/ 290951 h 748156"/>
                  <a:gd name="connsiteX13" fmla="*/ 4308764 w 4308764"/>
                  <a:gd name="connsiteY13" fmla="*/ 290951 h 74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08764" h="748156">
                    <a:moveTo>
                      <a:pt x="0" y="5"/>
                    </a:moveTo>
                    <a:cubicBezTo>
                      <a:pt x="120072" y="359069"/>
                      <a:pt x="240145" y="718133"/>
                      <a:pt x="360218" y="720442"/>
                    </a:cubicBezTo>
                    <a:cubicBezTo>
                      <a:pt x="480291" y="722751"/>
                      <a:pt x="604982" y="16169"/>
                      <a:pt x="720437" y="13860"/>
                    </a:cubicBezTo>
                    <a:cubicBezTo>
                      <a:pt x="835892" y="11551"/>
                      <a:pt x="937492" y="706587"/>
                      <a:pt x="1052946" y="706587"/>
                    </a:cubicBezTo>
                    <a:cubicBezTo>
                      <a:pt x="1168400" y="706587"/>
                      <a:pt x="1300019" y="9242"/>
                      <a:pt x="1413164" y="13860"/>
                    </a:cubicBezTo>
                    <a:cubicBezTo>
                      <a:pt x="1526309" y="18478"/>
                      <a:pt x="1609436" y="736605"/>
                      <a:pt x="1731818" y="734296"/>
                    </a:cubicBezTo>
                    <a:cubicBezTo>
                      <a:pt x="1854200" y="731987"/>
                      <a:pt x="2025073" y="-2304"/>
                      <a:pt x="2147455" y="5"/>
                    </a:cubicBezTo>
                    <a:cubicBezTo>
                      <a:pt x="2269837" y="2314"/>
                      <a:pt x="2350655" y="745842"/>
                      <a:pt x="2466109" y="748151"/>
                    </a:cubicBezTo>
                    <a:cubicBezTo>
                      <a:pt x="2581563" y="750460"/>
                      <a:pt x="2724727" y="23096"/>
                      <a:pt x="2840182" y="13860"/>
                    </a:cubicBezTo>
                    <a:cubicBezTo>
                      <a:pt x="2955637" y="4624"/>
                      <a:pt x="3036455" y="692732"/>
                      <a:pt x="3158837" y="692732"/>
                    </a:cubicBezTo>
                    <a:cubicBezTo>
                      <a:pt x="3281219" y="692732"/>
                      <a:pt x="3445164" y="9242"/>
                      <a:pt x="3574473" y="13860"/>
                    </a:cubicBezTo>
                    <a:cubicBezTo>
                      <a:pt x="3703782" y="18478"/>
                      <a:pt x="3812309" y="674260"/>
                      <a:pt x="3934691" y="720442"/>
                    </a:cubicBezTo>
                    <a:cubicBezTo>
                      <a:pt x="4057073" y="766624"/>
                      <a:pt x="4308764" y="290951"/>
                      <a:pt x="4308764" y="290951"/>
                    </a:cubicBezTo>
                    <a:lnTo>
                      <a:pt x="4308764" y="290951"/>
                    </a:lnTo>
                  </a:path>
                </a:pathLst>
              </a:custGeom>
              <a:noFill/>
              <a:ln w="28575" cap="flat" cmpd="sng" algn="ctr">
                <a:solidFill>
                  <a:srgbClr val="FFFF00"/>
                </a:solidFill>
                <a:prstDash val="solid"/>
                <a:tailEnd type="none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5" name="テキスト ボックス 64"/>
              <p:cNvSpPr txBox="1"/>
              <p:nvPr/>
            </p:nvSpPr>
            <p:spPr>
              <a:xfrm>
                <a:off x="3815436" y="3058923"/>
                <a:ext cx="824245" cy="884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kern="0" noProof="0" dirty="0">
                    <a:solidFill>
                      <a:srgbClr val="FF0066"/>
                    </a:solidFill>
                    <a:latin typeface="ＭＳ Ｐゴシック" panose="020B0600070205080204" pitchFamily="50" charset="-128"/>
                  </a:rPr>
                  <a:t>ν</a:t>
                </a:r>
                <a:endParaRPr kumimoji="1" lang="ja-JP" alt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ＭＳ Ｐゴシック" panose="020B0600070205080204" pitchFamily="50" charset="-128"/>
                </a:endParaRPr>
              </a:p>
            </p:txBody>
          </p:sp>
          <p:sp>
            <p:nvSpPr>
              <p:cNvPr id="66" name="テキスト ボックス 65"/>
              <p:cNvSpPr txBox="1"/>
              <p:nvPr/>
            </p:nvSpPr>
            <p:spPr>
              <a:xfrm>
                <a:off x="5697990" y="3076057"/>
                <a:ext cx="1138904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</a:rPr>
                  <a:t>γ</a:t>
                </a:r>
                <a:endParaRPr kumimoji="1" lang="ja-JP" alt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ＭＳ Ｐゴシック" panose="020B0600070205080204" pitchFamily="50" charset="-128"/>
                </a:endParaRPr>
              </a:p>
            </p:txBody>
          </p:sp>
        </p:grpSp>
        <p:cxnSp>
          <p:nvCxnSpPr>
            <p:cNvPr id="51" name="直線矢印コネクタ 50"/>
            <p:cNvCxnSpPr/>
            <p:nvPr/>
          </p:nvCxnSpPr>
          <p:spPr>
            <a:xfrm flipH="1" flipV="1">
              <a:off x="4611776" y="6294678"/>
              <a:ext cx="3498242" cy="246629"/>
            </a:xfrm>
            <a:prstGeom prst="straightConnector1">
              <a:avLst/>
            </a:prstGeom>
            <a:noFill/>
            <a:ln w="28575" cap="flat" cmpd="sng" algn="ctr">
              <a:solidFill>
                <a:srgbClr val="FF0066"/>
              </a:solidFill>
              <a:prstDash val="solid"/>
              <a:tailEnd type="arrow"/>
            </a:ln>
            <a:effectLst/>
          </p:spPr>
        </p:cxnSp>
        <p:cxnSp>
          <p:nvCxnSpPr>
            <p:cNvPr id="52" name="直線矢印コネクタ 51"/>
            <p:cNvCxnSpPr/>
            <p:nvPr/>
          </p:nvCxnSpPr>
          <p:spPr>
            <a:xfrm flipH="1" flipV="1">
              <a:off x="4614802" y="5344655"/>
              <a:ext cx="3457064" cy="1097615"/>
            </a:xfrm>
            <a:prstGeom prst="straightConnector1">
              <a:avLst/>
            </a:prstGeom>
            <a:noFill/>
            <a:ln w="28575" cap="flat" cmpd="sng" algn="ctr">
              <a:solidFill>
                <a:srgbClr val="FF0066"/>
              </a:solidFill>
              <a:prstDash val="solid"/>
              <a:tailEnd type="arrow"/>
            </a:ln>
            <a:effectLst/>
          </p:spPr>
        </p:cxnSp>
      </p:grpSp>
      <p:sp>
        <p:nvSpPr>
          <p:cNvPr id="70" name="テキスト ボックス 69"/>
          <p:cNvSpPr txBox="1"/>
          <p:nvPr/>
        </p:nvSpPr>
        <p:spPr>
          <a:xfrm>
            <a:off x="5241033" y="4052212"/>
            <a:ext cx="2088000" cy="48953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72000" tIns="108000" bIns="72000" rtlCol="0">
            <a:spAutoFit/>
          </a:bodyPr>
          <a:lstStyle/>
          <a:p>
            <a:pPr algn="ctr"/>
            <a:r>
              <a:rPr kumimoji="1" lang="en-US" altLang="ja-JP" sz="2000" b="1" dirty="0" err="1" smtClean="0"/>
              <a:t>ONe</a:t>
            </a:r>
            <a:r>
              <a:rPr kumimoji="1" lang="en-US" altLang="ja-JP" sz="2000" b="1" dirty="0" smtClean="0"/>
              <a:t> core collapse</a:t>
            </a:r>
            <a:endParaRPr kumimoji="1" lang="ja-JP" altLang="en-US" sz="2000" b="1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7519187" y="4028788"/>
            <a:ext cx="1944344" cy="48953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72000" tIns="108000" bIns="72000" rtlCol="0">
            <a:spAutoFit/>
          </a:bodyPr>
          <a:lstStyle/>
          <a:p>
            <a:pPr algn="ctr"/>
            <a:r>
              <a:rPr kumimoji="1" lang="en-US" altLang="ja-JP" sz="2000" b="1" dirty="0" smtClean="0"/>
              <a:t>Fe core collapse</a:t>
            </a:r>
            <a:endParaRPr kumimoji="1" lang="ja-JP" altLang="en-US" sz="2000" b="1" dirty="0"/>
          </a:p>
        </p:txBody>
      </p:sp>
      <p:cxnSp>
        <p:nvCxnSpPr>
          <p:cNvPr id="40" name="直線矢印コネクタ 39"/>
          <p:cNvCxnSpPr>
            <a:stCxn id="35" idx="1"/>
          </p:cNvCxnSpPr>
          <p:nvPr/>
        </p:nvCxnSpPr>
        <p:spPr>
          <a:xfrm flipH="1" flipV="1">
            <a:off x="4926620" y="3011925"/>
            <a:ext cx="1040226" cy="679185"/>
          </a:xfrm>
          <a:prstGeom prst="straightConnector1">
            <a:avLst/>
          </a:prstGeom>
          <a:ln w="38100">
            <a:solidFill>
              <a:srgbClr val="19B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オブジェクト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415022"/>
              </p:ext>
            </p:extLst>
          </p:nvPr>
        </p:nvGraphicFramePr>
        <p:xfrm>
          <a:off x="5002298" y="4690599"/>
          <a:ext cx="2259145" cy="339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5" name="数式" r:id="rId14" imgW="1041120" imgH="203040" progId="Equation.3">
                  <p:embed/>
                </p:oleObj>
              </mc:Choice>
              <mc:Fallback>
                <p:oleObj name="数式" r:id="rId14" imgW="1041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2298" y="4690599"/>
                        <a:ext cx="2259145" cy="339890"/>
                      </a:xfrm>
                      <a:prstGeom prst="rect">
                        <a:avLst/>
                      </a:prstGeom>
                      <a:solidFill>
                        <a:srgbClr val="19BBD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オブジェクト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686496"/>
              </p:ext>
            </p:extLst>
          </p:nvPr>
        </p:nvGraphicFramePr>
        <p:xfrm>
          <a:off x="5002298" y="5029761"/>
          <a:ext cx="2258342" cy="347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6" name="数式" r:id="rId16" imgW="1218960" imgH="228600" progId="Equation.3">
                  <p:embed/>
                </p:oleObj>
              </mc:Choice>
              <mc:Fallback>
                <p:oleObj name="数式" r:id="rId16" imgW="1218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2298" y="5029761"/>
                        <a:ext cx="2258342" cy="347152"/>
                      </a:xfrm>
                      <a:prstGeom prst="rect">
                        <a:avLst/>
                      </a:prstGeom>
                      <a:solidFill>
                        <a:srgbClr val="19BBD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879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94"/>
    </mc:Choice>
    <mc:Fallback xmlns="">
      <p:transition spd="slow" advTm="6199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線矢印コネクタ 30"/>
          <p:cNvCxnSpPr/>
          <p:nvPr/>
        </p:nvCxnSpPr>
        <p:spPr>
          <a:xfrm flipH="1" flipV="1">
            <a:off x="8433218" y="2940426"/>
            <a:ext cx="1600" cy="84861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フローチャート: 処理 27"/>
          <p:cNvSpPr/>
          <p:nvPr/>
        </p:nvSpPr>
        <p:spPr>
          <a:xfrm>
            <a:off x="6310256" y="3370025"/>
            <a:ext cx="2487724" cy="936104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bg1"/>
                </a:solidFill>
              </a:rPr>
              <a:t>Neutrinos cool </a:t>
            </a:r>
          </a:p>
          <a:p>
            <a:pPr algn="ctr"/>
            <a:r>
              <a:rPr kumimoji="1" lang="en-US" altLang="ja-JP" sz="2400" dirty="0" smtClean="0">
                <a:solidFill>
                  <a:schemeClr val="bg1"/>
                </a:solidFill>
              </a:rPr>
              <a:t>PNS towards NS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288032" y="891430"/>
            <a:ext cx="9433048" cy="2249538"/>
            <a:chOff x="288032" y="1899542"/>
            <a:chExt cx="9433048" cy="2249538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288032" y="1899542"/>
              <a:ext cx="9433048" cy="2249538"/>
              <a:chOff x="200472" y="1251470"/>
              <a:chExt cx="9433048" cy="2249538"/>
            </a:xfrm>
          </p:grpSpPr>
          <p:grpSp>
            <p:nvGrpSpPr>
              <p:cNvPr id="6" name="グループ化 5"/>
              <p:cNvGrpSpPr/>
              <p:nvPr/>
            </p:nvGrpSpPr>
            <p:grpSpPr>
              <a:xfrm>
                <a:off x="200473" y="2175908"/>
                <a:ext cx="9433047" cy="1325100"/>
                <a:chOff x="401790" y="3689385"/>
                <a:chExt cx="9433047" cy="1325100"/>
              </a:xfrm>
            </p:grpSpPr>
            <p:sp>
              <p:nvSpPr>
                <p:cNvPr id="7" name="Shape 1579"/>
                <p:cNvSpPr/>
                <p:nvPr/>
              </p:nvSpPr>
              <p:spPr>
                <a:xfrm>
                  <a:off x="401790" y="3689385"/>
                  <a:ext cx="3224807" cy="1325100"/>
                </a:xfrm>
                <a:prstGeom prst="homePlate">
                  <a:avLst>
                    <a:gd name="adj" fmla="val 30129"/>
                  </a:avLst>
                </a:prstGeom>
                <a:noFill/>
                <a:ln w="114300" cap="flat" cmpd="sng">
                  <a:solidFill>
                    <a:srgbClr val="00E1C6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buNone/>
                  </a:pPr>
                  <a:r>
                    <a:rPr lang="en-US" sz="2800" dirty="0" smtClean="0">
                      <a:solidFill>
                        <a:srgbClr val="00E1C6"/>
                      </a:solidFill>
                      <a:latin typeface="Muli"/>
                      <a:ea typeface="Muli"/>
                      <a:cs typeface="Muli"/>
                      <a:sym typeface="Muli"/>
                    </a:rPr>
                    <a:t>Stellar evolution</a:t>
                  </a:r>
                  <a:endParaRPr lang="en" sz="2800" dirty="0">
                    <a:solidFill>
                      <a:srgbClr val="00E1C6"/>
                    </a:solidFill>
                    <a:latin typeface="Muli"/>
                    <a:ea typeface="Muli"/>
                    <a:cs typeface="Muli"/>
                    <a:sym typeface="Muli"/>
                  </a:endParaRPr>
                </a:p>
              </p:txBody>
            </p:sp>
            <p:sp>
              <p:nvSpPr>
                <p:cNvPr id="8" name="Shape 1580"/>
                <p:cNvSpPr/>
                <p:nvPr/>
              </p:nvSpPr>
              <p:spPr>
                <a:xfrm>
                  <a:off x="3338565" y="3689385"/>
                  <a:ext cx="2329690" cy="1325100"/>
                </a:xfrm>
                <a:prstGeom prst="chevron">
                  <a:avLst>
                    <a:gd name="adj" fmla="val 29853"/>
                  </a:avLst>
                </a:prstGeom>
                <a:noFill/>
                <a:ln w="114300" cap="flat" cmpd="sng">
                  <a:solidFill>
                    <a:srgbClr val="19BBD5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buNone/>
                  </a:pPr>
                  <a:r>
                    <a:rPr lang="en-US" sz="2800" dirty="0" smtClean="0">
                      <a:solidFill>
                        <a:srgbClr val="19BBD5"/>
                      </a:solidFill>
                      <a:latin typeface="Muli"/>
                      <a:ea typeface="Muli"/>
                      <a:cs typeface="Muli"/>
                      <a:sym typeface="Muli"/>
                    </a:rPr>
                    <a:t>Core</a:t>
                  </a:r>
                </a:p>
                <a:p>
                  <a:pPr algn="ctr">
                    <a:spcBef>
                      <a:spcPts val="0"/>
                    </a:spcBef>
                    <a:buNone/>
                  </a:pPr>
                  <a:r>
                    <a:rPr lang="en-US" sz="2800" dirty="0" smtClean="0">
                      <a:solidFill>
                        <a:srgbClr val="19BBD5"/>
                      </a:solidFill>
                      <a:latin typeface="Muli"/>
                      <a:ea typeface="Muli"/>
                      <a:cs typeface="Muli"/>
                      <a:sym typeface="Muli"/>
                    </a:rPr>
                    <a:t>collapse</a:t>
                  </a:r>
                  <a:endParaRPr lang="en" sz="2800" dirty="0">
                    <a:solidFill>
                      <a:srgbClr val="19BBD5"/>
                    </a:solidFill>
                    <a:latin typeface="Muli"/>
                    <a:ea typeface="Muli"/>
                    <a:cs typeface="Muli"/>
                    <a:sym typeface="Muli"/>
                  </a:endParaRPr>
                </a:p>
              </p:txBody>
            </p:sp>
            <p:sp>
              <p:nvSpPr>
                <p:cNvPr id="9" name="Shape 1581"/>
                <p:cNvSpPr/>
                <p:nvPr/>
              </p:nvSpPr>
              <p:spPr>
                <a:xfrm>
                  <a:off x="5354790" y="3689385"/>
                  <a:ext cx="2535832" cy="1325100"/>
                </a:xfrm>
                <a:prstGeom prst="chevron">
                  <a:avLst>
                    <a:gd name="adj" fmla="val 29853"/>
                  </a:avLst>
                </a:prstGeom>
                <a:noFill/>
                <a:ln w="114300" cap="flat" cmpd="sng">
                  <a:solidFill>
                    <a:srgbClr val="3292E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buNone/>
                  </a:pPr>
                  <a:r>
                    <a:rPr lang="en" sz="2400" dirty="0">
                      <a:solidFill>
                        <a:srgbClr val="3292E1"/>
                      </a:solidFill>
                      <a:latin typeface="Muli"/>
                      <a:ea typeface="Muli"/>
                      <a:cs typeface="Muli"/>
                      <a:sym typeface="Muli"/>
                    </a:rPr>
                    <a:t>S</a:t>
                  </a:r>
                  <a:r>
                    <a:rPr lang="en" sz="2400" dirty="0" smtClean="0">
                      <a:solidFill>
                        <a:srgbClr val="3292E1"/>
                      </a:solidFill>
                      <a:latin typeface="Muli"/>
                      <a:ea typeface="Muli"/>
                      <a:cs typeface="Muli"/>
                      <a:sym typeface="Muli"/>
                    </a:rPr>
                    <a:t>upernova</a:t>
                  </a:r>
                  <a:endParaRPr lang="en" sz="2400" dirty="0">
                    <a:solidFill>
                      <a:srgbClr val="3292E1"/>
                    </a:solidFill>
                    <a:latin typeface="Muli"/>
                    <a:ea typeface="Muli"/>
                    <a:cs typeface="Muli"/>
                    <a:sym typeface="Muli"/>
                  </a:endParaRPr>
                </a:p>
              </p:txBody>
            </p:sp>
            <p:sp>
              <p:nvSpPr>
                <p:cNvPr id="10" name="Shape 1581"/>
                <p:cNvSpPr/>
                <p:nvPr/>
              </p:nvSpPr>
              <p:spPr>
                <a:xfrm>
                  <a:off x="7580457" y="3689385"/>
                  <a:ext cx="2254380" cy="1325100"/>
                </a:xfrm>
                <a:prstGeom prst="chevron">
                  <a:avLst>
                    <a:gd name="adj" fmla="val 29853"/>
                  </a:avLst>
                </a:prstGeom>
                <a:noFill/>
                <a:ln w="114300" cap="flat" cmpd="sng">
                  <a:solidFill>
                    <a:srgbClr val="007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buNone/>
                  </a:pPr>
                  <a:r>
                    <a:rPr lang="en" sz="2800" dirty="0" smtClean="0">
                      <a:solidFill>
                        <a:srgbClr val="3292E1"/>
                      </a:solidFill>
                      <a:latin typeface="Muli"/>
                      <a:ea typeface="Muli"/>
                      <a:cs typeface="Muli"/>
                      <a:sym typeface="Muli"/>
                    </a:rPr>
                    <a:t>PNS </a:t>
                  </a:r>
                </a:p>
                <a:p>
                  <a:pPr algn="ctr">
                    <a:spcBef>
                      <a:spcPts val="0"/>
                    </a:spcBef>
                    <a:buNone/>
                  </a:pPr>
                  <a:r>
                    <a:rPr lang="en-US" sz="2800" dirty="0" smtClean="0">
                      <a:solidFill>
                        <a:srgbClr val="3292E1"/>
                      </a:solidFill>
                      <a:latin typeface="Muli"/>
                      <a:ea typeface="Muli"/>
                      <a:cs typeface="Muli"/>
                      <a:sym typeface="Muli"/>
                    </a:rPr>
                    <a:t>cooling</a:t>
                  </a:r>
                  <a:endParaRPr lang="en" sz="2800" dirty="0">
                    <a:solidFill>
                      <a:srgbClr val="3292E1"/>
                    </a:solidFill>
                    <a:latin typeface="Muli"/>
                    <a:ea typeface="Muli"/>
                    <a:cs typeface="Muli"/>
                    <a:sym typeface="Muli"/>
                  </a:endParaRPr>
                </a:p>
              </p:txBody>
            </p:sp>
          </p:grpSp>
          <p:sp>
            <p:nvSpPr>
              <p:cNvPr id="16" name="テキスト ボックス 15"/>
              <p:cNvSpPr txBox="1"/>
              <p:nvPr/>
            </p:nvSpPr>
            <p:spPr>
              <a:xfrm>
                <a:off x="1550911" y="1365936"/>
                <a:ext cx="1098897" cy="3877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36000" bIns="79200" rtlCol="0">
                <a:spAutoFit/>
              </a:bodyPr>
              <a:lstStyle/>
              <a:p>
                <a:r>
                  <a:rPr kumimoji="1" lang="ja-JP" altLang="en-US" sz="2000" dirty="0" smtClean="0"/>
                  <a:t>～</a:t>
                </a:r>
                <a:r>
                  <a:rPr kumimoji="1" lang="en-US" altLang="ja-JP" sz="2000" dirty="0" smtClean="0"/>
                  <a:t>10</a:t>
                </a:r>
                <a:r>
                  <a:rPr kumimoji="1" lang="ja-JP" altLang="en-US" sz="2000" dirty="0"/>
                  <a:t> </a:t>
                </a:r>
                <a:r>
                  <a:rPr kumimoji="1" lang="en-US" altLang="ja-JP" sz="2000" dirty="0" err="1" smtClean="0"/>
                  <a:t>yr</a:t>
                </a:r>
                <a:endParaRPr kumimoji="1" lang="en-US" altLang="ja-JP" sz="2000" dirty="0" smtClean="0"/>
              </a:p>
            </p:txBody>
          </p:sp>
          <p:sp>
            <p:nvSpPr>
              <p:cNvPr id="18" name="左右矢印 17"/>
              <p:cNvSpPr/>
              <p:nvPr/>
            </p:nvSpPr>
            <p:spPr>
              <a:xfrm>
                <a:off x="200472" y="1789840"/>
                <a:ext cx="3039060" cy="198999"/>
              </a:xfrm>
              <a:prstGeom prst="leftRightArrow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左右矢印 19"/>
              <p:cNvSpPr/>
              <p:nvPr/>
            </p:nvSpPr>
            <p:spPr>
              <a:xfrm>
                <a:off x="3270873" y="1803989"/>
                <a:ext cx="4097876" cy="160137"/>
              </a:xfrm>
              <a:prstGeom prst="left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4731762" y="1278048"/>
                <a:ext cx="6120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400" dirty="0" smtClean="0"/>
                  <a:t>1s</a:t>
                </a:r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7833320" y="1251470"/>
                <a:ext cx="96124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400" dirty="0" smtClean="0"/>
                  <a:t>２０</a:t>
                </a:r>
                <a:r>
                  <a:rPr kumimoji="1" lang="en-US" altLang="ja-JP" sz="2400" dirty="0"/>
                  <a:t>s</a:t>
                </a:r>
                <a:endParaRPr kumimoji="1" lang="en-US" altLang="ja-JP" sz="2400" dirty="0" smtClean="0"/>
              </a:p>
            </p:txBody>
          </p:sp>
          <p:sp>
            <p:nvSpPr>
              <p:cNvPr id="25" name="左右矢印 24"/>
              <p:cNvSpPr/>
              <p:nvPr/>
            </p:nvSpPr>
            <p:spPr>
              <a:xfrm>
                <a:off x="7379140" y="1801492"/>
                <a:ext cx="2143156" cy="172062"/>
              </a:xfrm>
              <a:prstGeom prst="left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6" name="テキスト ボックス 35"/>
            <p:cNvSpPr txBox="1"/>
            <p:nvPr/>
          </p:nvSpPr>
          <p:spPr>
            <a:xfrm>
              <a:off x="2179338" y="1991452"/>
              <a:ext cx="362760" cy="2646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36000" bIns="79200" rtlCol="0">
              <a:spAutoFit/>
            </a:bodyPr>
            <a:lstStyle/>
            <a:p>
              <a:r>
                <a:rPr kumimoji="1" lang="en-US" altLang="ja-JP" sz="1200" dirty="0"/>
                <a:t>7</a:t>
              </a:r>
              <a:endParaRPr kumimoji="1" lang="en-US" altLang="ja-JP" sz="1200" dirty="0" smtClean="0"/>
            </a:p>
          </p:txBody>
        </p:sp>
      </p:grpSp>
      <p:sp>
        <p:nvSpPr>
          <p:cNvPr id="33" name="タイトル 1"/>
          <p:cNvSpPr txBox="1">
            <a:spLocks/>
          </p:cNvSpPr>
          <p:nvPr/>
        </p:nvSpPr>
        <p:spPr>
          <a:xfrm>
            <a:off x="484856" y="123224"/>
            <a:ext cx="8716616" cy="8062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altLang="ja-JP" sz="4400" dirty="0" smtClean="0"/>
              <a:t>Introduction</a:t>
            </a:r>
            <a:r>
              <a:rPr lang="ja-JP" altLang="en-US" sz="2400" dirty="0" smtClean="0"/>
              <a:t>～</a:t>
            </a:r>
            <a:r>
              <a:rPr lang="en-US" altLang="ja-JP" sz="2600" cap="none" dirty="0" smtClean="0"/>
              <a:t>Massive Star Evolution &amp; Neutrino</a:t>
            </a:r>
            <a:endParaRPr lang="ja-JP" altLang="en-US" sz="2600" dirty="0"/>
          </a:p>
        </p:txBody>
      </p:sp>
      <p:cxnSp>
        <p:nvCxnSpPr>
          <p:cNvPr id="41" name="直線矢印コネクタ 40"/>
          <p:cNvCxnSpPr/>
          <p:nvPr/>
        </p:nvCxnSpPr>
        <p:spPr>
          <a:xfrm flipV="1">
            <a:off x="3841771" y="2940426"/>
            <a:ext cx="1869503" cy="817717"/>
          </a:xfrm>
          <a:prstGeom prst="straightConnector1">
            <a:avLst/>
          </a:prstGeom>
          <a:ln w="38100">
            <a:solidFill>
              <a:srgbClr val="3292E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フローチャート: 処理 36"/>
          <p:cNvSpPr/>
          <p:nvPr/>
        </p:nvSpPr>
        <p:spPr>
          <a:xfrm>
            <a:off x="2589636" y="3363061"/>
            <a:ext cx="3000310" cy="936104"/>
          </a:xfrm>
          <a:prstGeom prst="flowChartProcess">
            <a:avLst/>
          </a:prstGeom>
          <a:solidFill>
            <a:srgbClr val="329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bg1"/>
                </a:solidFill>
              </a:rPr>
              <a:t>Neutrinos give energy to stalled shock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44" name="オブジェクト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887924"/>
              </p:ext>
            </p:extLst>
          </p:nvPr>
        </p:nvGraphicFramePr>
        <p:xfrm>
          <a:off x="3217233" y="4541058"/>
          <a:ext cx="1567636" cy="367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81" name="数式" r:id="rId3" imgW="1002960" imgH="228600" progId="Equation.3">
                  <p:embed/>
                </p:oleObj>
              </mc:Choice>
              <mc:Fallback>
                <p:oleObj name="数式" r:id="rId3" imgW="1002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233" y="4541058"/>
                        <a:ext cx="1567636" cy="367380"/>
                      </a:xfrm>
                      <a:prstGeom prst="rect">
                        <a:avLst/>
                      </a:prstGeom>
                      <a:solidFill>
                        <a:srgbClr val="3292E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オブジェクト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663385"/>
              </p:ext>
            </p:extLst>
          </p:nvPr>
        </p:nvGraphicFramePr>
        <p:xfrm>
          <a:off x="3217232" y="4161412"/>
          <a:ext cx="1567637" cy="383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82" name="数式" r:id="rId5" imgW="1015920" imgH="241200" progId="Equation.3">
                  <p:embed/>
                </p:oleObj>
              </mc:Choice>
              <mc:Fallback>
                <p:oleObj name="数式" r:id="rId5" imgW="10159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232" y="4161412"/>
                        <a:ext cx="1567637" cy="383557"/>
                      </a:xfrm>
                      <a:prstGeom prst="rect">
                        <a:avLst/>
                      </a:prstGeom>
                      <a:solidFill>
                        <a:srgbClr val="3292E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0" name="グループ化 79"/>
          <p:cNvGrpSpPr/>
          <p:nvPr/>
        </p:nvGrpSpPr>
        <p:grpSpPr>
          <a:xfrm>
            <a:off x="-100942" y="3780927"/>
            <a:ext cx="4360842" cy="3089402"/>
            <a:chOff x="160110" y="4156022"/>
            <a:chExt cx="4360842" cy="3089402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160110" y="4156022"/>
              <a:ext cx="4360842" cy="3089402"/>
              <a:chOff x="160110" y="4152765"/>
              <a:chExt cx="4360842" cy="3089402"/>
            </a:xfrm>
          </p:grpSpPr>
          <p:grpSp>
            <p:nvGrpSpPr>
              <p:cNvPr id="39" name="グループ化 38"/>
              <p:cNvGrpSpPr/>
              <p:nvPr/>
            </p:nvGrpSpPr>
            <p:grpSpPr>
              <a:xfrm>
                <a:off x="160110" y="4152765"/>
                <a:ext cx="3078340" cy="3089402"/>
                <a:chOff x="5896396" y="2536338"/>
                <a:chExt cx="3078340" cy="3089402"/>
              </a:xfrm>
            </p:grpSpPr>
            <p:sp>
              <p:nvSpPr>
                <p:cNvPr id="46" name="円/楕円 45"/>
                <p:cNvSpPr/>
                <p:nvPr/>
              </p:nvSpPr>
              <p:spPr>
                <a:xfrm>
                  <a:off x="5896396" y="2541869"/>
                  <a:ext cx="3078340" cy="307834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9FF99">
                        <a:shade val="30000"/>
                        <a:satMod val="115000"/>
                      </a:srgbClr>
                    </a:gs>
                    <a:gs pos="50000">
                      <a:srgbClr val="99FF99">
                        <a:shade val="67500"/>
                        <a:satMod val="115000"/>
                      </a:srgbClr>
                    </a:gs>
                    <a:gs pos="100000">
                      <a:srgbClr val="99FF99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kumimoji="1" lang="ja-JP" altLang="en-US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" name="円/楕円 46"/>
                <p:cNvSpPr/>
                <p:nvPr/>
              </p:nvSpPr>
              <p:spPr>
                <a:xfrm>
                  <a:off x="6832636" y="3496082"/>
                  <a:ext cx="1224000" cy="1224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9900">
                        <a:shade val="30000"/>
                        <a:satMod val="115000"/>
                      </a:srgbClr>
                    </a:gs>
                    <a:gs pos="55000">
                      <a:srgbClr val="009900">
                        <a:shade val="67500"/>
                        <a:satMod val="115000"/>
                      </a:srgbClr>
                    </a:gs>
                    <a:gs pos="100000">
                      <a:srgbClr val="0099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50800" dist="25400" dir="7200000" algn="tr" rotWithShape="0">
                    <a:prstClr val="black">
                      <a:alpha val="73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 defTabSz="914400">
                    <a:defRPr/>
                  </a:pPr>
                  <a:endParaRPr kumimoji="1" lang="ja-JP" altLang="en-US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" name="円/楕円 47"/>
                <p:cNvSpPr/>
                <p:nvPr/>
              </p:nvSpPr>
              <p:spPr>
                <a:xfrm>
                  <a:off x="6466789" y="3143599"/>
                  <a:ext cx="1908000" cy="1908000"/>
                </a:xfrm>
                <a:prstGeom prst="ellipse">
                  <a:avLst/>
                </a:prstGeom>
                <a:noFill/>
                <a:ln w="57150">
                  <a:solidFill>
                    <a:srgbClr val="FFFF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" name="下矢印 48"/>
                <p:cNvSpPr/>
                <p:nvPr/>
              </p:nvSpPr>
              <p:spPr>
                <a:xfrm>
                  <a:off x="7275621" y="2536338"/>
                  <a:ext cx="324464" cy="597418"/>
                </a:xfrm>
                <a:prstGeom prst="downArrow">
                  <a:avLst/>
                </a:prstGeom>
                <a:solidFill>
                  <a:srgbClr val="5F5F5F"/>
                </a:solidFill>
                <a:ln w="28575">
                  <a:solidFill>
                    <a:srgbClr val="5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" name="下矢印 49"/>
                <p:cNvSpPr/>
                <p:nvPr/>
              </p:nvSpPr>
              <p:spPr>
                <a:xfrm rot="16200000">
                  <a:off x="6007848" y="3817978"/>
                  <a:ext cx="362240" cy="555643"/>
                </a:xfrm>
                <a:prstGeom prst="downArrow">
                  <a:avLst/>
                </a:prstGeom>
                <a:solidFill>
                  <a:srgbClr val="5F5F5F"/>
                </a:solidFill>
                <a:ln w="28575">
                  <a:solidFill>
                    <a:srgbClr val="5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" name="下矢印 50"/>
                <p:cNvSpPr/>
                <p:nvPr/>
              </p:nvSpPr>
              <p:spPr>
                <a:xfrm rot="5400000">
                  <a:off x="8535745" y="3816203"/>
                  <a:ext cx="311857" cy="549998"/>
                </a:xfrm>
                <a:prstGeom prst="downArrow">
                  <a:avLst/>
                </a:prstGeom>
                <a:solidFill>
                  <a:srgbClr val="5F5F5F"/>
                </a:solidFill>
                <a:ln w="28575">
                  <a:solidFill>
                    <a:srgbClr val="5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" name="下矢印 51"/>
                <p:cNvSpPr/>
                <p:nvPr/>
              </p:nvSpPr>
              <p:spPr>
                <a:xfrm rot="10800000">
                  <a:off x="7304387" y="5094934"/>
                  <a:ext cx="308840" cy="530806"/>
                </a:xfrm>
                <a:prstGeom prst="downArrow">
                  <a:avLst/>
                </a:prstGeom>
                <a:solidFill>
                  <a:srgbClr val="5F5F5F"/>
                </a:solidFill>
                <a:ln w="28575">
                  <a:solidFill>
                    <a:srgbClr val="5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aphicFrame>
              <p:nvGraphicFramePr>
                <p:cNvPr id="53" name="オブジェクト 5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22476840"/>
                    </p:ext>
                  </p:extLst>
                </p:nvPr>
              </p:nvGraphicFramePr>
              <p:xfrm>
                <a:off x="7068133" y="3637224"/>
                <a:ext cx="492125" cy="42703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8883" name="数式" r:id="rId7" imgW="126725" imgH="126725" progId="Equation.3">
                        <p:embed/>
                      </p:oleObj>
                    </mc:Choice>
                    <mc:Fallback>
                      <p:oleObj name="数式" r:id="rId7" imgW="126725" imgH="126725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068133" y="3637224"/>
                              <a:ext cx="492125" cy="4270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4" name="オブジェクト 5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95209682"/>
                    </p:ext>
                  </p:extLst>
                </p:nvPr>
              </p:nvGraphicFramePr>
              <p:xfrm>
                <a:off x="6918362" y="3963884"/>
                <a:ext cx="492125" cy="42703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8884" name="数式" r:id="rId9" imgW="126725" imgH="126725" progId="Equation.3">
                        <p:embed/>
                      </p:oleObj>
                    </mc:Choice>
                    <mc:Fallback>
                      <p:oleObj name="数式" r:id="rId9" imgW="126725" imgH="126725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918362" y="3963884"/>
                              <a:ext cx="492125" cy="4270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5" name="オブジェクト 5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431718842"/>
                    </p:ext>
                  </p:extLst>
                </p:nvPr>
              </p:nvGraphicFramePr>
              <p:xfrm>
                <a:off x="7448186" y="3670716"/>
                <a:ext cx="492125" cy="42703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8885" name="数式" r:id="rId10" imgW="126720" imgH="126720" progId="Equation.3">
                        <p:embed/>
                      </p:oleObj>
                    </mc:Choice>
                    <mc:Fallback>
                      <p:oleObj name="数式" r:id="rId10" imgW="126720" imgH="12672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448186" y="3670716"/>
                              <a:ext cx="492125" cy="4270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6" name="オブジェクト 5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35291689"/>
                    </p:ext>
                  </p:extLst>
                </p:nvPr>
              </p:nvGraphicFramePr>
              <p:xfrm>
                <a:off x="7220315" y="4107597"/>
                <a:ext cx="492125" cy="42703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8886" name="数式" r:id="rId12" imgW="126725" imgH="126725" progId="Equation.3">
                        <p:embed/>
                      </p:oleObj>
                    </mc:Choice>
                    <mc:Fallback>
                      <p:oleObj name="数式" r:id="rId12" imgW="126725" imgH="126725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220315" y="4107597"/>
                              <a:ext cx="492125" cy="4270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7" name="オブジェクト 5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06640584"/>
                    </p:ext>
                  </p:extLst>
                </p:nvPr>
              </p:nvGraphicFramePr>
              <p:xfrm>
                <a:off x="7544477" y="3963293"/>
                <a:ext cx="492125" cy="42703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8887" name="数式" r:id="rId13" imgW="126725" imgH="126725" progId="Equation.3">
                        <p:embed/>
                      </p:oleObj>
                    </mc:Choice>
                    <mc:Fallback>
                      <p:oleObj name="数式" r:id="rId13" imgW="126725" imgH="126725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544477" y="3963293"/>
                              <a:ext cx="492125" cy="4270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58" name="テキスト ボックス 57"/>
              <p:cNvSpPr txBox="1"/>
              <p:nvPr/>
            </p:nvSpPr>
            <p:spPr>
              <a:xfrm flipH="1">
                <a:off x="2511799" y="6121977"/>
                <a:ext cx="20091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kern="0" dirty="0" smtClean="0">
                    <a:solidFill>
                      <a:srgbClr val="FFFF00"/>
                    </a:solidFill>
                    <a:latin typeface="ＭＳ Ｐゴシック" panose="020B0600070205080204" pitchFamily="50" charset="-128"/>
                  </a:rPr>
                  <a:t>Stalled shock</a:t>
                </a:r>
                <a:endParaRPr kumimoji="1" lang="ja-JP" alt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ＭＳ Ｐゴシック" panose="020B0600070205080204" pitchFamily="50" charset="-128"/>
                </a:endParaRPr>
              </a:p>
            </p:txBody>
          </p:sp>
          <p:sp>
            <p:nvSpPr>
              <p:cNvPr id="59" name="テキスト ボックス 58"/>
              <p:cNvSpPr txBox="1"/>
              <p:nvPr/>
            </p:nvSpPr>
            <p:spPr>
              <a:xfrm flipH="1">
                <a:off x="808182" y="4321777"/>
                <a:ext cx="23208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kern="0" dirty="0" smtClean="0">
                    <a:solidFill>
                      <a:schemeClr val="bg1">
                        <a:lumMod val="75000"/>
                        <a:lumOff val="25000"/>
                      </a:schemeClr>
                    </a:solidFill>
                    <a:latin typeface="ＭＳ Ｐゴシック" panose="020B0600070205080204" pitchFamily="50" charset="-128"/>
                  </a:rPr>
                  <a:t>Matter accretion</a:t>
                </a:r>
                <a:endParaRPr kumimoji="1" lang="ja-JP" alt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ＭＳ Ｐゴシック" panose="020B0600070205080204" pitchFamily="50" charset="-128"/>
                </a:endParaRPr>
              </a:p>
            </p:txBody>
          </p:sp>
        </p:grpSp>
        <p:cxnSp>
          <p:nvCxnSpPr>
            <p:cNvPr id="60" name="直線矢印コネクタ 59"/>
            <p:cNvCxnSpPr/>
            <p:nvPr/>
          </p:nvCxnSpPr>
          <p:spPr>
            <a:xfrm>
              <a:off x="2084268" y="5890903"/>
              <a:ext cx="436697" cy="214506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tailEnd type="arrow"/>
            </a:ln>
            <a:effectLst/>
          </p:spPr>
        </p:cxnSp>
        <p:cxnSp>
          <p:nvCxnSpPr>
            <p:cNvPr id="61" name="直線矢印コネクタ 60"/>
            <p:cNvCxnSpPr/>
            <p:nvPr/>
          </p:nvCxnSpPr>
          <p:spPr>
            <a:xfrm flipV="1">
              <a:off x="2051803" y="5227750"/>
              <a:ext cx="386672" cy="235481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tailEnd type="arrow"/>
            </a:ln>
            <a:effectLst/>
          </p:spPr>
        </p:cxnSp>
        <p:cxnSp>
          <p:nvCxnSpPr>
            <p:cNvPr id="62" name="直線矢印コネクタ 61"/>
            <p:cNvCxnSpPr>
              <a:endCxn id="52" idx="2"/>
            </p:cNvCxnSpPr>
            <p:nvPr/>
          </p:nvCxnSpPr>
          <p:spPr>
            <a:xfrm>
              <a:off x="1708350" y="6105571"/>
              <a:ext cx="14171" cy="609047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tailEnd type="arrow"/>
            </a:ln>
            <a:effectLst/>
          </p:spPr>
        </p:cxnSp>
        <p:cxnSp>
          <p:nvCxnSpPr>
            <p:cNvPr id="63" name="直線矢印コネクタ 62"/>
            <p:cNvCxnSpPr/>
            <p:nvPr/>
          </p:nvCxnSpPr>
          <p:spPr>
            <a:xfrm flipH="1">
              <a:off x="831604" y="5854397"/>
              <a:ext cx="404861" cy="299922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tailEnd type="arrow"/>
            </a:ln>
            <a:effectLst/>
          </p:spPr>
        </p:cxnSp>
        <p:cxnSp>
          <p:nvCxnSpPr>
            <p:cNvPr id="64" name="直線矢印コネクタ 63"/>
            <p:cNvCxnSpPr/>
            <p:nvPr/>
          </p:nvCxnSpPr>
          <p:spPr>
            <a:xfrm flipH="1" flipV="1">
              <a:off x="1131819" y="4929077"/>
              <a:ext cx="297064" cy="408356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tailEnd type="arrow"/>
            </a:ln>
            <a:effectLst/>
          </p:spPr>
        </p:cxnSp>
      </p:grpSp>
      <p:sp>
        <p:nvSpPr>
          <p:cNvPr id="67" name="円/楕円 66"/>
          <p:cNvSpPr/>
          <p:nvPr/>
        </p:nvSpPr>
        <p:spPr>
          <a:xfrm>
            <a:off x="6931238" y="5088136"/>
            <a:ext cx="1152000" cy="1152000"/>
          </a:xfrm>
          <a:prstGeom prst="ellipse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5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>
            <a:outerShdw blurRad="50800" dist="25400" dir="7200000" algn="tr" rotWithShape="0">
              <a:prstClr val="black">
                <a:alpha val="73000"/>
              </a:prst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kumimoji="1" lang="ja-JP" altLang="en-US" kern="0">
              <a:solidFill>
                <a:prstClr val="white"/>
              </a:solidFill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7091705" y="6236722"/>
            <a:ext cx="1259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800" b="1" dirty="0" smtClean="0">
                <a:latin typeface="Calibri"/>
              </a:rPr>
              <a:t>ＰＮＳ</a:t>
            </a:r>
            <a:endParaRPr kumimoji="1" lang="ja-JP" altLang="en-US" sz="2800" b="1" dirty="0">
              <a:latin typeface="Calibri"/>
            </a:endParaRPr>
          </a:p>
        </p:txBody>
      </p:sp>
      <p:graphicFrame>
        <p:nvGraphicFramePr>
          <p:cNvPr id="69" name="オブジェクト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445003"/>
              </p:ext>
            </p:extLst>
          </p:nvPr>
        </p:nvGraphicFramePr>
        <p:xfrm>
          <a:off x="7357188" y="5230040"/>
          <a:ext cx="49212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88" name="数式" r:id="rId14" imgW="126720" imgH="126720" progId="Equation.3">
                  <p:embed/>
                </p:oleObj>
              </mc:Choice>
              <mc:Fallback>
                <p:oleObj name="数式" r:id="rId14" imgW="12672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7188" y="5230040"/>
                        <a:ext cx="492125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オブジェクト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531919"/>
              </p:ext>
            </p:extLst>
          </p:nvPr>
        </p:nvGraphicFramePr>
        <p:xfrm>
          <a:off x="7080192" y="5460724"/>
          <a:ext cx="49212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89" name="数式" r:id="rId16" imgW="126725" imgH="126725" progId="Equation.3">
                  <p:embed/>
                </p:oleObj>
              </mc:Choice>
              <mc:Fallback>
                <p:oleObj name="数式" r:id="rId16" imgW="126725" imgH="126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192" y="5460724"/>
                        <a:ext cx="492125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オブジェクト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257452"/>
              </p:ext>
            </p:extLst>
          </p:nvPr>
        </p:nvGraphicFramePr>
        <p:xfrm>
          <a:off x="7475208" y="5577962"/>
          <a:ext cx="49212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90" name="数式" r:id="rId17" imgW="126725" imgH="126725" progId="Equation.3">
                  <p:embed/>
                </p:oleObj>
              </mc:Choice>
              <mc:Fallback>
                <p:oleObj name="数式" r:id="rId17" imgW="126725" imgH="126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5208" y="5577962"/>
                        <a:ext cx="492125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2" name="直線矢印コネクタ 71"/>
          <p:cNvCxnSpPr/>
          <p:nvPr/>
        </p:nvCxnSpPr>
        <p:spPr>
          <a:xfrm>
            <a:off x="7864889" y="5837105"/>
            <a:ext cx="436697" cy="21450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cxnSp>
        <p:nvCxnSpPr>
          <p:cNvPr id="73" name="直線矢印コネクタ 72"/>
          <p:cNvCxnSpPr/>
          <p:nvPr/>
        </p:nvCxnSpPr>
        <p:spPr>
          <a:xfrm flipV="1">
            <a:off x="7832424" y="5173952"/>
            <a:ext cx="386672" cy="23548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cxnSp>
        <p:nvCxnSpPr>
          <p:cNvPr id="75" name="直線矢印コネクタ 74"/>
          <p:cNvCxnSpPr/>
          <p:nvPr/>
        </p:nvCxnSpPr>
        <p:spPr>
          <a:xfrm flipH="1">
            <a:off x="6612226" y="5837105"/>
            <a:ext cx="551855" cy="26341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graphicFrame>
        <p:nvGraphicFramePr>
          <p:cNvPr id="81" name="オブジェクト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415266"/>
              </p:ext>
            </p:extLst>
          </p:nvPr>
        </p:nvGraphicFramePr>
        <p:xfrm>
          <a:off x="7776865" y="4258264"/>
          <a:ext cx="147161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91" name="数式" r:id="rId18" imgW="952200" imgH="228600" progId="Equation.3">
                  <p:embed/>
                </p:oleObj>
              </mc:Choice>
              <mc:Fallback>
                <p:oleObj name="数式" r:id="rId18" imgW="952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6865" y="4258264"/>
                        <a:ext cx="1471613" cy="361950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オブジェクト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769240"/>
              </p:ext>
            </p:extLst>
          </p:nvPr>
        </p:nvGraphicFramePr>
        <p:xfrm>
          <a:off x="7456309" y="4605406"/>
          <a:ext cx="22764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92" name="数式" r:id="rId20" imgW="1473120" imgH="228600" progId="Equation.3">
                  <p:embed/>
                </p:oleObj>
              </mc:Choice>
              <mc:Fallback>
                <p:oleObj name="数式" r:id="rId20" imgW="1473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6309" y="4605406"/>
                        <a:ext cx="2276475" cy="361950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800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719"/>
    </mc:Choice>
    <mc:Fallback xmlns="">
      <p:transition spd="slow" advTm="6671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グループ化 25"/>
          <p:cNvGrpSpPr/>
          <p:nvPr/>
        </p:nvGrpSpPr>
        <p:grpSpPr>
          <a:xfrm>
            <a:off x="288032" y="980728"/>
            <a:ext cx="9433048" cy="2249538"/>
            <a:chOff x="288032" y="1899542"/>
            <a:chExt cx="9433048" cy="2249538"/>
          </a:xfrm>
        </p:grpSpPr>
        <p:grpSp>
          <p:nvGrpSpPr>
            <p:cNvPr id="27" name="グループ化 26"/>
            <p:cNvGrpSpPr/>
            <p:nvPr/>
          </p:nvGrpSpPr>
          <p:grpSpPr>
            <a:xfrm>
              <a:off x="288032" y="1899542"/>
              <a:ext cx="9433048" cy="2249538"/>
              <a:chOff x="200472" y="1251470"/>
              <a:chExt cx="9433048" cy="2249538"/>
            </a:xfrm>
          </p:grpSpPr>
          <p:grpSp>
            <p:nvGrpSpPr>
              <p:cNvPr id="29" name="グループ化 28"/>
              <p:cNvGrpSpPr/>
              <p:nvPr/>
            </p:nvGrpSpPr>
            <p:grpSpPr>
              <a:xfrm>
                <a:off x="200473" y="2175908"/>
                <a:ext cx="9433047" cy="1325100"/>
                <a:chOff x="401790" y="3689385"/>
                <a:chExt cx="9433047" cy="1325100"/>
              </a:xfrm>
            </p:grpSpPr>
            <p:sp>
              <p:nvSpPr>
                <p:cNvPr id="41" name="Shape 1579"/>
                <p:cNvSpPr/>
                <p:nvPr/>
              </p:nvSpPr>
              <p:spPr>
                <a:xfrm>
                  <a:off x="401790" y="3689385"/>
                  <a:ext cx="3224807" cy="1325100"/>
                </a:xfrm>
                <a:prstGeom prst="homePlate">
                  <a:avLst>
                    <a:gd name="adj" fmla="val 30129"/>
                  </a:avLst>
                </a:prstGeom>
                <a:noFill/>
                <a:ln w="114300" cap="flat" cmpd="sng">
                  <a:solidFill>
                    <a:srgbClr val="00E1C6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buNone/>
                  </a:pPr>
                  <a:r>
                    <a:rPr lang="en-US" sz="2800" dirty="0" smtClean="0">
                      <a:solidFill>
                        <a:srgbClr val="00E1C6"/>
                      </a:solidFill>
                      <a:latin typeface="Muli"/>
                      <a:ea typeface="Muli"/>
                      <a:cs typeface="Muli"/>
                      <a:sym typeface="Muli"/>
                    </a:rPr>
                    <a:t>Stellar evolution</a:t>
                  </a:r>
                  <a:endParaRPr lang="en" sz="2800" dirty="0">
                    <a:solidFill>
                      <a:srgbClr val="00E1C6"/>
                    </a:solidFill>
                    <a:latin typeface="Muli"/>
                    <a:ea typeface="Muli"/>
                    <a:cs typeface="Muli"/>
                    <a:sym typeface="Muli"/>
                  </a:endParaRPr>
                </a:p>
              </p:txBody>
            </p:sp>
            <p:sp>
              <p:nvSpPr>
                <p:cNvPr id="42" name="Shape 1580"/>
                <p:cNvSpPr/>
                <p:nvPr/>
              </p:nvSpPr>
              <p:spPr>
                <a:xfrm>
                  <a:off x="3338565" y="3689385"/>
                  <a:ext cx="2329690" cy="1325100"/>
                </a:xfrm>
                <a:prstGeom prst="chevron">
                  <a:avLst>
                    <a:gd name="adj" fmla="val 29853"/>
                  </a:avLst>
                </a:prstGeom>
                <a:noFill/>
                <a:ln w="114300" cap="flat" cmpd="sng">
                  <a:solidFill>
                    <a:srgbClr val="19BBD5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buNone/>
                  </a:pPr>
                  <a:r>
                    <a:rPr lang="en-US" sz="2800" dirty="0" smtClean="0">
                      <a:solidFill>
                        <a:srgbClr val="19BBD5"/>
                      </a:solidFill>
                      <a:latin typeface="Muli"/>
                      <a:ea typeface="Muli"/>
                      <a:cs typeface="Muli"/>
                      <a:sym typeface="Muli"/>
                    </a:rPr>
                    <a:t>Core</a:t>
                  </a:r>
                </a:p>
                <a:p>
                  <a:pPr algn="ctr">
                    <a:spcBef>
                      <a:spcPts val="0"/>
                    </a:spcBef>
                    <a:buNone/>
                  </a:pPr>
                  <a:r>
                    <a:rPr lang="en-US" sz="2800" dirty="0" smtClean="0">
                      <a:solidFill>
                        <a:srgbClr val="19BBD5"/>
                      </a:solidFill>
                      <a:latin typeface="Muli"/>
                      <a:ea typeface="Muli"/>
                      <a:cs typeface="Muli"/>
                      <a:sym typeface="Muli"/>
                    </a:rPr>
                    <a:t>collapse</a:t>
                  </a:r>
                  <a:endParaRPr lang="en" sz="2800" dirty="0">
                    <a:solidFill>
                      <a:srgbClr val="19BBD5"/>
                    </a:solidFill>
                    <a:latin typeface="Muli"/>
                    <a:ea typeface="Muli"/>
                    <a:cs typeface="Muli"/>
                    <a:sym typeface="Muli"/>
                  </a:endParaRPr>
                </a:p>
              </p:txBody>
            </p:sp>
            <p:sp>
              <p:nvSpPr>
                <p:cNvPr id="43" name="Shape 1581"/>
                <p:cNvSpPr/>
                <p:nvPr/>
              </p:nvSpPr>
              <p:spPr>
                <a:xfrm>
                  <a:off x="5354790" y="3689385"/>
                  <a:ext cx="2535832" cy="1325100"/>
                </a:xfrm>
                <a:prstGeom prst="chevron">
                  <a:avLst>
                    <a:gd name="adj" fmla="val 29853"/>
                  </a:avLst>
                </a:prstGeom>
                <a:noFill/>
                <a:ln w="114300" cap="flat" cmpd="sng">
                  <a:solidFill>
                    <a:srgbClr val="3292E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buNone/>
                  </a:pPr>
                  <a:r>
                    <a:rPr lang="en" sz="2400" dirty="0">
                      <a:solidFill>
                        <a:srgbClr val="3292E1"/>
                      </a:solidFill>
                      <a:latin typeface="Muli"/>
                      <a:ea typeface="Muli"/>
                      <a:cs typeface="Muli"/>
                      <a:sym typeface="Muli"/>
                    </a:rPr>
                    <a:t>S</a:t>
                  </a:r>
                  <a:r>
                    <a:rPr lang="en" sz="2400" dirty="0" smtClean="0">
                      <a:solidFill>
                        <a:srgbClr val="3292E1"/>
                      </a:solidFill>
                      <a:latin typeface="Muli"/>
                      <a:ea typeface="Muli"/>
                      <a:cs typeface="Muli"/>
                      <a:sym typeface="Muli"/>
                    </a:rPr>
                    <a:t>upernova</a:t>
                  </a:r>
                  <a:endParaRPr lang="en" sz="2400" dirty="0">
                    <a:solidFill>
                      <a:srgbClr val="3292E1"/>
                    </a:solidFill>
                    <a:latin typeface="Muli"/>
                    <a:ea typeface="Muli"/>
                    <a:cs typeface="Muli"/>
                    <a:sym typeface="Muli"/>
                  </a:endParaRPr>
                </a:p>
              </p:txBody>
            </p:sp>
            <p:sp>
              <p:nvSpPr>
                <p:cNvPr id="44" name="Shape 1581"/>
                <p:cNvSpPr/>
                <p:nvPr/>
              </p:nvSpPr>
              <p:spPr>
                <a:xfrm>
                  <a:off x="7580457" y="3689385"/>
                  <a:ext cx="2254380" cy="1325100"/>
                </a:xfrm>
                <a:prstGeom prst="chevron">
                  <a:avLst>
                    <a:gd name="adj" fmla="val 29853"/>
                  </a:avLst>
                </a:prstGeom>
                <a:noFill/>
                <a:ln w="114300" cap="flat" cmpd="sng">
                  <a:solidFill>
                    <a:srgbClr val="007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91425" rIns="91425" bIns="91425" anchor="ctr" anchorCtr="0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buNone/>
                  </a:pPr>
                  <a:r>
                    <a:rPr lang="en" sz="2800" dirty="0" smtClean="0">
                      <a:solidFill>
                        <a:srgbClr val="3292E1"/>
                      </a:solidFill>
                      <a:latin typeface="Muli"/>
                      <a:ea typeface="Muli"/>
                      <a:cs typeface="Muli"/>
                      <a:sym typeface="Muli"/>
                    </a:rPr>
                    <a:t>PNS </a:t>
                  </a:r>
                </a:p>
                <a:p>
                  <a:pPr algn="ctr">
                    <a:spcBef>
                      <a:spcPts val="0"/>
                    </a:spcBef>
                    <a:buNone/>
                  </a:pPr>
                  <a:r>
                    <a:rPr lang="en-US" sz="2800" dirty="0" smtClean="0">
                      <a:solidFill>
                        <a:srgbClr val="3292E1"/>
                      </a:solidFill>
                      <a:latin typeface="Muli"/>
                      <a:ea typeface="Muli"/>
                      <a:cs typeface="Muli"/>
                      <a:sym typeface="Muli"/>
                    </a:rPr>
                    <a:t>cooling</a:t>
                  </a:r>
                  <a:endParaRPr lang="en" sz="2800" dirty="0">
                    <a:solidFill>
                      <a:srgbClr val="3292E1"/>
                    </a:solidFill>
                    <a:latin typeface="Muli"/>
                    <a:ea typeface="Muli"/>
                    <a:cs typeface="Muli"/>
                    <a:sym typeface="Muli"/>
                  </a:endParaRPr>
                </a:p>
              </p:txBody>
            </p:sp>
          </p:grpSp>
          <p:sp>
            <p:nvSpPr>
              <p:cNvPr id="31" name="テキスト ボックス 30"/>
              <p:cNvSpPr txBox="1"/>
              <p:nvPr/>
            </p:nvSpPr>
            <p:spPr>
              <a:xfrm>
                <a:off x="1550911" y="1365936"/>
                <a:ext cx="1098897" cy="3877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36000" bIns="79200" rtlCol="0">
                <a:spAutoFit/>
              </a:bodyPr>
              <a:lstStyle/>
              <a:p>
                <a:r>
                  <a:rPr kumimoji="1" lang="ja-JP" altLang="en-US" sz="2000" dirty="0" smtClean="0"/>
                  <a:t>～</a:t>
                </a:r>
                <a:r>
                  <a:rPr kumimoji="1" lang="en-US" altLang="ja-JP" sz="2000" dirty="0" smtClean="0"/>
                  <a:t>10</a:t>
                </a:r>
                <a:r>
                  <a:rPr kumimoji="1" lang="ja-JP" altLang="en-US" sz="2000" dirty="0"/>
                  <a:t> </a:t>
                </a:r>
                <a:r>
                  <a:rPr kumimoji="1" lang="en-US" altLang="ja-JP" sz="2000" dirty="0" err="1" smtClean="0"/>
                  <a:t>yr</a:t>
                </a:r>
                <a:endParaRPr kumimoji="1" lang="en-US" altLang="ja-JP" sz="2000" dirty="0" smtClean="0"/>
              </a:p>
            </p:txBody>
          </p:sp>
          <p:sp>
            <p:nvSpPr>
              <p:cNvPr id="35" name="左右矢印 34"/>
              <p:cNvSpPr/>
              <p:nvPr/>
            </p:nvSpPr>
            <p:spPr>
              <a:xfrm>
                <a:off x="200472" y="1789840"/>
                <a:ext cx="3039060" cy="198999"/>
              </a:xfrm>
              <a:prstGeom prst="leftRightArrow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左右矢印 36"/>
              <p:cNvSpPr/>
              <p:nvPr/>
            </p:nvSpPr>
            <p:spPr>
              <a:xfrm>
                <a:off x="3270873" y="1803989"/>
                <a:ext cx="4097876" cy="160137"/>
              </a:xfrm>
              <a:prstGeom prst="left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3479327" y="1279416"/>
                <a:ext cx="6120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400" dirty="0" smtClean="0"/>
                  <a:t>1s</a:t>
                </a:r>
              </a:p>
            </p:txBody>
          </p:sp>
          <p:sp>
            <p:nvSpPr>
              <p:cNvPr id="39" name="テキスト ボックス 38"/>
              <p:cNvSpPr txBox="1"/>
              <p:nvPr/>
            </p:nvSpPr>
            <p:spPr>
              <a:xfrm>
                <a:off x="7833320" y="1251470"/>
                <a:ext cx="96124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400" dirty="0" smtClean="0"/>
                  <a:t>２０</a:t>
                </a:r>
                <a:r>
                  <a:rPr kumimoji="1" lang="en-US" altLang="ja-JP" sz="2400" dirty="0"/>
                  <a:t>s</a:t>
                </a:r>
                <a:endParaRPr kumimoji="1" lang="en-US" altLang="ja-JP" sz="2400" dirty="0" smtClean="0"/>
              </a:p>
            </p:txBody>
          </p:sp>
          <p:sp>
            <p:nvSpPr>
              <p:cNvPr id="40" name="左右矢印 39"/>
              <p:cNvSpPr/>
              <p:nvPr/>
            </p:nvSpPr>
            <p:spPr>
              <a:xfrm>
                <a:off x="7379140" y="1801492"/>
                <a:ext cx="2143156" cy="172062"/>
              </a:xfrm>
              <a:prstGeom prst="left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8" name="テキスト ボックス 27"/>
            <p:cNvSpPr txBox="1"/>
            <p:nvPr/>
          </p:nvSpPr>
          <p:spPr>
            <a:xfrm>
              <a:off x="2179338" y="1991452"/>
              <a:ext cx="362760" cy="2646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36000" bIns="79200" rtlCol="0">
              <a:spAutoFit/>
            </a:bodyPr>
            <a:lstStyle/>
            <a:p>
              <a:r>
                <a:rPr kumimoji="1" lang="en-US" altLang="ja-JP" sz="1200" dirty="0"/>
                <a:t>7</a:t>
              </a:r>
              <a:endParaRPr kumimoji="1" lang="en-US" altLang="ja-JP" sz="1200" dirty="0" smtClean="0"/>
            </a:p>
          </p:txBody>
        </p:sp>
      </p:grpSp>
      <p:cxnSp>
        <p:nvCxnSpPr>
          <p:cNvPr id="34" name="直線矢印コネクタ 33"/>
          <p:cNvCxnSpPr/>
          <p:nvPr/>
        </p:nvCxnSpPr>
        <p:spPr>
          <a:xfrm>
            <a:off x="5711998" y="1107632"/>
            <a:ext cx="0" cy="96972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4520952" y="876799"/>
            <a:ext cx="2844000" cy="46166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b="1" dirty="0" err="1" smtClean="0">
                <a:solidFill>
                  <a:schemeClr val="bg1"/>
                </a:solidFill>
              </a:rPr>
              <a:t>Neutronization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 burst</a:t>
            </a:r>
          </a:p>
        </p:txBody>
      </p:sp>
      <p:sp>
        <p:nvSpPr>
          <p:cNvPr id="45" name="タイトル 1"/>
          <p:cNvSpPr txBox="1">
            <a:spLocks/>
          </p:cNvSpPr>
          <p:nvPr/>
        </p:nvSpPr>
        <p:spPr>
          <a:xfrm>
            <a:off x="484856" y="123224"/>
            <a:ext cx="8716616" cy="8062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altLang="ja-JP" sz="4400" dirty="0" smtClean="0"/>
              <a:t>Introduction</a:t>
            </a:r>
            <a:r>
              <a:rPr lang="ja-JP" altLang="en-US" sz="2400" dirty="0" smtClean="0"/>
              <a:t>～</a:t>
            </a:r>
            <a:r>
              <a:rPr lang="en-US" altLang="ja-JP" sz="2600" cap="none" dirty="0" smtClean="0"/>
              <a:t>Massive Star Evolution &amp; Neutrino</a:t>
            </a:r>
            <a:endParaRPr lang="ja-JP" altLang="en-US" sz="2600" dirty="0"/>
          </a:p>
        </p:txBody>
      </p:sp>
      <p:sp>
        <p:nvSpPr>
          <p:cNvPr id="30" name="左右矢印 29"/>
          <p:cNvSpPr/>
          <p:nvPr/>
        </p:nvSpPr>
        <p:spPr>
          <a:xfrm>
            <a:off x="124427" y="3060108"/>
            <a:ext cx="5620661" cy="1166783"/>
          </a:xfrm>
          <a:prstGeom prst="left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>
                <a:solidFill>
                  <a:schemeClr val="bg1"/>
                </a:solidFill>
              </a:rPr>
              <a:t>Pre-SN neutrino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36" name="左右矢印 35"/>
          <p:cNvSpPr/>
          <p:nvPr/>
        </p:nvSpPr>
        <p:spPr>
          <a:xfrm>
            <a:off x="5745088" y="3096191"/>
            <a:ext cx="4121934" cy="1166783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>
                <a:solidFill>
                  <a:schemeClr val="bg1"/>
                </a:solidFill>
              </a:rPr>
              <a:t>SN neutrino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46" name="コンテンツ プレースホルダー 2"/>
          <p:cNvSpPr txBox="1">
            <a:spLocks/>
          </p:cNvSpPr>
          <p:nvPr/>
        </p:nvSpPr>
        <p:spPr>
          <a:xfrm>
            <a:off x="87629" y="4257165"/>
            <a:ext cx="4560955" cy="2391413"/>
          </a:xfrm>
          <a:prstGeom prst="rect">
            <a:avLst/>
          </a:prstGeom>
          <a:ln w="38100">
            <a:solidFill>
              <a:srgbClr val="B4E1D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800" dirty="0" smtClean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✓ </a:t>
            </a:r>
            <a:r>
              <a:rPr lang="en-US" altLang="ja-JP" sz="2800" dirty="0" smtClean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structure of SN progenitor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400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 smtClean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      </a:t>
            </a:r>
            <a:r>
              <a:rPr lang="ja-JP" altLang="en-US" sz="2400" dirty="0" smtClean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・</a:t>
            </a:r>
            <a:r>
              <a:rPr lang="en-US" altLang="ja-JP" sz="2400" dirty="0" smtClean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progenitor type</a:t>
            </a:r>
            <a:endParaRPr lang="en-US" altLang="ja-JP" sz="2800" dirty="0" smtClean="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 smtClean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       ・</a:t>
            </a:r>
            <a:r>
              <a:rPr lang="en-US" altLang="ja-JP" sz="2400" dirty="0" smtClean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convection</a:t>
            </a:r>
            <a:r>
              <a:rPr lang="ja-JP" altLang="en-US" sz="2400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 smtClean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property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400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 smtClean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      </a:t>
            </a:r>
            <a:r>
              <a:rPr lang="ja-JP" altLang="en-US" sz="2400" dirty="0" smtClean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・</a:t>
            </a:r>
            <a:r>
              <a:rPr lang="en-US" altLang="ja-JP" sz="2400" dirty="0" smtClean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nuclear burning process   etc.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800" dirty="0" smtClean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✓ </a:t>
            </a:r>
            <a:r>
              <a:rPr lang="en-US" altLang="ja-JP" sz="2800" dirty="0" smtClean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observational alert for SN</a:t>
            </a:r>
          </a:p>
        </p:txBody>
      </p:sp>
      <p:sp>
        <p:nvSpPr>
          <p:cNvPr id="49" name="コンテンツ プレースホルダー 2"/>
          <p:cNvSpPr txBox="1">
            <a:spLocks/>
          </p:cNvSpPr>
          <p:nvPr/>
        </p:nvSpPr>
        <p:spPr>
          <a:xfrm>
            <a:off x="4705803" y="4254809"/>
            <a:ext cx="5169024" cy="2386035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800" dirty="0" smtClean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✓ </a:t>
            </a:r>
            <a:r>
              <a:rPr lang="en-US" altLang="ja-JP" sz="2800" dirty="0" smtClean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mechanism of SN explosion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800" dirty="0" smtClean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✓ </a:t>
            </a:r>
            <a:r>
              <a:rPr lang="en-US" altLang="ja-JP" sz="2800" dirty="0" smtClean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nucleosynthesis of heavy nuclei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800" dirty="0" smtClean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✓ </a:t>
            </a:r>
            <a:r>
              <a:rPr lang="en-US" altLang="ja-JP" sz="2800" dirty="0" smtClean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EOS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800" dirty="0" smtClean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✓ </a:t>
            </a:r>
            <a:r>
              <a:rPr lang="en-US" altLang="ja-JP" sz="2800" dirty="0" smtClean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BH formation   etc</a:t>
            </a:r>
            <a:r>
              <a:rPr lang="en-US" altLang="ja-JP" sz="2800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.</a:t>
            </a:r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543285" y="4848378"/>
            <a:ext cx="2321483" cy="340710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　　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85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149"/>
    </mc:Choice>
    <mc:Fallback xmlns="">
      <p:transition spd="slow" advTm="10514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128464" y="20924"/>
            <a:ext cx="9210228" cy="11398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altLang="ja-JP" sz="4400" cap="none" dirty="0" smtClean="0"/>
              <a:t>Purpose of our whole research</a:t>
            </a:r>
            <a:endParaRPr lang="ja-JP" altLang="en-US" sz="4400" cap="none" dirty="0"/>
          </a:p>
        </p:txBody>
      </p:sp>
      <p:sp>
        <p:nvSpPr>
          <p:cNvPr id="6" name="角丸四角形 5"/>
          <p:cNvSpPr/>
          <p:nvPr/>
        </p:nvSpPr>
        <p:spPr>
          <a:xfrm>
            <a:off x="189443" y="2648277"/>
            <a:ext cx="9505056" cy="123451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/>
              <a:t>Continuous neutrino spectrum &amp; luminosity calculation of whole massive star evolutions</a:t>
            </a:r>
            <a:endParaRPr kumimoji="1" lang="en-US" altLang="ja-JP" sz="3200" dirty="0"/>
          </a:p>
        </p:txBody>
      </p:sp>
      <p:grpSp>
        <p:nvGrpSpPr>
          <p:cNvPr id="28" name="グループ化 27"/>
          <p:cNvGrpSpPr/>
          <p:nvPr/>
        </p:nvGrpSpPr>
        <p:grpSpPr>
          <a:xfrm>
            <a:off x="89563" y="4077072"/>
            <a:ext cx="9816437" cy="1891745"/>
            <a:chOff x="89563" y="3955255"/>
            <a:chExt cx="9816437" cy="1891745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220532" y="3955255"/>
              <a:ext cx="9433047" cy="1095124"/>
              <a:chOff x="401790" y="3689385"/>
              <a:chExt cx="9433047" cy="1325100"/>
            </a:xfrm>
          </p:grpSpPr>
          <p:sp>
            <p:nvSpPr>
              <p:cNvPr id="18" name="Shape 1579"/>
              <p:cNvSpPr/>
              <p:nvPr/>
            </p:nvSpPr>
            <p:spPr>
              <a:xfrm>
                <a:off x="401790" y="3689385"/>
                <a:ext cx="3224807" cy="1325100"/>
              </a:xfrm>
              <a:prstGeom prst="homePlate">
                <a:avLst>
                  <a:gd name="adj" fmla="val 30129"/>
                </a:avLst>
              </a:prstGeom>
              <a:noFill/>
              <a:ln w="114300" cap="flat" cmpd="sng">
                <a:solidFill>
                  <a:srgbClr val="00E1C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buNone/>
                </a:pPr>
                <a:r>
                  <a:rPr lang="en-US" sz="2800" dirty="0" smtClean="0">
                    <a:solidFill>
                      <a:srgbClr val="00E1C6"/>
                    </a:solidFill>
                    <a:latin typeface="Muli"/>
                    <a:ea typeface="Muli"/>
                    <a:cs typeface="Muli"/>
                    <a:sym typeface="Muli"/>
                  </a:rPr>
                  <a:t>Stellar evolution</a:t>
                </a:r>
                <a:endParaRPr lang="en" sz="2800" dirty="0">
                  <a:solidFill>
                    <a:srgbClr val="00E1C6"/>
                  </a:solidFill>
                  <a:latin typeface="Muli"/>
                  <a:ea typeface="Muli"/>
                  <a:cs typeface="Muli"/>
                  <a:sym typeface="Muli"/>
                </a:endParaRPr>
              </a:p>
            </p:txBody>
          </p:sp>
          <p:sp>
            <p:nvSpPr>
              <p:cNvPr id="19" name="Shape 1580"/>
              <p:cNvSpPr/>
              <p:nvPr/>
            </p:nvSpPr>
            <p:spPr>
              <a:xfrm>
                <a:off x="3338565" y="3689385"/>
                <a:ext cx="2329690" cy="1325100"/>
              </a:xfrm>
              <a:prstGeom prst="chevron">
                <a:avLst>
                  <a:gd name="adj" fmla="val 29853"/>
                </a:avLst>
              </a:prstGeom>
              <a:noFill/>
              <a:ln w="114300" cap="flat" cmpd="sng">
                <a:solidFill>
                  <a:srgbClr val="19BBD5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buNone/>
                </a:pPr>
                <a:r>
                  <a:rPr lang="en-US" sz="2800" dirty="0" smtClean="0">
                    <a:solidFill>
                      <a:srgbClr val="19BBD5"/>
                    </a:solidFill>
                    <a:latin typeface="Muli"/>
                    <a:ea typeface="Muli"/>
                    <a:cs typeface="Muli"/>
                    <a:sym typeface="Muli"/>
                  </a:rPr>
                  <a:t>Core</a:t>
                </a:r>
              </a:p>
              <a:p>
                <a:pPr algn="ctr">
                  <a:spcBef>
                    <a:spcPts val="0"/>
                  </a:spcBef>
                  <a:buNone/>
                </a:pPr>
                <a:r>
                  <a:rPr lang="en-US" sz="2800" dirty="0" smtClean="0">
                    <a:solidFill>
                      <a:srgbClr val="19BBD5"/>
                    </a:solidFill>
                    <a:latin typeface="Muli"/>
                    <a:ea typeface="Muli"/>
                    <a:cs typeface="Muli"/>
                    <a:sym typeface="Muli"/>
                  </a:rPr>
                  <a:t>collapse</a:t>
                </a:r>
                <a:endParaRPr lang="en" sz="2800" dirty="0">
                  <a:solidFill>
                    <a:srgbClr val="19BBD5"/>
                  </a:solidFill>
                  <a:latin typeface="Muli"/>
                  <a:ea typeface="Muli"/>
                  <a:cs typeface="Muli"/>
                  <a:sym typeface="Muli"/>
                </a:endParaRPr>
              </a:p>
            </p:txBody>
          </p:sp>
          <p:sp>
            <p:nvSpPr>
              <p:cNvPr id="20" name="Shape 1581"/>
              <p:cNvSpPr/>
              <p:nvPr/>
            </p:nvSpPr>
            <p:spPr>
              <a:xfrm>
                <a:off x="5354790" y="3689385"/>
                <a:ext cx="2535832" cy="1325100"/>
              </a:xfrm>
              <a:prstGeom prst="chevron">
                <a:avLst>
                  <a:gd name="adj" fmla="val 29853"/>
                </a:avLst>
              </a:prstGeom>
              <a:noFill/>
              <a:ln w="114300" cap="flat" cmpd="sng">
                <a:solidFill>
                  <a:srgbClr val="3292E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buNone/>
                </a:pPr>
                <a:r>
                  <a:rPr lang="en" sz="2400" dirty="0">
                    <a:solidFill>
                      <a:srgbClr val="3292E1"/>
                    </a:solidFill>
                    <a:latin typeface="Muli"/>
                    <a:ea typeface="Muli"/>
                    <a:cs typeface="Muli"/>
                    <a:sym typeface="Muli"/>
                  </a:rPr>
                  <a:t>S</a:t>
                </a:r>
                <a:r>
                  <a:rPr lang="en" sz="2400" dirty="0" smtClean="0">
                    <a:solidFill>
                      <a:srgbClr val="3292E1"/>
                    </a:solidFill>
                    <a:latin typeface="Muli"/>
                    <a:ea typeface="Muli"/>
                    <a:cs typeface="Muli"/>
                    <a:sym typeface="Muli"/>
                  </a:rPr>
                  <a:t>upernova</a:t>
                </a:r>
                <a:endParaRPr lang="en" sz="2400" dirty="0">
                  <a:solidFill>
                    <a:srgbClr val="3292E1"/>
                  </a:solidFill>
                  <a:latin typeface="Muli"/>
                  <a:ea typeface="Muli"/>
                  <a:cs typeface="Muli"/>
                  <a:sym typeface="Muli"/>
                </a:endParaRPr>
              </a:p>
            </p:txBody>
          </p:sp>
          <p:sp>
            <p:nvSpPr>
              <p:cNvPr id="21" name="Shape 1581"/>
              <p:cNvSpPr/>
              <p:nvPr/>
            </p:nvSpPr>
            <p:spPr>
              <a:xfrm>
                <a:off x="7580457" y="3689385"/>
                <a:ext cx="2254380" cy="1325100"/>
              </a:xfrm>
              <a:prstGeom prst="chevron">
                <a:avLst>
                  <a:gd name="adj" fmla="val 29853"/>
                </a:avLst>
              </a:prstGeom>
              <a:noFill/>
              <a:ln w="114300" cap="flat" cmpd="sng">
                <a:solidFill>
                  <a:srgbClr val="007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buNone/>
                </a:pPr>
                <a:r>
                  <a:rPr lang="en" sz="2800" dirty="0" smtClean="0">
                    <a:solidFill>
                      <a:srgbClr val="3292E1"/>
                    </a:solidFill>
                    <a:latin typeface="Muli"/>
                    <a:ea typeface="Muli"/>
                    <a:cs typeface="Muli"/>
                    <a:sym typeface="Muli"/>
                  </a:rPr>
                  <a:t>PNS </a:t>
                </a:r>
              </a:p>
              <a:p>
                <a:pPr algn="ctr">
                  <a:spcBef>
                    <a:spcPts val="0"/>
                  </a:spcBef>
                  <a:buNone/>
                </a:pPr>
                <a:r>
                  <a:rPr lang="en-US" sz="2800" dirty="0" smtClean="0">
                    <a:solidFill>
                      <a:srgbClr val="3292E1"/>
                    </a:solidFill>
                    <a:latin typeface="Muli"/>
                    <a:ea typeface="Muli"/>
                    <a:cs typeface="Muli"/>
                    <a:sym typeface="Muli"/>
                  </a:rPr>
                  <a:t>cooling</a:t>
                </a:r>
                <a:endParaRPr lang="en" sz="2800" dirty="0">
                  <a:solidFill>
                    <a:srgbClr val="3292E1"/>
                  </a:solidFill>
                  <a:latin typeface="Muli"/>
                  <a:ea typeface="Muli"/>
                  <a:cs typeface="Muli"/>
                  <a:sym typeface="Muli"/>
                </a:endParaRPr>
              </a:p>
            </p:txBody>
          </p:sp>
        </p:grpSp>
        <p:sp>
          <p:nvSpPr>
            <p:cNvPr id="22" name="左右矢印 21"/>
            <p:cNvSpPr/>
            <p:nvPr/>
          </p:nvSpPr>
          <p:spPr>
            <a:xfrm>
              <a:off x="89563" y="4882716"/>
              <a:ext cx="5583518" cy="964284"/>
            </a:xfrm>
            <a:prstGeom prst="leftRight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dirty="0" smtClean="0">
                  <a:solidFill>
                    <a:schemeClr val="bg1"/>
                  </a:solidFill>
                </a:rPr>
                <a:t>Pre-SN neutrino</a:t>
              </a:r>
              <a:endParaRPr kumimoji="1" lang="ja-JP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3" name="左右矢印 22"/>
            <p:cNvSpPr/>
            <p:nvPr/>
          </p:nvSpPr>
          <p:spPr>
            <a:xfrm>
              <a:off x="5673081" y="4882716"/>
              <a:ext cx="4232919" cy="964284"/>
            </a:xfrm>
            <a:prstGeom prst="leftRigh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>
                  <a:solidFill>
                    <a:schemeClr val="bg1"/>
                  </a:solidFill>
                </a:rPr>
                <a:t>SN neutrino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右矢印 23"/>
          <p:cNvSpPr/>
          <p:nvPr/>
        </p:nvSpPr>
        <p:spPr>
          <a:xfrm>
            <a:off x="189443" y="5759454"/>
            <a:ext cx="5169024" cy="1080120"/>
          </a:xfrm>
          <a:prstGeom prst="rightArrow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present research</a:t>
            </a:r>
            <a:endParaRPr kumimoji="1" lang="ja-JP" altLang="en-US" sz="28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632520" y="1002905"/>
            <a:ext cx="9000963" cy="1216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800" dirty="0" smtClean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✓</a:t>
            </a:r>
            <a:r>
              <a:rPr lang="en-US" altLang="ja-JP" sz="2800" dirty="0" smtClean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Detailed research about neutrino emission of each phase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800" dirty="0" smtClean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✓</a:t>
            </a:r>
            <a:r>
              <a:rPr lang="en-US" altLang="ja-JP" sz="2800" dirty="0" smtClean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Great progress of technique of neutrino observation</a:t>
            </a:r>
            <a:endParaRPr lang="en-US" altLang="ja-JP" sz="2800" dirty="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4409542" y="2024282"/>
            <a:ext cx="648072" cy="59376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965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367"/>
    </mc:Choice>
    <mc:Fallback xmlns="">
      <p:transition spd="slow" advTm="743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6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8504" y="-171400"/>
            <a:ext cx="8985467" cy="1456267"/>
          </a:xfrm>
        </p:spPr>
        <p:txBody>
          <a:bodyPr>
            <a:normAutofit/>
          </a:bodyPr>
          <a:lstStyle/>
          <a:p>
            <a:pPr algn="ctr"/>
            <a:r>
              <a:rPr lang="en-US" altLang="ja-JP" sz="4400" cap="none" dirty="0" smtClean="0">
                <a:ea typeface="ＭＳ Ｐゴシック" pitchFamily="50" charset="-128"/>
              </a:rPr>
              <a:t>Purpose of present research</a:t>
            </a:r>
            <a:endParaRPr lang="ja-JP" altLang="en-US" sz="3200" cap="none" dirty="0">
              <a:ea typeface="ＭＳ Ｐゴシック" pitchFamily="50" charset="-128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102393" y="1484784"/>
            <a:ext cx="2448000" cy="576000"/>
          </a:xfrm>
          <a:prstGeom prst="rect">
            <a:avLst/>
          </a:prstGeom>
          <a:noFill/>
          <a:ln w="38100">
            <a:solidFill>
              <a:sysClr val="window" lastClr="FFFFFF">
                <a:lumMod val="65000"/>
              </a:sys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kern="0" dirty="0" smtClean="0">
                <a:solidFill>
                  <a:prstClr val="white"/>
                </a:solidFill>
                <a:latin typeface="Calibri"/>
              </a:rPr>
              <a:t>Brown Dwarf</a:t>
            </a:r>
            <a:endParaRPr kumimoji="1" lang="ja-JP" altLang="en-US" sz="32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1712638" y="2205905"/>
            <a:ext cx="2340000" cy="576000"/>
          </a:xfrm>
          <a:prstGeom prst="rect">
            <a:avLst/>
          </a:prstGeom>
          <a:noFill/>
          <a:ln w="38100">
            <a:solidFill>
              <a:sysClr val="window" lastClr="FFFFFF">
                <a:lumMod val="65000"/>
              </a:sys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kern="0" noProof="0" dirty="0" smtClean="0">
                <a:solidFill>
                  <a:prstClr val="white"/>
                </a:solidFill>
                <a:latin typeface="Calibri"/>
              </a:rPr>
              <a:t>White Dwarf</a:t>
            </a:r>
            <a:endParaRPr kumimoji="1" lang="ja-JP" altLang="en-US" sz="32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4421369" y="2187448"/>
            <a:ext cx="2104726" cy="107721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3200" b="1" dirty="0" smtClean="0">
                <a:solidFill>
                  <a:srgbClr val="FFC000"/>
                </a:solidFill>
                <a:latin typeface="Calibri"/>
              </a:rPr>
              <a:t>Electron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3200" b="1" dirty="0" smtClean="0">
                <a:solidFill>
                  <a:srgbClr val="FFC000"/>
                </a:solidFill>
                <a:latin typeface="Calibri"/>
              </a:rPr>
              <a:t>Capture SN</a:t>
            </a: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4631343" y="1124744"/>
            <a:ext cx="2409889" cy="584775"/>
          </a:xfrm>
          <a:prstGeom prst="rect">
            <a:avLst/>
          </a:prstGeom>
          <a:noFill/>
          <a:ln w="38100">
            <a:solidFill>
              <a:sysClr val="window" lastClr="FFFFFF">
                <a:lumMod val="65000"/>
              </a:sys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kern="0" noProof="0" dirty="0" smtClean="0">
                <a:solidFill>
                  <a:prstClr val="white"/>
                </a:solidFill>
                <a:latin typeface="Calibri"/>
              </a:rPr>
              <a:t>Neutron </a:t>
            </a:r>
            <a:r>
              <a:rPr kumimoji="1" lang="en-US" altLang="ja-JP" sz="3200" b="1" kern="0" dirty="0">
                <a:solidFill>
                  <a:prstClr val="white"/>
                </a:solidFill>
                <a:latin typeface="Calibri"/>
              </a:rPr>
              <a:t>S</a:t>
            </a:r>
            <a:r>
              <a:rPr kumimoji="1" lang="en-US" altLang="ja-JP" sz="3200" b="1" kern="0" noProof="0" dirty="0" smtClean="0">
                <a:solidFill>
                  <a:prstClr val="white"/>
                </a:solidFill>
                <a:latin typeface="Calibri"/>
              </a:rPr>
              <a:t>tar</a:t>
            </a:r>
            <a:endParaRPr kumimoji="1" lang="ja-JP" altLang="en-US" sz="32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79" name="直線矢印コネクタ 78"/>
          <p:cNvCxnSpPr>
            <a:stCxn id="86" idx="0"/>
          </p:cNvCxnSpPr>
          <p:nvPr/>
        </p:nvCxnSpPr>
        <p:spPr>
          <a:xfrm flipV="1">
            <a:off x="737520" y="2060848"/>
            <a:ext cx="18056" cy="3456384"/>
          </a:xfrm>
          <a:prstGeom prst="straightConnector1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tailEnd type="arrow"/>
          </a:ln>
          <a:effectLst/>
        </p:spPr>
      </p:cxnSp>
      <p:cxnSp>
        <p:nvCxnSpPr>
          <p:cNvPr id="80" name="直線矢印コネクタ 79"/>
          <p:cNvCxnSpPr/>
          <p:nvPr/>
        </p:nvCxnSpPr>
        <p:spPr>
          <a:xfrm flipH="1" flipV="1">
            <a:off x="2094578" y="2780928"/>
            <a:ext cx="17936" cy="2652484"/>
          </a:xfrm>
          <a:prstGeom prst="straightConnector1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tailEnd type="arrow"/>
          </a:ln>
          <a:effectLst/>
        </p:spPr>
      </p:cxnSp>
      <p:cxnSp>
        <p:nvCxnSpPr>
          <p:cNvPr id="81" name="直線矢印コネクタ 80"/>
          <p:cNvCxnSpPr/>
          <p:nvPr/>
        </p:nvCxnSpPr>
        <p:spPr>
          <a:xfrm flipH="1" flipV="1">
            <a:off x="3215062" y="2790680"/>
            <a:ext cx="29570" cy="2412139"/>
          </a:xfrm>
          <a:prstGeom prst="straightConnector1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tailEnd type="arrow"/>
          </a:ln>
          <a:effectLst/>
        </p:spPr>
      </p:cxnSp>
      <p:cxnSp>
        <p:nvCxnSpPr>
          <p:cNvPr id="82" name="直線矢印コネクタ 81"/>
          <p:cNvCxnSpPr/>
          <p:nvPr/>
        </p:nvCxnSpPr>
        <p:spPr>
          <a:xfrm flipV="1">
            <a:off x="5241474" y="3264666"/>
            <a:ext cx="12813" cy="1555196"/>
          </a:xfrm>
          <a:prstGeom prst="straightConnector1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tailEnd type="arrow"/>
          </a:ln>
          <a:effectLst/>
        </p:spPr>
      </p:cxnSp>
      <p:cxnSp>
        <p:nvCxnSpPr>
          <p:cNvPr id="83" name="直線矢印コネクタ 82"/>
          <p:cNvCxnSpPr/>
          <p:nvPr/>
        </p:nvCxnSpPr>
        <p:spPr>
          <a:xfrm flipV="1">
            <a:off x="7967665" y="3264666"/>
            <a:ext cx="0" cy="524378"/>
          </a:xfrm>
          <a:prstGeom prst="straightConnector1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tailEnd type="arrow"/>
          </a:ln>
          <a:effectLst/>
        </p:spPr>
      </p:cxnSp>
      <p:cxnSp>
        <p:nvCxnSpPr>
          <p:cNvPr id="84" name="直線矢印コネクタ 83"/>
          <p:cNvCxnSpPr/>
          <p:nvPr/>
        </p:nvCxnSpPr>
        <p:spPr>
          <a:xfrm flipV="1">
            <a:off x="5230841" y="1705426"/>
            <a:ext cx="0" cy="482022"/>
          </a:xfrm>
          <a:prstGeom prst="straightConnector1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tailEnd type="arrow"/>
          </a:ln>
          <a:effectLst/>
        </p:spPr>
      </p:cxnSp>
      <p:grpSp>
        <p:nvGrpSpPr>
          <p:cNvPr id="85" name="グループ化 84"/>
          <p:cNvGrpSpPr/>
          <p:nvPr/>
        </p:nvGrpSpPr>
        <p:grpSpPr>
          <a:xfrm>
            <a:off x="251520" y="5517232"/>
            <a:ext cx="972000" cy="972000"/>
            <a:chOff x="251520" y="5517232"/>
            <a:chExt cx="972000" cy="972000"/>
          </a:xfrm>
        </p:grpSpPr>
        <p:sp>
          <p:nvSpPr>
            <p:cNvPr id="86" name="円/楕円 85"/>
            <p:cNvSpPr/>
            <p:nvPr/>
          </p:nvSpPr>
          <p:spPr>
            <a:xfrm>
              <a:off x="251520" y="5517232"/>
              <a:ext cx="972000" cy="972000"/>
            </a:xfrm>
            <a:prstGeom prst="ellipse">
              <a:avLst/>
            </a:prstGeom>
            <a:solidFill>
              <a:srgbClr val="4F81B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>
              <a:glow rad="101600">
                <a:srgbClr val="4F81BD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539246" y="5711990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H</a:t>
              </a:r>
              <a:endParaRPr kumimoji="1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88" name="グループ化 87"/>
          <p:cNvGrpSpPr/>
          <p:nvPr/>
        </p:nvGrpSpPr>
        <p:grpSpPr>
          <a:xfrm>
            <a:off x="1475656" y="5391291"/>
            <a:ext cx="1188000" cy="1230121"/>
            <a:chOff x="1475656" y="5391291"/>
            <a:chExt cx="1188000" cy="1230121"/>
          </a:xfrm>
        </p:grpSpPr>
        <p:grpSp>
          <p:nvGrpSpPr>
            <p:cNvPr id="89" name="グループ化 88"/>
            <p:cNvGrpSpPr/>
            <p:nvPr/>
          </p:nvGrpSpPr>
          <p:grpSpPr>
            <a:xfrm>
              <a:off x="1475656" y="5433412"/>
              <a:ext cx="1188000" cy="1188000"/>
              <a:chOff x="1763688" y="4653136"/>
              <a:chExt cx="1188000" cy="1188000"/>
            </a:xfrm>
            <a:effectLst>
              <a:glow rad="101600">
                <a:srgbClr val="4F81BD">
                  <a:satMod val="175000"/>
                  <a:alpha val="40000"/>
                </a:srgbClr>
              </a:glow>
            </a:effectLst>
          </p:grpSpPr>
          <p:sp>
            <p:nvSpPr>
              <p:cNvPr id="92" name="円/楕円 91"/>
              <p:cNvSpPr/>
              <p:nvPr/>
            </p:nvSpPr>
            <p:spPr>
              <a:xfrm>
                <a:off x="1763688" y="4653136"/>
                <a:ext cx="1188000" cy="1188000"/>
              </a:xfrm>
              <a:prstGeom prst="ellips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93" name="円/楕円 92"/>
              <p:cNvSpPr/>
              <p:nvPr/>
            </p:nvSpPr>
            <p:spPr>
              <a:xfrm>
                <a:off x="2023780" y="4880177"/>
                <a:ext cx="684000" cy="720000"/>
              </a:xfrm>
              <a:prstGeom prst="ellipse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90" name="テキスト ボックス 89"/>
            <p:cNvSpPr txBox="1"/>
            <p:nvPr/>
          </p:nvSpPr>
          <p:spPr>
            <a:xfrm>
              <a:off x="1566508" y="5391291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H</a:t>
              </a:r>
              <a:endParaRPr kumimoji="1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1" name="テキスト ボックス 90"/>
            <p:cNvSpPr txBox="1"/>
            <p:nvPr/>
          </p:nvSpPr>
          <p:spPr>
            <a:xfrm>
              <a:off x="1782532" y="5762348"/>
              <a:ext cx="7227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He</a:t>
              </a:r>
              <a:endParaRPr kumimoji="1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94" name="グループ化 93"/>
          <p:cNvGrpSpPr/>
          <p:nvPr/>
        </p:nvGrpSpPr>
        <p:grpSpPr>
          <a:xfrm>
            <a:off x="2828884" y="5229200"/>
            <a:ext cx="1490924" cy="1476000"/>
            <a:chOff x="2828884" y="5229200"/>
            <a:chExt cx="1490924" cy="1476000"/>
          </a:xfrm>
        </p:grpSpPr>
        <p:grpSp>
          <p:nvGrpSpPr>
            <p:cNvPr id="95" name="グループ化 94"/>
            <p:cNvGrpSpPr/>
            <p:nvPr/>
          </p:nvGrpSpPr>
          <p:grpSpPr>
            <a:xfrm>
              <a:off x="2843808" y="5229200"/>
              <a:ext cx="1476000" cy="1476000"/>
              <a:chOff x="5220072" y="1484784"/>
              <a:chExt cx="1404000" cy="1404000"/>
            </a:xfrm>
            <a:effectLst>
              <a:glow rad="101600">
                <a:srgbClr val="4F81BD">
                  <a:satMod val="175000"/>
                  <a:alpha val="40000"/>
                </a:srgbClr>
              </a:glow>
            </a:effectLst>
          </p:grpSpPr>
          <p:sp>
            <p:nvSpPr>
              <p:cNvPr id="99" name="円/楕円 98"/>
              <p:cNvSpPr/>
              <p:nvPr/>
            </p:nvSpPr>
            <p:spPr>
              <a:xfrm>
                <a:off x="5220072" y="1484784"/>
                <a:ext cx="1404000" cy="1404000"/>
              </a:xfrm>
              <a:prstGeom prst="ellips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00" name="円/楕円 99"/>
              <p:cNvSpPr/>
              <p:nvPr/>
            </p:nvSpPr>
            <p:spPr>
              <a:xfrm>
                <a:off x="5403840" y="1673663"/>
                <a:ext cx="1044000" cy="1044000"/>
              </a:xfrm>
              <a:prstGeom prst="ellipse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01" name="円/楕円 100"/>
              <p:cNvSpPr/>
              <p:nvPr/>
            </p:nvSpPr>
            <p:spPr>
              <a:xfrm>
                <a:off x="5613163" y="1866063"/>
                <a:ext cx="648000" cy="648000"/>
              </a:xfrm>
              <a:prstGeom prst="ellipse">
                <a:avLst/>
              </a:prstGeom>
              <a:solidFill>
                <a:srgbClr val="4F81BD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96" name="テキスト ボックス 95"/>
            <p:cNvSpPr txBox="1"/>
            <p:nvPr/>
          </p:nvSpPr>
          <p:spPr>
            <a:xfrm>
              <a:off x="2828884" y="5229200"/>
              <a:ext cx="4156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H</a:t>
              </a:r>
              <a:endParaRPr kumimoji="1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7" name="テキスト ボックス 96"/>
            <p:cNvSpPr txBox="1"/>
            <p:nvPr/>
          </p:nvSpPr>
          <p:spPr>
            <a:xfrm>
              <a:off x="2926786" y="5456504"/>
              <a:ext cx="6268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He</a:t>
              </a:r>
              <a:endParaRPr kumimoji="1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8" name="テキスト ボックス 97"/>
            <p:cNvSpPr txBox="1"/>
            <p:nvPr/>
          </p:nvSpPr>
          <p:spPr>
            <a:xfrm>
              <a:off x="3205000" y="5711990"/>
              <a:ext cx="8344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/>
                </a:rPr>
                <a:t>C+O</a:t>
              </a:r>
              <a:endParaRPr kumimoji="1" lang="ja-JP" alt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102" name="グループ化 101"/>
          <p:cNvGrpSpPr/>
          <p:nvPr/>
        </p:nvGrpSpPr>
        <p:grpSpPr>
          <a:xfrm>
            <a:off x="4572000" y="4797152"/>
            <a:ext cx="2253208" cy="2196000"/>
            <a:chOff x="4572000" y="4797152"/>
            <a:chExt cx="2253208" cy="2196000"/>
          </a:xfrm>
        </p:grpSpPr>
        <p:grpSp>
          <p:nvGrpSpPr>
            <p:cNvPr id="103" name="グループ化 102"/>
            <p:cNvGrpSpPr/>
            <p:nvPr/>
          </p:nvGrpSpPr>
          <p:grpSpPr>
            <a:xfrm>
              <a:off x="4572000" y="4797152"/>
              <a:ext cx="2196000" cy="2196000"/>
              <a:chOff x="3491880" y="3573016"/>
              <a:chExt cx="2196000" cy="2196000"/>
            </a:xfrm>
            <a:effectLst>
              <a:glow rad="101600">
                <a:srgbClr val="4F81BD">
                  <a:satMod val="175000"/>
                  <a:alpha val="40000"/>
                </a:srgbClr>
              </a:glow>
            </a:effectLst>
          </p:grpSpPr>
          <p:grpSp>
            <p:nvGrpSpPr>
              <p:cNvPr id="109" name="グループ化 108"/>
              <p:cNvGrpSpPr/>
              <p:nvPr/>
            </p:nvGrpSpPr>
            <p:grpSpPr>
              <a:xfrm>
                <a:off x="3491880" y="3573016"/>
                <a:ext cx="2196000" cy="2196000"/>
                <a:chOff x="5220072" y="1484784"/>
                <a:chExt cx="1404000" cy="1404000"/>
              </a:xfrm>
            </p:grpSpPr>
            <p:sp>
              <p:nvSpPr>
                <p:cNvPr id="111" name="円/楕円 110"/>
                <p:cNvSpPr/>
                <p:nvPr/>
              </p:nvSpPr>
              <p:spPr>
                <a:xfrm>
                  <a:off x="5220072" y="1484784"/>
                  <a:ext cx="1404000" cy="1404000"/>
                </a:xfrm>
                <a:prstGeom prst="ellipse">
                  <a:avLst/>
                </a:prstGeom>
                <a:solidFill>
                  <a:srgbClr val="4F81BD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12" name="円/楕円 111"/>
                <p:cNvSpPr/>
                <p:nvPr/>
              </p:nvSpPr>
              <p:spPr>
                <a:xfrm>
                  <a:off x="5403840" y="1673663"/>
                  <a:ext cx="1044000" cy="1044000"/>
                </a:xfrm>
                <a:prstGeom prst="ellipse">
                  <a:avLst/>
                </a:prstGeom>
                <a:solidFill>
                  <a:srgbClr val="9BBB59">
                    <a:lumMod val="20000"/>
                    <a:lumOff val="8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13" name="円/楕円 112"/>
                <p:cNvSpPr/>
                <p:nvPr/>
              </p:nvSpPr>
              <p:spPr>
                <a:xfrm>
                  <a:off x="5613163" y="1866063"/>
                  <a:ext cx="648000" cy="648000"/>
                </a:xfrm>
                <a:prstGeom prst="ellipse">
                  <a:avLst/>
                </a:prstGeom>
                <a:solidFill>
                  <a:srgbClr val="4F81B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sp>
            <p:nvSpPr>
              <p:cNvPr id="110" name="円/楕円 109"/>
              <p:cNvSpPr/>
              <p:nvPr/>
            </p:nvSpPr>
            <p:spPr>
              <a:xfrm>
                <a:off x="4344164" y="4425300"/>
                <a:ext cx="540000" cy="50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104" name="テキスト ボックス 103"/>
            <p:cNvSpPr txBox="1"/>
            <p:nvPr/>
          </p:nvSpPr>
          <p:spPr>
            <a:xfrm>
              <a:off x="4853937" y="4819862"/>
              <a:ext cx="360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H</a:t>
              </a:r>
              <a:endParaRPr kumimoji="1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5094799" y="4992970"/>
              <a:ext cx="7227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He</a:t>
              </a:r>
              <a:endParaRPr kumimoji="1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6" name="テキスト ボックス 105"/>
            <p:cNvSpPr txBox="1"/>
            <p:nvPr/>
          </p:nvSpPr>
          <p:spPr>
            <a:xfrm>
              <a:off x="5294668" y="5299407"/>
              <a:ext cx="9239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C+O</a:t>
              </a:r>
              <a:endParaRPr kumimoji="1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108" name="直線コネクタ 107"/>
            <p:cNvCxnSpPr>
              <a:endCxn id="135" idx="1"/>
            </p:cNvCxnSpPr>
            <p:nvPr/>
          </p:nvCxnSpPr>
          <p:spPr>
            <a:xfrm flipV="1">
              <a:off x="5817512" y="5886453"/>
              <a:ext cx="1007696" cy="28058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114" name="右矢印 113"/>
          <p:cNvSpPr/>
          <p:nvPr/>
        </p:nvSpPr>
        <p:spPr>
          <a:xfrm>
            <a:off x="992560" y="6129328"/>
            <a:ext cx="720000" cy="252000"/>
          </a:xfrm>
          <a:prstGeom prst="rightArrow">
            <a:avLst/>
          </a:prstGeom>
          <a:solidFill>
            <a:srgbClr val="FFFF0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5" name="右矢印 114"/>
          <p:cNvSpPr/>
          <p:nvPr/>
        </p:nvSpPr>
        <p:spPr>
          <a:xfrm>
            <a:off x="2432720" y="6129328"/>
            <a:ext cx="720000" cy="252000"/>
          </a:xfrm>
          <a:prstGeom prst="rightArrow">
            <a:avLst/>
          </a:prstGeom>
          <a:solidFill>
            <a:srgbClr val="FFFF0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6" name="右矢印 115"/>
          <p:cNvSpPr/>
          <p:nvPr/>
        </p:nvSpPr>
        <p:spPr>
          <a:xfrm>
            <a:off x="4160912" y="6129328"/>
            <a:ext cx="720000" cy="252000"/>
          </a:xfrm>
          <a:prstGeom prst="rightArrow">
            <a:avLst/>
          </a:prstGeom>
          <a:solidFill>
            <a:srgbClr val="FFFF0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3302950" y="4741153"/>
            <a:ext cx="936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400" b="1" dirty="0" smtClean="0">
                <a:solidFill>
                  <a:prstClr val="white"/>
                </a:solidFill>
                <a:latin typeface="Calibri"/>
              </a:rPr>
              <a:t>ＡＧＢ</a:t>
            </a:r>
            <a:endParaRPr kumimoji="1" lang="ja-JP" altLang="en-US" sz="2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5254287" y="4348292"/>
            <a:ext cx="1155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400" b="1" dirty="0" smtClean="0">
                <a:solidFill>
                  <a:prstClr val="white"/>
                </a:solidFill>
                <a:latin typeface="Calibri"/>
              </a:rPr>
              <a:t>ＳＡＧＢ</a:t>
            </a:r>
            <a:endParaRPr kumimoji="1" lang="ja-JP" altLang="en-US" sz="2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6997445" y="2193463"/>
            <a:ext cx="2276035" cy="1077218"/>
          </a:xfrm>
          <a:prstGeom prst="rect">
            <a:avLst/>
          </a:prstGeom>
          <a:noFill/>
          <a:ln w="38100"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3200" b="1" dirty="0" smtClean="0">
                <a:solidFill>
                  <a:srgbClr val="66FF33"/>
                </a:solidFill>
                <a:latin typeface="Calibri"/>
              </a:rPr>
              <a:t>Fe Core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3200" b="1" dirty="0" smtClean="0">
                <a:solidFill>
                  <a:srgbClr val="66FF33"/>
                </a:solidFill>
                <a:latin typeface="Calibri"/>
              </a:rPr>
              <a:t>Collapse SN</a:t>
            </a:r>
            <a:endParaRPr kumimoji="1" lang="ja-JP" altLang="en-US" sz="3200" b="1" dirty="0">
              <a:solidFill>
                <a:srgbClr val="66FF33"/>
              </a:solidFill>
              <a:latin typeface="Calibri"/>
            </a:endParaRP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7257255" y="1122161"/>
            <a:ext cx="1980000" cy="540000"/>
          </a:xfrm>
          <a:prstGeom prst="rect">
            <a:avLst/>
          </a:prstGeom>
          <a:noFill/>
          <a:ln w="38100">
            <a:solidFill>
              <a:sysClr val="window" lastClr="FFFFFF">
                <a:lumMod val="65000"/>
              </a:sys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kern="0" dirty="0" smtClean="0">
                <a:solidFill>
                  <a:prstClr val="white"/>
                </a:solidFill>
                <a:latin typeface="Calibri"/>
              </a:rPr>
              <a:t>Black Hole</a:t>
            </a:r>
            <a:endParaRPr kumimoji="1" lang="ja-JP" altLang="en-US" sz="32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21" name="直線矢印コネクタ 120"/>
          <p:cNvCxnSpPr/>
          <p:nvPr/>
        </p:nvCxnSpPr>
        <p:spPr>
          <a:xfrm flipV="1">
            <a:off x="7874538" y="1662358"/>
            <a:ext cx="7269" cy="504056"/>
          </a:xfrm>
          <a:prstGeom prst="straightConnector1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tailEnd type="arrow"/>
          </a:ln>
          <a:effectLst/>
        </p:spPr>
      </p:cxnSp>
      <p:cxnSp>
        <p:nvCxnSpPr>
          <p:cNvPr id="122" name="直線矢印コネクタ 121"/>
          <p:cNvCxnSpPr/>
          <p:nvPr/>
        </p:nvCxnSpPr>
        <p:spPr>
          <a:xfrm flipH="1" flipV="1">
            <a:off x="6200374" y="1730606"/>
            <a:ext cx="1321915" cy="435808"/>
          </a:xfrm>
          <a:prstGeom prst="straightConnector1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tailEnd type="arrow"/>
          </a:ln>
          <a:effectLst/>
        </p:spPr>
      </p:cxnSp>
      <p:sp>
        <p:nvSpPr>
          <p:cNvPr id="123" name="テキスト ボックス 122"/>
          <p:cNvSpPr txBox="1"/>
          <p:nvPr/>
        </p:nvSpPr>
        <p:spPr>
          <a:xfrm>
            <a:off x="1242346" y="4942703"/>
            <a:ext cx="675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400" b="1" dirty="0" smtClean="0">
                <a:solidFill>
                  <a:prstClr val="white"/>
                </a:solidFill>
                <a:latin typeface="Calibri"/>
              </a:rPr>
              <a:t>ＲＧ</a:t>
            </a:r>
            <a:endParaRPr kumimoji="1" lang="ja-JP" altLang="en-US" sz="2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4470513" y="3841884"/>
            <a:ext cx="254956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800" dirty="0" smtClean="0">
                <a:solidFill>
                  <a:prstClr val="white"/>
                </a:solidFill>
                <a:latin typeface="Calibri"/>
              </a:rPr>
              <a:t>8M</a:t>
            </a:r>
            <a:r>
              <a:rPr kumimoji="1" lang="ja-JP" altLang="en-US" dirty="0" smtClean="0">
                <a:solidFill>
                  <a:prstClr val="white"/>
                </a:solidFill>
                <a:latin typeface="Calibri"/>
              </a:rPr>
              <a:t>☉</a:t>
            </a:r>
            <a:r>
              <a:rPr kumimoji="1" lang="en-US" altLang="ja-JP" sz="2800" dirty="0" smtClean="0">
                <a:solidFill>
                  <a:prstClr val="white"/>
                </a:solidFill>
                <a:latin typeface="Calibri"/>
              </a:rPr>
              <a:t>&lt; M &lt;  </a:t>
            </a:r>
            <a:r>
              <a:rPr kumimoji="1" lang="en-US" altLang="ja-JP" sz="2800" dirty="0" err="1" smtClean="0">
                <a:solidFill>
                  <a:prstClr val="white"/>
                </a:solidFill>
                <a:latin typeface="Calibri"/>
              </a:rPr>
              <a:t>M</a:t>
            </a:r>
            <a:r>
              <a:rPr kumimoji="1" lang="en-US" altLang="ja-JP" dirty="0" err="1" smtClean="0">
                <a:solidFill>
                  <a:prstClr val="white"/>
                </a:solidFill>
                <a:latin typeface="Calibri"/>
              </a:rPr>
              <a:t>up</a:t>
            </a:r>
            <a:endParaRPr kumimoji="1" lang="en-US" altLang="ja-JP" sz="280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6600030" y="3351460"/>
            <a:ext cx="12745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800" dirty="0" smtClean="0">
                <a:solidFill>
                  <a:prstClr val="white"/>
                </a:solidFill>
                <a:latin typeface="Calibri"/>
              </a:rPr>
              <a:t>M&gt;</a:t>
            </a:r>
            <a:r>
              <a:rPr kumimoji="1" lang="en-US" altLang="ja-JP" sz="2800" dirty="0" err="1" smtClean="0">
                <a:solidFill>
                  <a:prstClr val="white"/>
                </a:solidFill>
                <a:latin typeface="Calibri"/>
              </a:rPr>
              <a:t>M</a:t>
            </a:r>
            <a:r>
              <a:rPr kumimoji="1" lang="en-US" altLang="ja-JP" dirty="0" err="1" smtClean="0">
                <a:solidFill>
                  <a:prstClr val="white"/>
                </a:solidFill>
                <a:latin typeface="Calibri"/>
              </a:rPr>
              <a:t>up</a:t>
            </a:r>
            <a:endParaRPr kumimoji="1" lang="en-US" altLang="ja-JP" sz="2800" dirty="0" smtClean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26" name="グループ化 125"/>
          <p:cNvGrpSpPr/>
          <p:nvPr/>
        </p:nvGrpSpPr>
        <p:grpSpPr>
          <a:xfrm>
            <a:off x="6825208" y="3573016"/>
            <a:ext cx="3867048" cy="3816000"/>
            <a:chOff x="6825208" y="3573016"/>
            <a:chExt cx="3867048" cy="3816000"/>
          </a:xfrm>
        </p:grpSpPr>
        <p:grpSp>
          <p:nvGrpSpPr>
            <p:cNvPr id="127" name="グループ化 126"/>
            <p:cNvGrpSpPr/>
            <p:nvPr/>
          </p:nvGrpSpPr>
          <p:grpSpPr>
            <a:xfrm>
              <a:off x="6825208" y="3573016"/>
              <a:ext cx="3867048" cy="3816000"/>
              <a:chOff x="6825208" y="3573016"/>
              <a:chExt cx="3867048" cy="3816000"/>
            </a:xfrm>
          </p:grpSpPr>
          <p:grpSp>
            <p:nvGrpSpPr>
              <p:cNvPr id="129" name="グループ化 128"/>
              <p:cNvGrpSpPr/>
              <p:nvPr/>
            </p:nvGrpSpPr>
            <p:grpSpPr>
              <a:xfrm>
                <a:off x="6825208" y="3573016"/>
                <a:ext cx="3867048" cy="3816000"/>
                <a:chOff x="6825208" y="3573016"/>
                <a:chExt cx="3867048" cy="3816000"/>
              </a:xfrm>
            </p:grpSpPr>
            <p:grpSp>
              <p:nvGrpSpPr>
                <p:cNvPr id="131" name="グループ化 130"/>
                <p:cNvGrpSpPr/>
                <p:nvPr/>
              </p:nvGrpSpPr>
              <p:grpSpPr>
                <a:xfrm>
                  <a:off x="6876256" y="3573016"/>
                  <a:ext cx="3816000" cy="3816000"/>
                  <a:chOff x="6876256" y="3573016"/>
                  <a:chExt cx="3816000" cy="3816000"/>
                </a:xfrm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</p:grpSpPr>
              <p:grpSp>
                <p:nvGrpSpPr>
                  <p:cNvPr id="138" name="グループ化 137"/>
                  <p:cNvGrpSpPr/>
                  <p:nvPr/>
                </p:nvGrpSpPr>
                <p:grpSpPr>
                  <a:xfrm>
                    <a:off x="6876256" y="3573016"/>
                    <a:ext cx="3816000" cy="3816000"/>
                    <a:chOff x="3491880" y="3573016"/>
                    <a:chExt cx="2196000" cy="2196000"/>
                  </a:xfrm>
                </p:grpSpPr>
                <p:grpSp>
                  <p:nvGrpSpPr>
                    <p:cNvPr id="140" name="グループ化 14"/>
                    <p:cNvGrpSpPr/>
                    <p:nvPr/>
                  </p:nvGrpSpPr>
                  <p:grpSpPr>
                    <a:xfrm>
                      <a:off x="3491880" y="3573016"/>
                      <a:ext cx="2196000" cy="2196000"/>
                      <a:chOff x="5220072" y="1484784"/>
                      <a:chExt cx="1404000" cy="1404000"/>
                    </a:xfrm>
                  </p:grpSpPr>
                  <p:sp>
                    <p:nvSpPr>
                      <p:cNvPr id="142" name="円/楕円 141"/>
                      <p:cNvSpPr/>
                      <p:nvPr/>
                    </p:nvSpPr>
                    <p:spPr>
                      <a:xfrm>
                        <a:off x="5220072" y="1484784"/>
                        <a:ext cx="1404000" cy="1404000"/>
                      </a:xfrm>
                      <a:prstGeom prst="ellipse">
                        <a:avLst/>
                      </a:prstGeom>
                      <a:solidFill>
                        <a:srgbClr val="4F81BD">
                          <a:lumMod val="40000"/>
                          <a:lumOff val="60000"/>
                        </a:srgbClr>
                      </a:soli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43" name="円/楕円 142"/>
                      <p:cNvSpPr/>
                      <p:nvPr/>
                    </p:nvSpPr>
                    <p:spPr>
                      <a:xfrm>
                        <a:off x="5337384" y="1611360"/>
                        <a:ext cx="1165585" cy="1165585"/>
                      </a:xfrm>
                      <a:prstGeom prst="ellipse">
                        <a:avLst/>
                      </a:prstGeom>
                      <a:solidFill>
                        <a:srgbClr val="9BBB59">
                          <a:lumMod val="20000"/>
                          <a:lumOff val="80000"/>
                        </a:srgbClr>
                      </a:soli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44" name="円/楕円 143"/>
                      <p:cNvSpPr/>
                      <p:nvPr/>
                    </p:nvSpPr>
                    <p:spPr>
                      <a:xfrm>
                        <a:off x="5485007" y="1749719"/>
                        <a:ext cx="887434" cy="887434"/>
                      </a:xfrm>
                      <a:prstGeom prst="ellipse">
                        <a:avLst/>
                      </a:prstGeom>
                      <a:solidFill>
                        <a:srgbClr val="4F81BD">
                          <a:lumMod val="75000"/>
                        </a:srgbClr>
                      </a:soli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41" name="円/楕円 140"/>
                    <p:cNvSpPr/>
                    <p:nvPr/>
                  </p:nvSpPr>
                  <p:spPr>
                    <a:xfrm>
                      <a:off x="4119955" y="4188098"/>
                      <a:ext cx="973698" cy="952981"/>
                    </a:xfrm>
                    <a:prstGeom prst="ellipse">
                      <a:avLst/>
                    </a:prstGeom>
                    <a:solidFill>
                      <a:sysClr val="window" lastClr="FFFFFF">
                        <a:lumMod val="85000"/>
                      </a:sysClr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p:txBody>
                </p:sp>
              </p:grpSp>
              <p:sp>
                <p:nvSpPr>
                  <p:cNvPr id="139" name="円/楕円 138"/>
                  <p:cNvSpPr/>
                  <p:nvPr/>
                </p:nvSpPr>
                <p:spPr>
                  <a:xfrm>
                    <a:off x="8316416" y="4941168"/>
                    <a:ext cx="1013538" cy="1013538"/>
                  </a:xfrm>
                  <a:prstGeom prst="ellipse">
                    <a:avLst/>
                  </a:prstGeom>
                  <a:solidFill>
                    <a:srgbClr val="1F497D">
                      <a:lumMod val="50000"/>
                    </a:srgb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132" name="テキスト ボックス 131"/>
                <p:cNvSpPr txBox="1"/>
                <p:nvPr/>
              </p:nvSpPr>
              <p:spPr>
                <a:xfrm>
                  <a:off x="7252720" y="3984182"/>
                  <a:ext cx="36004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3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rPr>
                    <a:t>H</a:t>
                  </a:r>
                  <a:endParaRPr kumimoji="1" lang="ja-JP" alt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33" name="テキスト ボックス 132"/>
                <p:cNvSpPr txBox="1"/>
                <p:nvPr/>
              </p:nvSpPr>
              <p:spPr>
                <a:xfrm>
                  <a:off x="7456162" y="4212376"/>
                  <a:ext cx="72271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3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rPr>
                    <a:t>He</a:t>
                  </a:r>
                  <a:endParaRPr kumimoji="1" lang="ja-JP" alt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34" name="テキスト ボックス 133"/>
                <p:cNvSpPr txBox="1"/>
                <p:nvPr/>
              </p:nvSpPr>
              <p:spPr>
                <a:xfrm>
                  <a:off x="7545288" y="4594183"/>
                  <a:ext cx="100767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3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rPr>
                    <a:t>C+O</a:t>
                  </a:r>
                  <a:endParaRPr kumimoji="1" lang="ja-JP" alt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35" name="テキスト ボックス 134"/>
                <p:cNvSpPr txBox="1"/>
                <p:nvPr/>
              </p:nvSpPr>
              <p:spPr>
                <a:xfrm>
                  <a:off x="6825208" y="5624843"/>
                  <a:ext cx="112178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28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rPr>
                    <a:t>O+Ne</a:t>
                  </a:r>
                  <a:endParaRPr kumimoji="1" lang="ja-JP" alt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136" name="テキスト ボックス 135"/>
                <p:cNvSpPr txBox="1"/>
                <p:nvPr/>
              </p:nvSpPr>
              <p:spPr>
                <a:xfrm>
                  <a:off x="8331865" y="4874592"/>
                  <a:ext cx="86960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2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</a:rPr>
                    <a:t>Si</a:t>
                  </a:r>
                  <a:endParaRPr kumimoji="1" lang="ja-JP" alt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cxnSp>
              <p:nvCxnSpPr>
                <p:cNvPr id="137" name="直線コネクタ 136"/>
                <p:cNvCxnSpPr/>
                <p:nvPr/>
              </p:nvCxnSpPr>
              <p:spPr>
                <a:xfrm flipH="1">
                  <a:off x="7803849" y="5445224"/>
                  <a:ext cx="368551" cy="377403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30" name="円/楕円 129"/>
              <p:cNvSpPr/>
              <p:nvPr/>
            </p:nvSpPr>
            <p:spPr>
              <a:xfrm>
                <a:off x="8559932" y="5179226"/>
                <a:ext cx="540000" cy="504000"/>
              </a:xfrm>
              <a:prstGeom prst="ellipse">
                <a:avLst/>
              </a:prstGeom>
              <a:solidFill>
                <a:sysClr val="window" lastClr="FFFFFF">
                  <a:lumMod val="7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128" name="テキスト ボックス 127"/>
            <p:cNvSpPr txBox="1"/>
            <p:nvPr/>
          </p:nvSpPr>
          <p:spPr>
            <a:xfrm>
              <a:off x="8583183" y="5176039"/>
              <a:ext cx="635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rPr>
                <a:t>Fe</a:t>
              </a:r>
              <a:endParaRPr kumimoji="1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45" name="右矢印 144"/>
          <p:cNvSpPr/>
          <p:nvPr/>
        </p:nvSpPr>
        <p:spPr>
          <a:xfrm>
            <a:off x="6537176" y="6129328"/>
            <a:ext cx="720000" cy="252000"/>
          </a:xfrm>
          <a:prstGeom prst="rightArrow">
            <a:avLst/>
          </a:prstGeom>
          <a:solidFill>
            <a:srgbClr val="FFFF0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54" name="直線矢印コネクタ 153"/>
          <p:cNvCxnSpPr/>
          <p:nvPr/>
        </p:nvCxnSpPr>
        <p:spPr>
          <a:xfrm flipH="1" flipV="1">
            <a:off x="3314814" y="2790681"/>
            <a:ext cx="1595053" cy="2301897"/>
          </a:xfrm>
          <a:prstGeom prst="straightConnector1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673201333"/>
      </p:ext>
    </p:extLst>
  </p:cSld>
  <p:clrMapOvr>
    <a:masterClrMapping/>
  </p:clrMapOvr>
  <p:transition spd="med" advTm="8737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484856" y="123224"/>
            <a:ext cx="8716616" cy="8062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altLang="ja-JP" sz="4000" cap="none" dirty="0" smtClean="0"/>
              <a:t>METHODS</a:t>
            </a:r>
            <a:r>
              <a:rPr lang="ja-JP" altLang="en-US" sz="4000" cap="none" dirty="0" smtClean="0"/>
              <a:t>　</a:t>
            </a:r>
            <a:endParaRPr lang="ja-JP" altLang="en-US" sz="4000" dirty="0"/>
          </a:p>
        </p:txBody>
      </p:sp>
      <p:sp>
        <p:nvSpPr>
          <p:cNvPr id="28" name="正方形/長方形 27"/>
          <p:cNvSpPr/>
          <p:nvPr/>
        </p:nvSpPr>
        <p:spPr>
          <a:xfrm>
            <a:off x="7279161" y="3128260"/>
            <a:ext cx="2108206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ja-JP" u="sng" dirty="0" err="1" smtClean="0">
                <a:latin typeface="Calibri" panose="020F0502020204030204"/>
              </a:rPr>
              <a:t>H.Nagakura</a:t>
            </a:r>
            <a:r>
              <a:rPr lang="en-US" altLang="ja-JP" u="sng" dirty="0" smtClean="0">
                <a:latin typeface="Calibri" panose="020F0502020204030204"/>
              </a:rPr>
              <a:t>(Caltech)</a:t>
            </a:r>
            <a:endParaRPr lang="en-US" altLang="ja-JP" u="sng" dirty="0">
              <a:latin typeface="Calibri" panose="020F0502020204030204"/>
            </a:endParaRPr>
          </a:p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ja-JP" u="sng" dirty="0" err="1" smtClean="0">
                <a:latin typeface="Calibri" panose="020F0502020204030204"/>
              </a:rPr>
              <a:t>W.Iwakami</a:t>
            </a:r>
            <a:endParaRPr kumimoji="1" lang="en-US" altLang="ja-JP" sz="1100" dirty="0">
              <a:latin typeface="Calibri" panose="020F0502020204030204"/>
            </a:endParaRPr>
          </a:p>
        </p:txBody>
      </p:sp>
      <p:sp>
        <p:nvSpPr>
          <p:cNvPr id="25" name="コンテンツ プレースホルダ 14"/>
          <p:cNvSpPr txBox="1">
            <a:spLocks/>
          </p:cNvSpPr>
          <p:nvPr/>
        </p:nvSpPr>
        <p:spPr>
          <a:xfrm>
            <a:off x="184850" y="692696"/>
            <a:ext cx="5692280" cy="513044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u="sng" dirty="0" smtClean="0">
                <a:solidFill>
                  <a:srgbClr val="FFFF99"/>
                </a:solidFill>
                <a:latin typeface="Calibri" panose="020F0502020204030204"/>
                <a:ea typeface="ＭＳ Ｐゴシック" panose="020B0600070205080204" pitchFamily="50" charset="-128"/>
              </a:rPr>
              <a:t>Step.1</a:t>
            </a:r>
            <a:r>
              <a:rPr lang="ja-JP" altLang="en-US" u="sng" dirty="0" smtClean="0">
                <a:solidFill>
                  <a:srgbClr val="FFFF99"/>
                </a:solidFill>
                <a:latin typeface="Calibri" panose="020F0502020204030204"/>
                <a:ea typeface="ＭＳ Ｐゴシック" panose="020B0600070205080204" pitchFamily="50" charset="-128"/>
              </a:rPr>
              <a:t>　</a:t>
            </a:r>
            <a:r>
              <a:rPr lang="en-US" altLang="ja-JP" u="sng" dirty="0" smtClean="0">
                <a:solidFill>
                  <a:srgbClr val="FFFF99"/>
                </a:solidFill>
                <a:latin typeface="Calibri" panose="020F0502020204030204"/>
                <a:ea typeface="ＭＳ Ｐゴシック" panose="020B0600070205080204" pitchFamily="50" charset="-128"/>
              </a:rPr>
              <a:t>Back ground calculation</a:t>
            </a:r>
          </a:p>
        </p:txBody>
      </p:sp>
      <p:sp>
        <p:nvSpPr>
          <p:cNvPr id="59" name="コンテンツ プレースホルダー 2"/>
          <p:cNvSpPr txBox="1">
            <a:spLocks/>
          </p:cNvSpPr>
          <p:nvPr/>
        </p:nvSpPr>
        <p:spPr>
          <a:xfrm>
            <a:off x="6474217" y="1631365"/>
            <a:ext cx="1064568" cy="365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</a:rPr>
              <a:t>　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</a:rPr>
              <a:t>　　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grpSp>
        <p:nvGrpSpPr>
          <p:cNvPr id="63" name="グループ化 62"/>
          <p:cNvGrpSpPr/>
          <p:nvPr/>
        </p:nvGrpSpPr>
        <p:grpSpPr>
          <a:xfrm>
            <a:off x="1640631" y="1196752"/>
            <a:ext cx="5351551" cy="3375770"/>
            <a:chOff x="1640631" y="1355574"/>
            <a:chExt cx="5351551" cy="3375770"/>
          </a:xfrm>
        </p:grpSpPr>
        <p:pic>
          <p:nvPicPr>
            <p:cNvPr id="53" name="図 52"/>
            <p:cNvPicPr>
              <a:picLocks noChangeAspect="1"/>
            </p:cNvPicPr>
            <p:nvPr/>
          </p:nvPicPr>
          <p:blipFill rotWithShape="1">
            <a:blip r:embed="rId4"/>
            <a:srcRect l="29792" t="21001" r="26707" b="25058"/>
            <a:stretch/>
          </p:blipFill>
          <p:spPr>
            <a:xfrm>
              <a:off x="2655954" y="1355574"/>
              <a:ext cx="4336228" cy="3024501"/>
            </a:xfrm>
            <a:prstGeom prst="rect">
              <a:avLst/>
            </a:prstGeom>
          </p:spPr>
        </p:pic>
        <p:graphicFrame>
          <p:nvGraphicFramePr>
            <p:cNvPr id="56" name="オブジェクト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4566652"/>
                </p:ext>
              </p:extLst>
            </p:nvPr>
          </p:nvGraphicFramePr>
          <p:xfrm>
            <a:off x="4156899" y="4372316"/>
            <a:ext cx="1514210" cy="3590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75" name="数式" r:id="rId5" imgW="1028520" imgH="241200" progId="Equation.3">
                    <p:embed/>
                  </p:oleObj>
                </mc:Choice>
                <mc:Fallback>
                  <p:oleObj name="数式" r:id="rId5" imgW="102852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6899" y="4372316"/>
                          <a:ext cx="1514210" cy="359028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オブジェクト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1866193"/>
                </p:ext>
              </p:extLst>
            </p:nvPr>
          </p:nvGraphicFramePr>
          <p:xfrm>
            <a:off x="1640631" y="2413430"/>
            <a:ext cx="983069" cy="3246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76" name="数式" r:id="rId7" imgW="698400" imgH="228600" progId="Equation.3">
                    <p:embed/>
                  </p:oleObj>
                </mc:Choice>
                <mc:Fallback>
                  <p:oleObj name="数式" r:id="rId7" imgW="698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0631" y="2413430"/>
                          <a:ext cx="983069" cy="324656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" name="コンテンツ プレースホルダー 2"/>
            <p:cNvSpPr txBox="1">
              <a:spLocks/>
            </p:cNvSpPr>
            <p:nvPr/>
          </p:nvSpPr>
          <p:spPr>
            <a:xfrm>
              <a:off x="4812562" y="3188519"/>
              <a:ext cx="1811882" cy="4720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ja-JP" sz="2800" dirty="0" smtClean="0">
                  <a:solidFill>
                    <a:srgbClr val="00FF00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ECSN:8.4M</a:t>
              </a: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</a:rPr>
                <a:t>　</a:t>
              </a:r>
              <a:r>
                <a:rPr kumimoji="1" lang="ja-JP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</a:rPr>
                <a:t>　　</a:t>
              </a:r>
              <a:endPara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</a:endParaRPr>
            </a:p>
          </p:txBody>
        </p:sp>
        <p:sp>
          <p:nvSpPr>
            <p:cNvPr id="60" name="コンテンツ プレースホルダー 2"/>
            <p:cNvSpPr txBox="1">
              <a:spLocks/>
            </p:cNvSpPr>
            <p:nvPr/>
          </p:nvSpPr>
          <p:spPr>
            <a:xfrm>
              <a:off x="3281044" y="2501970"/>
              <a:ext cx="1064568" cy="3658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ja-JP" sz="2800" noProof="0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12M</a:t>
              </a: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</a:rPr>
                <a:t>　</a:t>
              </a:r>
              <a:r>
                <a:rPr kumimoji="1" lang="ja-JP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</a:rPr>
                <a:t>　　</a:t>
              </a:r>
              <a:endPara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</a:endParaRPr>
            </a:p>
          </p:txBody>
        </p:sp>
        <p:sp>
          <p:nvSpPr>
            <p:cNvPr id="61" name="コンテンツ プレースホルダー 2"/>
            <p:cNvSpPr txBox="1">
              <a:spLocks/>
            </p:cNvSpPr>
            <p:nvPr/>
          </p:nvSpPr>
          <p:spPr>
            <a:xfrm>
              <a:off x="3281044" y="2113175"/>
              <a:ext cx="1064568" cy="3658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ja-JP" sz="2800" noProof="0" dirty="0" smtClean="0">
                  <a:solidFill>
                    <a:srgbClr val="FF0000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15M</a:t>
              </a: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</a:rPr>
                <a:t>　</a:t>
              </a:r>
              <a:r>
                <a:rPr kumimoji="1" lang="ja-JP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</a:rPr>
                <a:t>　　</a:t>
              </a:r>
              <a:endPara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</a:endParaRPr>
            </a:p>
          </p:txBody>
        </p:sp>
      </p:grpSp>
      <p:cxnSp>
        <p:nvCxnSpPr>
          <p:cNvPr id="66" name="直線矢印コネクタ 65"/>
          <p:cNvCxnSpPr/>
          <p:nvPr/>
        </p:nvCxnSpPr>
        <p:spPr>
          <a:xfrm flipV="1">
            <a:off x="1812605" y="3140969"/>
            <a:ext cx="1970968" cy="803391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/>
          <p:nvPr/>
        </p:nvCxnSpPr>
        <p:spPr>
          <a:xfrm flipH="1" flipV="1">
            <a:off x="6105128" y="1814292"/>
            <a:ext cx="1512144" cy="38644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コンテンツ プレースホルダー 2"/>
          <p:cNvSpPr txBox="1">
            <a:spLocks/>
          </p:cNvSpPr>
          <p:nvPr/>
        </p:nvSpPr>
        <p:spPr>
          <a:xfrm>
            <a:off x="6624444" y="2137280"/>
            <a:ext cx="2602980" cy="91050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</a:rPr>
              <a:t>Collapsing</a:t>
            </a: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</a:rPr>
              <a:t> phase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400" baseline="0" dirty="0" smtClean="0">
                <a:solidFill>
                  <a:srgbClr val="FFFF99"/>
                </a:solidFill>
                <a:latin typeface="Calibri"/>
                <a:ea typeface="ＭＳ Ｐゴシック" panose="020B0600070205080204" pitchFamily="50" charset="-128"/>
              </a:rPr>
              <a:t>C. Kato et al.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62" name="コンテンツ プレースホルダー 2"/>
          <p:cNvSpPr txBox="1">
            <a:spLocks/>
          </p:cNvSpPr>
          <p:nvPr/>
        </p:nvSpPr>
        <p:spPr>
          <a:xfrm>
            <a:off x="131429" y="3754048"/>
            <a:ext cx="3824077" cy="9105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400" dirty="0" smtClean="0">
                <a:solidFill>
                  <a:srgbClr val="FFFF99"/>
                </a:solidFill>
                <a:latin typeface="Calibri"/>
                <a:ea typeface="ＭＳ Ｐゴシック" panose="020B0600070205080204" pitchFamily="50" charset="-128"/>
              </a:rPr>
              <a:t>Stellar evolution phase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400" dirty="0" smtClean="0">
                <a:solidFill>
                  <a:srgbClr val="FFFF99"/>
                </a:solidFill>
                <a:latin typeface="Calibri"/>
                <a:ea typeface="ＭＳ Ｐゴシック" panose="020B0600070205080204" pitchFamily="50" charset="-128"/>
              </a:rPr>
              <a:t>K. Takahashi</a:t>
            </a:r>
            <a:r>
              <a:rPr lang="en-US" altLang="ja-JP" sz="2400" dirty="0">
                <a:solidFill>
                  <a:srgbClr val="FFFF99"/>
                </a:solidFill>
                <a:latin typeface="Calibri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 smtClean="0">
                <a:solidFill>
                  <a:srgbClr val="FFFF99"/>
                </a:solidFill>
                <a:latin typeface="Calibri"/>
                <a:ea typeface="ＭＳ Ｐゴシック" panose="020B0600070205080204" pitchFamily="50" charset="-128"/>
              </a:rPr>
              <a:t>et al.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</a:endParaRPr>
          </a:p>
        </p:txBody>
      </p:sp>
      <p:grpSp>
        <p:nvGrpSpPr>
          <p:cNvPr id="71" name="グループ化 70"/>
          <p:cNvGrpSpPr/>
          <p:nvPr/>
        </p:nvGrpSpPr>
        <p:grpSpPr>
          <a:xfrm>
            <a:off x="80101" y="4177919"/>
            <a:ext cx="10076988" cy="3437904"/>
            <a:chOff x="80101" y="4177919"/>
            <a:chExt cx="10076988" cy="3437904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168932" y="5161592"/>
              <a:ext cx="9680612" cy="2454231"/>
              <a:chOff x="687097" y="335734"/>
              <a:chExt cx="9680612" cy="2454231"/>
            </a:xfrm>
          </p:grpSpPr>
          <p:grpSp>
            <p:nvGrpSpPr>
              <p:cNvPr id="24" name="グループ化 23"/>
              <p:cNvGrpSpPr/>
              <p:nvPr/>
            </p:nvGrpSpPr>
            <p:grpSpPr>
              <a:xfrm>
                <a:off x="687097" y="335734"/>
                <a:ext cx="4183747" cy="1569660"/>
                <a:chOff x="687097" y="335734"/>
                <a:chExt cx="4183747" cy="1569660"/>
              </a:xfrm>
            </p:grpSpPr>
            <p:sp>
              <p:nvSpPr>
                <p:cNvPr id="14" name="コンテンツ プレースホルダー 2"/>
                <p:cNvSpPr txBox="1">
                  <a:spLocks/>
                </p:cNvSpPr>
                <p:nvPr/>
              </p:nvSpPr>
              <p:spPr>
                <a:xfrm>
                  <a:off x="687097" y="831099"/>
                  <a:ext cx="2070030" cy="65236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lang="en-US" altLang="ja-JP" sz="2400" dirty="0" smtClean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libri"/>
                      <a:ea typeface="ＭＳ Ｐゴシック" panose="020B0600070205080204" pitchFamily="50" charset="-128"/>
                    </a:rPr>
                    <a:t>Post process</a:t>
                  </a:r>
                  <a:endParaRPr kumimoji="1" lang="en-US" altLang="ja-JP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1">
                        <a:lumMod val="20000"/>
                        <a:lumOff val="80000"/>
                      </a:schemeClr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9" name="テキスト ボックス 8"/>
                <p:cNvSpPr txBox="1"/>
                <p:nvPr/>
              </p:nvSpPr>
              <p:spPr>
                <a:xfrm>
                  <a:off x="2672677" y="335734"/>
                  <a:ext cx="2198167" cy="1569660"/>
                </a:xfrm>
                <a:prstGeom prst="rect">
                  <a:avLst/>
                </a:prstGeom>
                <a:ln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2400" kern="0" dirty="0">
                      <a:solidFill>
                        <a:schemeClr val="tx1"/>
                      </a:solidFill>
                      <a:latin typeface="Calibri" panose="020F0502020204030204"/>
                    </a:rPr>
                    <a:t>d</a:t>
                  </a:r>
                  <a:r>
                    <a:rPr kumimoji="1" lang="en-US" altLang="ja-JP" sz="2400" kern="0" dirty="0" smtClean="0">
                      <a:solidFill>
                        <a:schemeClr val="tx1"/>
                      </a:solidFill>
                      <a:latin typeface="Calibri" panose="020F0502020204030204"/>
                    </a:rPr>
                    <a:t>ensity</a:t>
                  </a:r>
                  <a:endParaRPr kumimoji="1" lang="en-US" altLang="ja-JP" sz="2400" kern="0" dirty="0">
                    <a:solidFill>
                      <a:schemeClr val="tx1"/>
                    </a:solidFill>
                    <a:latin typeface="Calibri" panose="020F0502020204030204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2400" kern="0" dirty="0" smtClean="0">
                      <a:solidFill>
                        <a:schemeClr val="tx1"/>
                      </a:solidFill>
                      <a:latin typeface="Calibri" panose="020F0502020204030204"/>
                    </a:rPr>
                    <a:t>temperature</a:t>
                  </a:r>
                  <a:endParaRPr kumimoji="1" lang="en-US" altLang="ja-JP" sz="2400" kern="0" dirty="0">
                    <a:solidFill>
                      <a:schemeClr val="tx1"/>
                    </a:solidFill>
                    <a:latin typeface="Calibri" panose="020F0502020204030204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2400" kern="0" dirty="0" smtClean="0">
                      <a:solidFill>
                        <a:schemeClr val="tx1"/>
                      </a:solidFill>
                      <a:latin typeface="Calibri" panose="020F0502020204030204"/>
                    </a:rPr>
                    <a:t>Ye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2400" kern="0" dirty="0" err="1" smtClean="0">
                      <a:solidFill>
                        <a:schemeClr val="tx1"/>
                      </a:solidFill>
                      <a:latin typeface="Calibri" panose="020F0502020204030204"/>
                    </a:rPr>
                    <a:t>νe</a:t>
                  </a:r>
                  <a:r>
                    <a:rPr kumimoji="1" lang="en-US" altLang="ja-JP" sz="2400" kern="0" dirty="0" smtClean="0">
                      <a:solidFill>
                        <a:schemeClr val="tx1"/>
                      </a:solidFill>
                      <a:latin typeface="Calibri" panose="020F0502020204030204"/>
                    </a:rPr>
                    <a:t> distribution </a:t>
                  </a:r>
                </a:p>
              </p:txBody>
            </p:sp>
          </p:grpSp>
          <p:sp>
            <p:nvSpPr>
              <p:cNvPr id="30" name="コンテンツ プレースホルダ 14"/>
              <p:cNvSpPr txBox="1">
                <a:spLocks/>
              </p:cNvSpPr>
              <p:nvPr/>
            </p:nvSpPr>
            <p:spPr>
              <a:xfrm>
                <a:off x="8543425" y="2376138"/>
                <a:ext cx="1824284" cy="413827"/>
              </a:xfrm>
              <a:prstGeom prst="rect">
                <a:avLst/>
              </a:prstGeom>
              <a:ln w="57150"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US" altLang="ja-JP" sz="2400" dirty="0" smtClean="0">
                    <a:latin typeface="Calibri" panose="020F0502020204030204"/>
                    <a:ea typeface="ＭＳ Ｐゴシック" panose="020B0600070205080204" pitchFamily="50" charset="-128"/>
                  </a:rPr>
                  <a:t>Fermi Block</a:t>
                </a:r>
                <a:endPara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34" name="グループ化 33"/>
            <p:cNvGrpSpPr/>
            <p:nvPr/>
          </p:nvGrpSpPr>
          <p:grpSpPr>
            <a:xfrm>
              <a:off x="5077454" y="5259472"/>
              <a:ext cx="5079635" cy="1340924"/>
              <a:chOff x="138035" y="5911504"/>
              <a:chExt cx="5079635" cy="1359656"/>
            </a:xfrm>
          </p:grpSpPr>
          <p:sp>
            <p:nvSpPr>
              <p:cNvPr id="41" name="正方形/長方形 40"/>
              <p:cNvSpPr/>
              <p:nvPr/>
            </p:nvSpPr>
            <p:spPr>
              <a:xfrm>
                <a:off x="815507" y="5981422"/>
                <a:ext cx="3512749" cy="470674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2" name="コンテンツ プレースホルダー 2"/>
              <p:cNvSpPr txBox="1">
                <a:spLocks/>
              </p:cNvSpPr>
              <p:nvPr/>
            </p:nvSpPr>
            <p:spPr>
              <a:xfrm>
                <a:off x="138035" y="5911504"/>
                <a:ext cx="5079635" cy="13596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1" lang="ja-JP" alt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+mn-cs"/>
                  </a:rPr>
                  <a:t>　</a:t>
                </a:r>
                <a:r>
                  <a:rPr lang="ja-JP" altLang="en-US" sz="2800" dirty="0">
                    <a:solidFill>
                      <a:prstClr val="white"/>
                    </a:solidFill>
                    <a:latin typeface="Calibri" panose="020F0502020204030204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en-US" sz="2800" dirty="0" smtClean="0">
                    <a:solidFill>
                      <a:prstClr val="white"/>
                    </a:solidFill>
                    <a:latin typeface="Calibri" panose="020F0502020204030204"/>
                    <a:ea typeface="ＭＳ Ｐゴシック" panose="020B0600070205080204" pitchFamily="50" charset="-128"/>
                  </a:rPr>
                  <a:t>　</a:t>
                </a:r>
                <a:r>
                  <a:rPr lang="en-US" altLang="ja-JP" sz="2800" dirty="0" smtClean="0">
                    <a:solidFill>
                      <a:prstClr val="white"/>
                    </a:solidFill>
                    <a:latin typeface="Calibri" panose="020F0502020204030204"/>
                    <a:ea typeface="ＭＳ Ｐゴシック" panose="020B0600070205080204" pitchFamily="50" charset="-128"/>
                  </a:rPr>
                  <a:t>luminosity &amp; spectrum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+mn-cs"/>
                  </a:rPr>
                  <a:t>　</a:t>
                </a:r>
                <a:r>
                  <a:rPr kumimoji="1" lang="ja-JP" alt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+mn-cs"/>
                  </a:rPr>
                  <a:t>　　</a:t>
                </a:r>
                <a:endParaRPr kumimoji="1" lang="en-US" altLang="ja-JP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45" name="下矢印 44"/>
            <p:cNvSpPr/>
            <p:nvPr/>
          </p:nvSpPr>
          <p:spPr>
            <a:xfrm rot="16200000">
              <a:off x="4730713" y="4977557"/>
              <a:ext cx="598876" cy="1244417"/>
            </a:xfrm>
            <a:prstGeom prst="down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9" name="コンテンツ プレースホルダ 14"/>
            <p:cNvSpPr txBox="1">
              <a:spLocks/>
            </p:cNvSpPr>
            <p:nvPr/>
          </p:nvSpPr>
          <p:spPr>
            <a:xfrm>
              <a:off x="165255" y="4587074"/>
              <a:ext cx="7236637" cy="1344796"/>
            </a:xfrm>
            <a:prstGeom prst="rect">
              <a:avLst/>
            </a:prstGeom>
            <a:ln w="57150"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ja-JP" u="sng" dirty="0" smtClean="0">
                  <a:solidFill>
                    <a:srgbClr val="FFFF99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Step.2</a:t>
              </a:r>
              <a:r>
                <a:rPr lang="ja-JP" altLang="en-US" u="sng" dirty="0" smtClean="0">
                  <a:solidFill>
                    <a:srgbClr val="FFFF99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　</a:t>
              </a:r>
              <a:r>
                <a:rPr lang="en-US" altLang="ja-JP" u="sng" dirty="0" smtClean="0">
                  <a:solidFill>
                    <a:srgbClr val="FFFF99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neutrino spectrum</a:t>
              </a:r>
              <a:r>
                <a:rPr lang="ja-JP" altLang="en-US" u="sng" dirty="0">
                  <a:solidFill>
                    <a:srgbClr val="FFFF99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 </a:t>
              </a:r>
              <a:r>
                <a:rPr lang="en-US" altLang="ja-JP" u="sng" dirty="0" smtClean="0">
                  <a:solidFill>
                    <a:srgbClr val="FFFF99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&amp; luminosity</a:t>
              </a: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6918530" y="5871384"/>
              <a:ext cx="283250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altLang="ja-JP" sz="2400" dirty="0" smtClean="0">
                  <a:latin typeface="Calibri" panose="020F0502020204030204"/>
                </a:rPr>
                <a:t>Pair neutrino process</a:t>
              </a:r>
              <a:endParaRPr kumimoji="1" lang="en-US" altLang="ja-JP" sz="1400" dirty="0">
                <a:latin typeface="Calibri" panose="020F0502020204030204"/>
              </a:endParaRPr>
            </a:p>
          </p:txBody>
        </p:sp>
        <p:graphicFrame>
          <p:nvGraphicFramePr>
            <p:cNvPr id="52" name="オブジェクト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9732575"/>
                </p:ext>
              </p:extLst>
            </p:nvPr>
          </p:nvGraphicFramePr>
          <p:xfrm>
            <a:off x="7006501" y="6333049"/>
            <a:ext cx="2682165" cy="46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77" name="数式" r:id="rId9" imgW="1079280" imgH="253800" progId="Equation.3">
                    <p:embed/>
                  </p:oleObj>
                </mc:Choice>
                <mc:Fallback>
                  <p:oleObj name="数式" r:id="rId9" imgW="107928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06501" y="6333049"/>
                          <a:ext cx="2682165" cy="46800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" name="右カーブ矢印 69"/>
            <p:cNvSpPr/>
            <p:nvPr/>
          </p:nvSpPr>
          <p:spPr>
            <a:xfrm>
              <a:off x="80101" y="4177919"/>
              <a:ext cx="864096" cy="158037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413538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2"/>
    </mc:Choice>
    <mc:Fallback xmlns="">
      <p:transition spd="slow" advTm="8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25185" t="20901" r="26152" b="11812"/>
          <a:stretch/>
        </p:blipFill>
        <p:spPr>
          <a:xfrm>
            <a:off x="920552" y="781851"/>
            <a:ext cx="7562171" cy="588169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95514" y="-298928"/>
            <a:ext cx="7125418" cy="1552330"/>
          </a:xfrm>
        </p:spPr>
        <p:txBody>
          <a:bodyPr>
            <a:normAutofit/>
          </a:bodyPr>
          <a:lstStyle/>
          <a:p>
            <a:pPr algn="ctr"/>
            <a:r>
              <a:rPr lang="en-US" altLang="ja-JP" sz="4400" dirty="0" smtClean="0"/>
              <a:t>Results </a:t>
            </a:r>
            <a:r>
              <a:rPr lang="en-US" altLang="ja-JP" sz="4000" dirty="0" smtClean="0"/>
              <a:t>  </a:t>
            </a:r>
            <a:r>
              <a:rPr lang="ja-JP" altLang="en-US" sz="3100" dirty="0" smtClean="0"/>
              <a:t> </a:t>
            </a:r>
            <a:r>
              <a:rPr lang="en-US" altLang="ja-JP" sz="3100" cap="none" dirty="0" smtClean="0"/>
              <a:t>neutrino luminosity</a:t>
            </a:r>
            <a:endParaRPr kumimoji="1" lang="ja-JP" altLang="en-US" sz="2200" cap="none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2075550" y="1538445"/>
            <a:ext cx="2304000" cy="4338827"/>
            <a:chOff x="5898790" y="5262952"/>
            <a:chExt cx="2168471" cy="4338827"/>
          </a:xfrm>
        </p:grpSpPr>
        <p:sp>
          <p:nvSpPr>
            <p:cNvPr id="49" name="コンテンツ プレースホルダー 2"/>
            <p:cNvSpPr txBox="1">
              <a:spLocks/>
            </p:cNvSpPr>
            <p:nvPr/>
          </p:nvSpPr>
          <p:spPr>
            <a:xfrm>
              <a:off x="5898790" y="5262952"/>
              <a:ext cx="2168471" cy="504000"/>
            </a:xfrm>
            <a:prstGeom prst="rect">
              <a:avLst/>
            </a:prstGeom>
            <a:solidFill>
              <a:srgbClr val="FFC000"/>
            </a:solidFill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ja-JP" sz="2800" dirty="0" smtClean="0">
                  <a:solidFill>
                    <a:srgbClr val="AC3EC1">
                      <a:lumMod val="75000"/>
                    </a:srgbClr>
                  </a:solidFill>
                </a:rPr>
                <a:t>Short duration</a:t>
              </a:r>
              <a:r>
                <a:rPr lang="ja-JP" altLang="en-US" sz="2800" dirty="0">
                  <a:solidFill>
                    <a:srgbClr val="AC3EC1">
                      <a:lumMod val="75000"/>
                    </a:srgbClr>
                  </a:solidFill>
                </a:rPr>
                <a:t>　</a:t>
              </a:r>
              <a:r>
                <a:rPr lang="ja-JP" altLang="en-US" sz="2800" dirty="0" smtClean="0">
                  <a:solidFill>
                    <a:srgbClr val="AC3EC1">
                      <a:lumMod val="75000"/>
                    </a:srgbClr>
                  </a:solidFill>
                </a:rPr>
                <a:t>　　</a:t>
              </a:r>
              <a:endParaRPr lang="en-US" altLang="ja-JP" sz="2800" dirty="0" smtClean="0">
                <a:solidFill>
                  <a:srgbClr val="AC3EC1">
                    <a:lumMod val="75000"/>
                  </a:srgbClr>
                </a:solidFill>
              </a:endParaRPr>
            </a:p>
          </p:txBody>
        </p:sp>
        <p:cxnSp>
          <p:nvCxnSpPr>
            <p:cNvPr id="50" name="直線矢印コネクタ 49"/>
            <p:cNvCxnSpPr/>
            <p:nvPr/>
          </p:nvCxnSpPr>
          <p:spPr>
            <a:xfrm>
              <a:off x="6573811" y="5785355"/>
              <a:ext cx="1337181" cy="3816424"/>
            </a:xfrm>
            <a:prstGeom prst="straightConnector1">
              <a:avLst/>
            </a:prstGeom>
            <a:ln w="57150">
              <a:solidFill>
                <a:srgbClr val="FFFF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47" name="グループ化 14346"/>
          <p:cNvGrpSpPr/>
          <p:nvPr/>
        </p:nvGrpSpPr>
        <p:grpSpPr>
          <a:xfrm>
            <a:off x="4741914" y="2246042"/>
            <a:ext cx="4154209" cy="2615240"/>
            <a:chOff x="4748408" y="1515957"/>
            <a:chExt cx="4154209" cy="2615240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5018199" y="1896060"/>
              <a:ext cx="3884418" cy="2235137"/>
              <a:chOff x="4445047" y="5659554"/>
              <a:chExt cx="3417421" cy="2235138"/>
            </a:xfrm>
          </p:grpSpPr>
          <p:sp>
            <p:nvSpPr>
              <p:cNvPr id="17" name="コンテンツ プレースホルダー 2"/>
              <p:cNvSpPr txBox="1">
                <a:spLocks/>
              </p:cNvSpPr>
              <p:nvPr/>
            </p:nvSpPr>
            <p:spPr>
              <a:xfrm>
                <a:off x="4833918" y="7384097"/>
                <a:ext cx="3028550" cy="510595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US" altLang="ja-JP" sz="2800" dirty="0" err="1" smtClean="0">
                    <a:solidFill>
                      <a:srgbClr val="AC3EC1">
                        <a:lumMod val="75000"/>
                      </a:srgbClr>
                    </a:solidFill>
                  </a:rPr>
                  <a:t>FeCC</a:t>
                </a:r>
                <a:r>
                  <a:rPr lang="en-US" altLang="ja-JP" sz="2800" dirty="0" smtClean="0">
                    <a:solidFill>
                      <a:srgbClr val="AC3EC1">
                        <a:lumMod val="75000"/>
                      </a:srgbClr>
                    </a:solidFill>
                  </a:rPr>
                  <a:t>-SN&gt;ECSN×100</a:t>
                </a:r>
              </a:p>
            </p:txBody>
          </p:sp>
          <p:cxnSp>
            <p:nvCxnSpPr>
              <p:cNvPr id="18" name="直線矢印コネクタ 17"/>
              <p:cNvCxnSpPr/>
              <p:nvPr/>
            </p:nvCxnSpPr>
            <p:spPr>
              <a:xfrm flipH="1" flipV="1">
                <a:off x="4445047" y="5659554"/>
                <a:ext cx="632553" cy="1724543"/>
              </a:xfrm>
              <a:prstGeom prst="straightConnector1">
                <a:avLst/>
              </a:prstGeom>
              <a:ln w="57150">
                <a:solidFill>
                  <a:srgbClr val="FFFF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41" name="右中かっこ 14340"/>
            <p:cNvSpPr/>
            <p:nvPr/>
          </p:nvSpPr>
          <p:spPr>
            <a:xfrm>
              <a:off x="4748408" y="1515957"/>
              <a:ext cx="181677" cy="720080"/>
            </a:xfrm>
            <a:prstGeom prst="rightBrace">
              <a:avLst/>
            </a:prstGeom>
            <a:ln w="57150">
              <a:solidFill>
                <a:srgbClr val="FFFF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4298836" y="4225872"/>
            <a:ext cx="4613207" cy="2054873"/>
            <a:chOff x="4304929" y="2427056"/>
            <a:chExt cx="4613207" cy="2054873"/>
          </a:xfrm>
        </p:grpSpPr>
        <p:sp>
          <p:nvSpPr>
            <p:cNvPr id="13" name="コンテンツ プレースホルダー 2"/>
            <p:cNvSpPr txBox="1">
              <a:spLocks/>
            </p:cNvSpPr>
            <p:nvPr/>
          </p:nvSpPr>
          <p:spPr>
            <a:xfrm>
              <a:off x="6190138" y="3941122"/>
              <a:ext cx="2727998" cy="540807"/>
            </a:xfrm>
            <a:prstGeom prst="rect">
              <a:avLst/>
            </a:prstGeom>
            <a:solidFill>
              <a:srgbClr val="FFC000"/>
            </a:solidFill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ja-JP" sz="2800" dirty="0" smtClean="0">
                  <a:solidFill>
                    <a:srgbClr val="AC3EC1">
                      <a:lumMod val="75000"/>
                    </a:srgbClr>
                  </a:solidFill>
                </a:rPr>
                <a:t>Drastic increase</a:t>
              </a:r>
              <a:r>
                <a:rPr lang="ja-JP" altLang="en-US" sz="2800" dirty="0">
                  <a:solidFill>
                    <a:srgbClr val="AC3EC1">
                      <a:lumMod val="75000"/>
                    </a:srgbClr>
                  </a:solidFill>
                </a:rPr>
                <a:t>　</a:t>
              </a:r>
              <a:r>
                <a:rPr lang="ja-JP" altLang="en-US" sz="2800" dirty="0" smtClean="0">
                  <a:solidFill>
                    <a:srgbClr val="AC3EC1">
                      <a:lumMod val="75000"/>
                    </a:srgbClr>
                  </a:solidFill>
                </a:rPr>
                <a:t>　　</a:t>
              </a:r>
              <a:endParaRPr lang="en-US" altLang="ja-JP" sz="2800" dirty="0" smtClean="0">
                <a:solidFill>
                  <a:srgbClr val="AC3EC1">
                    <a:lumMod val="75000"/>
                  </a:srgbClr>
                </a:solidFill>
              </a:endParaRPr>
            </a:p>
          </p:txBody>
        </p:sp>
        <p:cxnSp>
          <p:nvCxnSpPr>
            <p:cNvPr id="30" name="直線矢印コネクタ 29"/>
            <p:cNvCxnSpPr>
              <a:stCxn id="13" idx="1"/>
            </p:cNvCxnSpPr>
            <p:nvPr/>
          </p:nvCxnSpPr>
          <p:spPr>
            <a:xfrm flipH="1" flipV="1">
              <a:off x="4304929" y="2427056"/>
              <a:ext cx="1885208" cy="1784470"/>
            </a:xfrm>
            <a:prstGeom prst="straightConnector1">
              <a:avLst/>
            </a:prstGeom>
            <a:ln w="57150">
              <a:solidFill>
                <a:srgbClr val="FFFF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コンテンツ プレースホルダー 2"/>
          <p:cNvSpPr txBox="1">
            <a:spLocks/>
          </p:cNvSpPr>
          <p:nvPr/>
        </p:nvSpPr>
        <p:spPr>
          <a:xfrm>
            <a:off x="1831350" y="880194"/>
            <a:ext cx="3092241" cy="4693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400" dirty="0" smtClean="0">
                <a:solidFill>
                  <a:srgbClr val="FFFF99"/>
                </a:solidFill>
                <a:latin typeface="Calibri"/>
                <a:ea typeface="ＭＳ Ｐゴシック" panose="020B0600070205080204" pitchFamily="50" charset="-128"/>
              </a:rPr>
              <a:t>Stellar evolution phase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31" name="コンテンツ プレースホルダー 2"/>
          <p:cNvSpPr txBox="1">
            <a:spLocks/>
          </p:cNvSpPr>
          <p:nvPr/>
        </p:nvSpPr>
        <p:spPr>
          <a:xfrm>
            <a:off x="5032517" y="880194"/>
            <a:ext cx="2979634" cy="5084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</a:rPr>
              <a:t>Core Collapse</a:t>
            </a: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</a:rPr>
              <a:t> phase</a:t>
            </a:r>
          </a:p>
        </p:txBody>
      </p:sp>
      <p:sp>
        <p:nvSpPr>
          <p:cNvPr id="32" name="コンテンツ プレースホルダー 2"/>
          <p:cNvSpPr txBox="1">
            <a:spLocks/>
          </p:cNvSpPr>
          <p:nvPr/>
        </p:nvSpPr>
        <p:spPr>
          <a:xfrm>
            <a:off x="2452003" y="4437112"/>
            <a:ext cx="1811882" cy="472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800" dirty="0" smtClean="0">
                <a:solidFill>
                  <a:srgbClr val="00FF00"/>
                </a:solidFill>
                <a:latin typeface="Calibri" panose="020F0502020204030204"/>
                <a:ea typeface="ＭＳ Ｐゴシック" panose="020B0600070205080204" pitchFamily="50" charset="-128"/>
              </a:rPr>
              <a:t>ECSN:8.4M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</a:rPr>
              <a:t>　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</a:rPr>
              <a:t>　　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33" name="コンテンツ プレースホルダー 2"/>
          <p:cNvSpPr txBox="1">
            <a:spLocks/>
          </p:cNvSpPr>
          <p:nvPr/>
        </p:nvSpPr>
        <p:spPr>
          <a:xfrm>
            <a:off x="6781606" y="2650117"/>
            <a:ext cx="1064568" cy="365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800" noProof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/>
                <a:ea typeface="ＭＳ Ｐゴシック" panose="020B0600070205080204" pitchFamily="50" charset="-128"/>
              </a:rPr>
              <a:t>12M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</a:rPr>
              <a:t>　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</a:rPr>
              <a:t>　　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34" name="コンテンツ プレースホルダー 2"/>
          <p:cNvSpPr txBox="1">
            <a:spLocks/>
          </p:cNvSpPr>
          <p:nvPr/>
        </p:nvSpPr>
        <p:spPr>
          <a:xfrm>
            <a:off x="6522334" y="1886606"/>
            <a:ext cx="1064568" cy="365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800" noProof="0" dirty="0" smtClean="0">
                <a:solidFill>
                  <a:srgbClr val="FF0000"/>
                </a:solidFill>
                <a:latin typeface="Calibri" panose="020F0502020204030204"/>
                <a:ea typeface="ＭＳ Ｐゴシック" panose="020B0600070205080204" pitchFamily="50" charset="-128"/>
              </a:rPr>
              <a:t>15M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</a:rPr>
              <a:t>　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</a:rPr>
              <a:t>　　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 rot="16200000">
            <a:off x="-1136613" y="3779735"/>
            <a:ext cx="4632685" cy="369332"/>
          </a:xfrm>
          <a:prstGeom prst="rect">
            <a:avLst/>
          </a:prstGeom>
          <a:solidFill>
            <a:schemeClr val="tx1"/>
          </a:solidFill>
          <a:ln w="19050" cap="rnd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kern="0" dirty="0" smtClean="0">
                <a:solidFill>
                  <a:schemeClr val="bg1"/>
                </a:solidFill>
                <a:latin typeface="Calibri" panose="020F0502020204030204"/>
              </a:rPr>
              <a:t>Log Neutrino luminosity</a:t>
            </a:r>
            <a:r>
              <a:rPr kumimoji="1" lang="ja-JP" altLang="en-US" b="1" kern="0" dirty="0" smtClean="0">
                <a:solidFill>
                  <a:schemeClr val="bg1"/>
                </a:solidFill>
                <a:latin typeface="Calibri" panose="020F0502020204030204"/>
              </a:rPr>
              <a:t> </a:t>
            </a:r>
            <a:r>
              <a:rPr kumimoji="1" lang="en-US" altLang="ja-JP" b="1" kern="0" dirty="0" smtClean="0">
                <a:solidFill>
                  <a:schemeClr val="bg1"/>
                </a:solidFill>
                <a:latin typeface="Calibri" panose="020F0502020204030204"/>
              </a:rPr>
              <a:t>[erg/s]</a:t>
            </a:r>
            <a:endParaRPr kumimoji="1" lang="en-US" altLang="ja-JP" b="1" kern="0" noProof="0" dirty="0" smtClean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180153" y="1456375"/>
            <a:ext cx="760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ＭＳ Ｐゴシック"/>
                <a:ea typeface="ＭＳ Ｐゴシック"/>
              </a:rPr>
              <a:t>ν</a:t>
            </a:r>
            <a:endParaRPr kumimoji="1" lang="ja-JP" alt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ＭＳ Ｐゴシック"/>
              <a:ea typeface="ＭＳ Ｐゴシック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444012" y="1642959"/>
            <a:ext cx="388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ＭＳ Ｐゴシック"/>
                <a:ea typeface="ＭＳ Ｐゴシック"/>
              </a:rPr>
              <a:t>e</a:t>
            </a:r>
            <a:endParaRPr kumimoji="1" lang="ja-JP" alt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ＭＳ Ｐゴシック"/>
              <a:ea typeface="ＭＳ Ｐゴシック"/>
            </a:endParaRPr>
          </a:p>
        </p:txBody>
      </p:sp>
      <p:cxnSp>
        <p:nvCxnSpPr>
          <p:cNvPr id="38" name="直線コネクタ 37"/>
          <p:cNvCxnSpPr/>
          <p:nvPr/>
        </p:nvCxnSpPr>
        <p:spPr>
          <a:xfrm>
            <a:off x="7372366" y="1602867"/>
            <a:ext cx="236964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</a:ln>
          <a:effectLst/>
        </p:spPr>
      </p:cxnSp>
      <p:grpSp>
        <p:nvGrpSpPr>
          <p:cNvPr id="39" name="グループ化 38"/>
          <p:cNvGrpSpPr/>
          <p:nvPr/>
        </p:nvGrpSpPr>
        <p:grpSpPr>
          <a:xfrm>
            <a:off x="5872125" y="2263298"/>
            <a:ext cx="3824568" cy="1772882"/>
            <a:chOff x="5725818" y="312082"/>
            <a:chExt cx="3824568" cy="1772882"/>
          </a:xfrm>
        </p:grpSpPr>
        <p:sp>
          <p:nvSpPr>
            <p:cNvPr id="40" name="コンテンツ プレースホルダー 2"/>
            <p:cNvSpPr txBox="1">
              <a:spLocks/>
            </p:cNvSpPr>
            <p:nvPr/>
          </p:nvSpPr>
          <p:spPr>
            <a:xfrm>
              <a:off x="6181302" y="1544157"/>
              <a:ext cx="3369084" cy="540807"/>
            </a:xfrm>
            <a:prstGeom prst="rect">
              <a:avLst/>
            </a:prstGeom>
            <a:solidFill>
              <a:srgbClr val="FFC000"/>
            </a:solidFill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ja-JP" sz="2800" dirty="0" smtClean="0">
                  <a:solidFill>
                    <a:srgbClr val="AC3EC1">
                      <a:lumMod val="75000"/>
                    </a:srgbClr>
                  </a:solidFill>
                </a:rPr>
                <a:t>Constant luminosity</a:t>
              </a:r>
              <a:r>
                <a:rPr lang="ja-JP" altLang="en-US" sz="2800" dirty="0">
                  <a:solidFill>
                    <a:srgbClr val="AC3EC1">
                      <a:lumMod val="75000"/>
                    </a:srgbClr>
                  </a:solidFill>
                </a:rPr>
                <a:t>　</a:t>
              </a:r>
              <a:r>
                <a:rPr lang="ja-JP" altLang="en-US" sz="2800" dirty="0" smtClean="0">
                  <a:solidFill>
                    <a:srgbClr val="AC3EC1">
                      <a:lumMod val="75000"/>
                    </a:srgbClr>
                  </a:solidFill>
                </a:rPr>
                <a:t>　　</a:t>
              </a:r>
              <a:endParaRPr lang="en-US" altLang="ja-JP" sz="2800" dirty="0" smtClean="0">
                <a:solidFill>
                  <a:srgbClr val="AC3EC1">
                    <a:lumMod val="75000"/>
                  </a:srgbClr>
                </a:solidFill>
              </a:endParaRPr>
            </a:p>
          </p:txBody>
        </p:sp>
        <p:cxnSp>
          <p:nvCxnSpPr>
            <p:cNvPr id="41" name="直線矢印コネクタ 40"/>
            <p:cNvCxnSpPr/>
            <p:nvPr/>
          </p:nvCxnSpPr>
          <p:spPr>
            <a:xfrm flipH="1" flipV="1">
              <a:off x="5725818" y="312082"/>
              <a:ext cx="909481" cy="1173531"/>
            </a:xfrm>
            <a:prstGeom prst="straightConnector1">
              <a:avLst/>
            </a:prstGeom>
            <a:ln w="57150">
              <a:solidFill>
                <a:srgbClr val="FFFF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7372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655"/>
    </mc:Choice>
    <mc:Fallback xmlns="">
      <p:transition spd="slow" advTm="128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9|32.2|14.9|4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|21|15.3|15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空">
  <a:themeElements>
    <a:clrScheme name="天空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天空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0B8DF65-62A4-40F5-B2E4-E7DEA50141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TM03457452[[fn=天空]]</Template>
  <TotalTime>36648</TotalTime>
  <Words>616</Words>
  <Application>Microsoft Office PowerPoint</Application>
  <PresentationFormat>A4 210 x 297 mm</PresentationFormat>
  <Paragraphs>275</Paragraphs>
  <Slides>18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6" baseType="lpstr">
      <vt:lpstr>ＭＳ Ｐゴシック</vt:lpstr>
      <vt:lpstr>Muli</vt:lpstr>
      <vt:lpstr>Arial</vt:lpstr>
      <vt:lpstr>Calibri</vt:lpstr>
      <vt:lpstr>Calibri Light</vt:lpstr>
      <vt:lpstr>Cambria Math</vt:lpstr>
      <vt:lpstr>天空</vt:lpstr>
      <vt:lpstr>数式</vt:lpstr>
      <vt:lpstr>Properties of pre-supernova neutrino  in collapsing phase ～towards comprehensive neutrino studies </vt:lpstr>
      <vt:lpstr>Outline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Purpose of present research</vt:lpstr>
      <vt:lpstr>PowerPoint プレゼンテーション</vt:lpstr>
      <vt:lpstr>Results    neutrino luminosity</vt:lpstr>
      <vt:lpstr>Results    neutrino luminosity</vt:lpstr>
      <vt:lpstr>PowerPoint プレゼンテーション</vt:lpstr>
      <vt:lpstr>PowerPoint プレゼンテーション</vt:lpstr>
      <vt:lpstr>Results  number of events</vt:lpstr>
      <vt:lpstr>Results    number of events</vt:lpstr>
      <vt:lpstr>PowerPoint プレゼンテーション</vt:lpstr>
      <vt:lpstr>PowerPoint プレゼンテーション</vt:lpstr>
      <vt:lpstr>Summary &amp; Future work</vt:lpstr>
      <vt:lpstr>PowerPoint プレゼンテーション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Progenitor modelによる 前兆ニュートリノ放出率の違い と観測可能性</dc:title>
  <dc:subject/>
  <dc:creator>加藤ちなみ</dc:creator>
  <cp:keywords/>
  <dc:description/>
  <cp:lastModifiedBy>加藤ちなみ</cp:lastModifiedBy>
  <cp:revision>589</cp:revision>
  <cp:lastPrinted>2015-08-31T12:30:59Z</cp:lastPrinted>
  <dcterms:created xsi:type="dcterms:W3CDTF">2015-03-11T09:13:55Z</dcterms:created>
  <dcterms:modified xsi:type="dcterms:W3CDTF">2016-05-13T05:43:19Z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TC060874521041</vt:lpwstr>
  </property>
</Properties>
</file>