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6" r:id="rId2"/>
    <p:sldId id="258" r:id="rId3"/>
    <p:sldId id="389" r:id="rId4"/>
    <p:sldId id="323" r:id="rId5"/>
    <p:sldId id="375" r:id="rId6"/>
    <p:sldId id="273" r:id="rId7"/>
    <p:sldId id="388" r:id="rId8"/>
    <p:sldId id="288" r:id="rId9"/>
    <p:sldId id="263" r:id="rId10"/>
    <p:sldId id="281" r:id="rId11"/>
    <p:sldId id="357" r:id="rId12"/>
    <p:sldId id="324" r:id="rId13"/>
    <p:sldId id="360" r:id="rId14"/>
    <p:sldId id="329" r:id="rId15"/>
    <p:sldId id="337" r:id="rId16"/>
    <p:sldId id="355" r:id="rId17"/>
    <p:sldId id="348" r:id="rId18"/>
    <p:sldId id="386" r:id="rId19"/>
    <p:sldId id="279" r:id="rId20"/>
    <p:sldId id="381" r:id="rId21"/>
    <p:sldId id="390" r:id="rId22"/>
    <p:sldId id="340" r:id="rId23"/>
    <p:sldId id="290" r:id="rId24"/>
    <p:sldId id="291" r:id="rId25"/>
    <p:sldId id="352" r:id="rId26"/>
    <p:sldId id="334" r:id="rId27"/>
    <p:sldId id="330" r:id="rId28"/>
    <p:sldId id="331" r:id="rId29"/>
    <p:sldId id="332" r:id="rId30"/>
    <p:sldId id="371" r:id="rId31"/>
    <p:sldId id="370" r:id="rId32"/>
    <p:sldId id="387" r:id="rId33"/>
    <p:sldId id="372" r:id="rId34"/>
    <p:sldId id="373" r:id="rId35"/>
    <p:sldId id="374" r:id="rId36"/>
    <p:sldId id="366" r:id="rId37"/>
    <p:sldId id="368" r:id="rId38"/>
    <p:sldId id="369" r:id="rId39"/>
    <p:sldId id="367" r:id="rId40"/>
    <p:sldId id="407" r:id="rId41"/>
    <p:sldId id="365" r:id="rId42"/>
    <p:sldId id="408" r:id="rId43"/>
    <p:sldId id="260" r:id="rId44"/>
    <p:sldId id="319" r:id="rId45"/>
    <p:sldId id="406" r:id="rId46"/>
    <p:sldId id="383" r:id="rId47"/>
    <p:sldId id="376" r:id="rId48"/>
    <p:sldId id="377" r:id="rId49"/>
    <p:sldId id="378" r:id="rId50"/>
    <p:sldId id="379" r:id="rId51"/>
    <p:sldId id="380" r:id="rId52"/>
    <p:sldId id="384" r:id="rId53"/>
    <p:sldId id="385" r:id="rId54"/>
    <p:sldId id="396" r:id="rId55"/>
    <p:sldId id="392" r:id="rId56"/>
    <p:sldId id="393" r:id="rId57"/>
    <p:sldId id="394" r:id="rId58"/>
    <p:sldId id="395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391" r:id="rId67"/>
    <p:sldId id="294" r:id="rId68"/>
    <p:sldId id="295" r:id="rId69"/>
    <p:sldId id="275" r:id="rId70"/>
    <p:sldId id="404" r:id="rId71"/>
    <p:sldId id="405" r:id="rId72"/>
    <p:sldId id="283" r:id="rId73"/>
    <p:sldId id="304" r:id="rId74"/>
    <p:sldId id="302" r:id="rId75"/>
    <p:sldId id="305" r:id="rId76"/>
    <p:sldId id="306" r:id="rId77"/>
    <p:sldId id="307" r:id="rId78"/>
    <p:sldId id="308" r:id="rId79"/>
    <p:sldId id="309" r:id="rId80"/>
    <p:sldId id="310" r:id="rId81"/>
    <p:sldId id="311" r:id="rId82"/>
    <p:sldId id="312" r:id="rId83"/>
    <p:sldId id="341" r:id="rId84"/>
    <p:sldId id="342" r:id="rId85"/>
    <p:sldId id="343" r:id="rId86"/>
    <p:sldId id="344" r:id="rId87"/>
    <p:sldId id="345" r:id="rId88"/>
    <p:sldId id="297" r:id="rId89"/>
    <p:sldId id="327" r:id="rId90"/>
    <p:sldId id="325" r:id="rId91"/>
    <p:sldId id="328" r:id="rId92"/>
    <p:sldId id="353" r:id="rId93"/>
    <p:sldId id="354" r:id="rId9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93" autoAdjust="0"/>
  </p:normalViewPr>
  <p:slideViewPr>
    <p:cSldViewPr snapToGrid="0" showGuides="1">
      <p:cViewPr varScale="1">
        <p:scale>
          <a:sx n="53" d="100"/>
          <a:sy n="53" d="100"/>
        </p:scale>
        <p:origin x="1152" y="4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nt\01\simulation\neutron\EXPACS_G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dor\work\132pc\chain\&#37325;&#35201;\LNGS_neutron_mesur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mnt\01\simulation\neutron\EXPACS_G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nt\01\simulation\neutron\EXPACS_G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532461618269589"/>
          <c:y val="0.19031477015936585"/>
          <c:w val="0.66770246200114614"/>
          <c:h val="0.62460266583974411"/>
        </c:manualLayout>
      </c:layout>
      <c:scatterChart>
        <c:scatterStyle val="lineMarker"/>
        <c:varyColors val="0"/>
        <c:ser>
          <c:idx val="0"/>
          <c:order val="0"/>
          <c:tx>
            <c:strRef>
              <c:f>Angle!$B$3</c:f>
              <c:strCache>
                <c:ptCount val="1"/>
                <c:pt idx="0">
                  <c:v>0 degree</c:v>
                </c:pt>
              </c:strCache>
            </c:strRef>
          </c:tx>
          <c:spPr>
            <a:ln w="1905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Angle!$A$35:$A$155</c:f>
              <c:numCache>
                <c:formatCode>0.00E+00</c:formatCode>
                <c:ptCount val="121"/>
                <c:pt idx="0">
                  <c:v>1.1294E-8</c:v>
                </c:pt>
                <c:pt idx="1">
                  <c:v>1.4219E-8</c:v>
                </c:pt>
                <c:pt idx="2">
                  <c:v>1.7900999999999999E-8</c:v>
                </c:pt>
                <c:pt idx="3">
                  <c:v>2.2536000000000001E-8</c:v>
                </c:pt>
                <c:pt idx="4">
                  <c:v>2.8371E-8</c:v>
                </c:pt>
                <c:pt idx="5">
                  <c:v>3.5717000000000001E-8</c:v>
                </c:pt>
                <c:pt idx="6">
                  <c:v>4.4964999999999999E-8</c:v>
                </c:pt>
                <c:pt idx="7">
                  <c:v>5.6608E-8</c:v>
                </c:pt>
                <c:pt idx="8">
                  <c:v>7.1264999999999997E-8</c:v>
                </c:pt>
                <c:pt idx="9">
                  <c:v>8.9716999999999995E-8</c:v>
                </c:pt>
                <c:pt idx="10">
                  <c:v>1.1295E-7</c:v>
                </c:pt>
                <c:pt idx="11">
                  <c:v>1.4219E-7</c:v>
                </c:pt>
                <c:pt idx="12">
                  <c:v>1.7901000000000001E-7</c:v>
                </c:pt>
                <c:pt idx="13">
                  <c:v>2.2536E-7</c:v>
                </c:pt>
                <c:pt idx="14">
                  <c:v>2.8370999999999999E-7</c:v>
                </c:pt>
                <c:pt idx="15">
                  <c:v>3.5717000000000001E-7</c:v>
                </c:pt>
                <c:pt idx="16">
                  <c:v>4.4965000000000001E-7</c:v>
                </c:pt>
                <c:pt idx="17">
                  <c:v>5.6608000000000005E-7</c:v>
                </c:pt>
                <c:pt idx="18">
                  <c:v>7.1264000000000001E-7</c:v>
                </c:pt>
                <c:pt idx="19">
                  <c:v>8.9716999999999998E-7</c:v>
                </c:pt>
                <c:pt idx="20">
                  <c:v>1.1293999999999999E-6</c:v>
                </c:pt>
                <c:pt idx="21">
                  <c:v>1.4219000000000001E-6</c:v>
                </c:pt>
                <c:pt idx="22">
                  <c:v>1.7901E-6</c:v>
                </c:pt>
                <c:pt idx="23">
                  <c:v>2.2535999999999999E-6</c:v>
                </c:pt>
                <c:pt idx="24">
                  <c:v>2.8370999999999999E-6</c:v>
                </c:pt>
                <c:pt idx="25">
                  <c:v>3.5717E-6</c:v>
                </c:pt>
                <c:pt idx="26">
                  <c:v>4.4965000000000001E-6</c:v>
                </c:pt>
                <c:pt idx="27">
                  <c:v>5.6608000000000001E-6</c:v>
                </c:pt>
                <c:pt idx="28">
                  <c:v>7.1264000000000001E-6</c:v>
                </c:pt>
                <c:pt idx="29">
                  <c:v>8.9716000000000006E-6</c:v>
                </c:pt>
                <c:pt idx="30">
                  <c:v>1.1294000000000001E-5</c:v>
                </c:pt>
                <c:pt idx="31">
                  <c:v>1.4219000000000001E-5</c:v>
                </c:pt>
                <c:pt idx="32">
                  <c:v>1.7901E-5</c:v>
                </c:pt>
                <c:pt idx="33">
                  <c:v>2.2535999999999999E-5</c:v>
                </c:pt>
                <c:pt idx="34">
                  <c:v>2.8371E-5</c:v>
                </c:pt>
                <c:pt idx="35">
                  <c:v>3.5716999999999997E-5</c:v>
                </c:pt>
                <c:pt idx="36">
                  <c:v>4.4965000000000001E-5</c:v>
                </c:pt>
                <c:pt idx="37">
                  <c:v>5.6607000000000002E-5</c:v>
                </c:pt>
                <c:pt idx="38">
                  <c:v>7.1264000000000001E-5</c:v>
                </c:pt>
                <c:pt idx="39">
                  <c:v>8.9716999999999995E-5</c:v>
                </c:pt>
                <c:pt idx="40">
                  <c:v>1.1294999999999999E-4</c:v>
                </c:pt>
                <c:pt idx="41">
                  <c:v>1.4218999999999999E-4</c:v>
                </c:pt>
                <c:pt idx="42">
                  <c:v>1.7901000000000001E-4</c:v>
                </c:pt>
                <c:pt idx="43">
                  <c:v>2.2536E-4</c:v>
                </c:pt>
                <c:pt idx="44">
                  <c:v>2.8371000000000001E-4</c:v>
                </c:pt>
                <c:pt idx="45">
                  <c:v>3.5717000000000002E-4</c:v>
                </c:pt>
                <c:pt idx="46">
                  <c:v>4.4965000000000001E-4</c:v>
                </c:pt>
                <c:pt idx="47">
                  <c:v>5.6607000000000001E-4</c:v>
                </c:pt>
                <c:pt idx="48">
                  <c:v>7.1265E-4</c:v>
                </c:pt>
                <c:pt idx="49">
                  <c:v>8.9716000000000004E-4</c:v>
                </c:pt>
                <c:pt idx="50">
                  <c:v>1.1295000000000001E-3</c:v>
                </c:pt>
                <c:pt idx="51">
                  <c:v>1.4219E-3</c:v>
                </c:pt>
                <c:pt idx="52">
                  <c:v>1.7901E-3</c:v>
                </c:pt>
                <c:pt idx="53">
                  <c:v>2.2536000000000001E-3</c:v>
                </c:pt>
                <c:pt idx="54">
                  <c:v>2.8371E-3</c:v>
                </c:pt>
                <c:pt idx="55">
                  <c:v>3.5717000000000001E-3</c:v>
                </c:pt>
                <c:pt idx="56">
                  <c:v>4.4964999999999996E-3</c:v>
                </c:pt>
                <c:pt idx="57">
                  <c:v>5.6607000000000003E-3</c:v>
                </c:pt>
                <c:pt idx="58">
                  <c:v>7.1265E-3</c:v>
                </c:pt>
                <c:pt idx="59">
                  <c:v>8.9717000000000009E-3</c:v>
                </c:pt>
                <c:pt idx="60">
                  <c:v>1.1294E-2</c:v>
                </c:pt>
                <c:pt idx="61">
                  <c:v>1.4219000000000001E-2</c:v>
                </c:pt>
                <c:pt idx="62">
                  <c:v>1.7901E-2</c:v>
                </c:pt>
                <c:pt idx="63">
                  <c:v>2.2536E-2</c:v>
                </c:pt>
                <c:pt idx="64">
                  <c:v>2.8371E-2</c:v>
                </c:pt>
                <c:pt idx="65">
                  <c:v>3.5716999999999999E-2</c:v>
                </c:pt>
                <c:pt idx="66">
                  <c:v>4.4964999999999998E-2</c:v>
                </c:pt>
                <c:pt idx="67">
                  <c:v>5.6606999999999998E-2</c:v>
                </c:pt>
                <c:pt idx="68">
                  <c:v>7.1263999999999994E-2</c:v>
                </c:pt>
                <c:pt idx="69">
                  <c:v>8.9717000000000005E-2</c:v>
                </c:pt>
                <c:pt idx="70">
                  <c:v>0.11294</c:v>
                </c:pt>
                <c:pt idx="71">
                  <c:v>0.14219000000000001</c:v>
                </c:pt>
                <c:pt idx="72">
                  <c:v>0.17901</c:v>
                </c:pt>
                <c:pt idx="73">
                  <c:v>0.22536</c:v>
                </c:pt>
                <c:pt idx="74">
                  <c:v>0.28371000000000002</c:v>
                </c:pt>
                <c:pt idx="75">
                  <c:v>0.35716999999999999</c:v>
                </c:pt>
                <c:pt idx="76">
                  <c:v>0.44964999999999999</c:v>
                </c:pt>
                <c:pt idx="77">
                  <c:v>0.56608000000000003</c:v>
                </c:pt>
                <c:pt idx="78">
                  <c:v>0.71264000000000005</c:v>
                </c:pt>
                <c:pt idx="79">
                  <c:v>0.89717000000000002</c:v>
                </c:pt>
                <c:pt idx="80">
                  <c:v>1.1294</c:v>
                </c:pt>
                <c:pt idx="81">
                  <c:v>1.4218999999999999</c:v>
                </c:pt>
                <c:pt idx="82">
                  <c:v>1.7901</c:v>
                </c:pt>
                <c:pt idx="83">
                  <c:v>2.2536</c:v>
                </c:pt>
                <c:pt idx="84">
                  <c:v>2.8371</c:v>
                </c:pt>
                <c:pt idx="85">
                  <c:v>3.5716999999999999</c:v>
                </c:pt>
                <c:pt idx="86">
                  <c:v>4.4965000000000002</c:v>
                </c:pt>
                <c:pt idx="87">
                  <c:v>5.6607000000000003</c:v>
                </c:pt>
                <c:pt idx="88">
                  <c:v>7.1265000000000001</c:v>
                </c:pt>
                <c:pt idx="89">
                  <c:v>8.9717000000000002</c:v>
                </c:pt>
                <c:pt idx="90">
                  <c:v>11.295</c:v>
                </c:pt>
                <c:pt idx="91">
                  <c:v>14.218999999999999</c:v>
                </c:pt>
                <c:pt idx="92">
                  <c:v>17.901</c:v>
                </c:pt>
                <c:pt idx="93">
                  <c:v>22.536000000000001</c:v>
                </c:pt>
                <c:pt idx="94">
                  <c:v>28.370999999999999</c:v>
                </c:pt>
                <c:pt idx="95">
                  <c:v>35.716999999999999</c:v>
                </c:pt>
                <c:pt idx="96">
                  <c:v>44.965000000000003</c:v>
                </c:pt>
                <c:pt idx="97">
                  <c:v>56.606999999999999</c:v>
                </c:pt>
                <c:pt idx="98">
                  <c:v>71.265000000000001</c:v>
                </c:pt>
                <c:pt idx="99">
                  <c:v>89.715999999999994</c:v>
                </c:pt>
                <c:pt idx="100">
                  <c:v>112.94</c:v>
                </c:pt>
                <c:pt idx="101">
                  <c:v>142.19</c:v>
                </c:pt>
                <c:pt idx="102">
                  <c:v>179.01</c:v>
                </c:pt>
                <c:pt idx="103">
                  <c:v>225.36</c:v>
                </c:pt>
                <c:pt idx="104">
                  <c:v>283.70999999999998</c:v>
                </c:pt>
                <c:pt idx="105">
                  <c:v>357.17</c:v>
                </c:pt>
                <c:pt idx="106">
                  <c:v>449.65</c:v>
                </c:pt>
                <c:pt idx="107">
                  <c:v>566.08000000000004</c:v>
                </c:pt>
                <c:pt idx="108">
                  <c:v>712.65</c:v>
                </c:pt>
                <c:pt idx="109">
                  <c:v>897.16</c:v>
                </c:pt>
                <c:pt idx="110">
                  <c:v>1129.4000000000001</c:v>
                </c:pt>
                <c:pt idx="111">
                  <c:v>1421.9</c:v>
                </c:pt>
                <c:pt idx="112">
                  <c:v>1790.1</c:v>
                </c:pt>
                <c:pt idx="113">
                  <c:v>2253.6</c:v>
                </c:pt>
                <c:pt idx="114">
                  <c:v>2837.1</c:v>
                </c:pt>
                <c:pt idx="115">
                  <c:v>3571.7</c:v>
                </c:pt>
                <c:pt idx="116">
                  <c:v>4496.5</c:v>
                </c:pt>
                <c:pt idx="117">
                  <c:v>5660.8</c:v>
                </c:pt>
                <c:pt idx="118">
                  <c:v>7126.5</c:v>
                </c:pt>
                <c:pt idx="119">
                  <c:v>8971.7000000000007</c:v>
                </c:pt>
                <c:pt idx="120">
                  <c:v>11294</c:v>
                </c:pt>
              </c:numCache>
            </c:numRef>
          </c:xVal>
          <c:yVal>
            <c:numRef>
              <c:f>Angle!$B$35:$B$155</c:f>
              <c:numCache>
                <c:formatCode>0.00E+00</c:formatCode>
                <c:ptCount val="121"/>
                <c:pt idx="0">
                  <c:v>2326.9907929483743</c:v>
                </c:pt>
                <c:pt idx="1">
                  <c:v>2647.8284742926235</c:v>
                </c:pt>
                <c:pt idx="2">
                  <c:v>2941.3942480466562</c:v>
                </c:pt>
                <c:pt idx="3">
                  <c:v>3167.3992475659284</c:v>
                </c:pt>
                <c:pt idx="4">
                  <c:v>3275.0787341662813</c:v>
                </c:pt>
                <c:pt idx="5">
                  <c:v>3211.1068238534394</c:v>
                </c:pt>
                <c:pt idx="6">
                  <c:v>2937.2938102208386</c:v>
                </c:pt>
                <c:pt idx="7">
                  <c:v>2456.4824440749335</c:v>
                </c:pt>
                <c:pt idx="8">
                  <c:v>1834.0848857212029</c:v>
                </c:pt>
                <c:pt idx="9">
                  <c:v>1192.0775033995897</c:v>
                </c:pt>
                <c:pt idx="10">
                  <c:v>661.97072207390647</c:v>
                </c:pt>
                <c:pt idx="11">
                  <c:v>318.89771053132347</c:v>
                </c:pt>
                <c:pt idx="12">
                  <c:v>149.90844290830393</c:v>
                </c:pt>
                <c:pt idx="13">
                  <c:v>87.2418432317846</c:v>
                </c:pt>
                <c:pt idx="14">
                  <c:v>66.97850777397737</c:v>
                </c:pt>
                <c:pt idx="15">
                  <c:v>57.295252574906307</c:v>
                </c:pt>
                <c:pt idx="16">
                  <c:v>49.382849356237308</c:v>
                </c:pt>
                <c:pt idx="17">
                  <c:v>42.095019344020614</c:v>
                </c:pt>
                <c:pt idx="18">
                  <c:v>35.494589865659989</c:v>
                </c:pt>
                <c:pt idx="19">
                  <c:v>29.655771531812455</c:v>
                </c:pt>
                <c:pt idx="20">
                  <c:v>24.590919171183934</c:v>
                </c:pt>
                <c:pt idx="21">
                  <c:v>20.260194904131158</c:v>
                </c:pt>
                <c:pt idx="22">
                  <c:v>16.60398776884923</c:v>
                </c:pt>
                <c:pt idx="23">
                  <c:v>13.546897628065407</c:v>
                </c:pt>
                <c:pt idx="24">
                  <c:v>11.010737321596128</c:v>
                </c:pt>
                <c:pt idx="25">
                  <c:v>8.9204236831152954</c:v>
                </c:pt>
                <c:pt idx="26">
                  <c:v>7.2070966492980837</c:v>
                </c:pt>
                <c:pt idx="27">
                  <c:v>5.809229921189373</c:v>
                </c:pt>
                <c:pt idx="28">
                  <c:v>4.6733869392830316</c:v>
                </c:pt>
                <c:pt idx="29">
                  <c:v>3.7533618356126111</c:v>
                </c:pt>
                <c:pt idx="30">
                  <c:v>3.0104546136956438</c:v>
                </c:pt>
                <c:pt idx="31">
                  <c:v>2.4116112985643738</c:v>
                </c:pt>
                <c:pt idx="32">
                  <c:v>1.9301402810562509</c:v>
                </c:pt>
                <c:pt idx="33">
                  <c:v>1.5436483524654931</c:v>
                </c:pt>
                <c:pt idx="34">
                  <c:v>1.233796227582983</c:v>
                </c:pt>
                <c:pt idx="35">
                  <c:v>0.98565426796244615</c:v>
                </c:pt>
                <c:pt idx="36">
                  <c:v>0.78712122681519059</c:v>
                </c:pt>
                <c:pt idx="37">
                  <c:v>0.62840235067202743</c:v>
                </c:pt>
                <c:pt idx="38">
                  <c:v>0.5015791489553868</c:v>
                </c:pt>
                <c:pt idx="39">
                  <c:v>0.4002924176698151</c:v>
                </c:pt>
                <c:pt idx="40">
                  <c:v>0.3194308152788024</c:v>
                </c:pt>
                <c:pt idx="41">
                  <c:v>0.25491680719233917</c:v>
                </c:pt>
                <c:pt idx="42">
                  <c:v>0.20342951231602363</c:v>
                </c:pt>
                <c:pt idx="43">
                  <c:v>0.16236072284796105</c:v>
                </c:pt>
                <c:pt idx="44">
                  <c:v>0.12960368399975053</c:v>
                </c:pt>
                <c:pt idx="45">
                  <c:v>0.10347718853809205</c:v>
                </c:pt>
                <c:pt idx="46">
                  <c:v>8.2640586772859417E-2</c:v>
                </c:pt>
                <c:pt idx="47">
                  <c:v>6.6023230635024729E-2</c:v>
                </c:pt>
                <c:pt idx="48">
                  <c:v>5.2768328188794317E-2</c:v>
                </c:pt>
                <c:pt idx="49">
                  <c:v>4.2197065255118425E-2</c:v>
                </c:pt>
                <c:pt idx="50">
                  <c:v>3.3762179531724626E-2</c:v>
                </c:pt>
                <c:pt idx="51">
                  <c:v>2.7034533956392992E-2</c:v>
                </c:pt>
                <c:pt idx="52">
                  <c:v>2.1664227585463259E-2</c:v>
                </c:pt>
                <c:pt idx="53">
                  <c:v>1.7377852789920469E-2</c:v>
                </c:pt>
                <c:pt idx="54">
                  <c:v>1.395528777262971E-2</c:v>
                </c:pt>
                <c:pt idx="55">
                  <c:v>1.1221332233474629E-2</c:v>
                </c:pt>
                <c:pt idx="56">
                  <c:v>9.0365726824132696E-3</c:v>
                </c:pt>
                <c:pt idx="57">
                  <c:v>7.2898624111620638E-3</c:v>
                </c:pt>
                <c:pt idx="58">
                  <c:v>5.8923704888078242E-3</c:v>
                </c:pt>
                <c:pt idx="59">
                  <c:v>4.77374990022221E-3</c:v>
                </c:pt>
                <c:pt idx="60">
                  <c:v>3.8778061663134679E-3</c:v>
                </c:pt>
                <c:pt idx="61">
                  <c:v>3.1590889772977059E-3</c:v>
                </c:pt>
                <c:pt idx="62">
                  <c:v>2.5823639282267618E-3</c:v>
                </c:pt>
                <c:pt idx="63">
                  <c:v>2.1190443882106438E-3</c:v>
                </c:pt>
                <c:pt idx="64">
                  <c:v>1.7463425666059103E-3</c:v>
                </c:pt>
                <c:pt idx="65">
                  <c:v>1.4461036311675421E-3</c:v>
                </c:pt>
                <c:pt idx="66">
                  <c:v>1.2038606467004427E-3</c:v>
                </c:pt>
                <c:pt idx="67">
                  <c:v>1.0080556218362161E-3</c:v>
                </c:pt>
                <c:pt idx="68">
                  <c:v>8.4943118323568812E-4</c:v>
                </c:pt>
                <c:pt idx="69">
                  <c:v>7.206000936292097E-4</c:v>
                </c:pt>
                <c:pt idx="70">
                  <c:v>6.1568957146402009E-4</c:v>
                </c:pt>
                <c:pt idx="71">
                  <c:v>5.2990864163346212E-4</c:v>
                </c:pt>
                <c:pt idx="72">
                  <c:v>4.5936449670800971E-4</c:v>
                </c:pt>
                <c:pt idx="73">
                  <c:v>4.0106705983792478E-4</c:v>
                </c:pt>
                <c:pt idx="74">
                  <c:v>3.5222114884607951E-4</c:v>
                </c:pt>
                <c:pt idx="75">
                  <c:v>3.1072947118751054E-4</c:v>
                </c:pt>
                <c:pt idx="76">
                  <c:v>2.7527912351429235E-4</c:v>
                </c:pt>
                <c:pt idx="77">
                  <c:v>2.4461019410124856E-4</c:v>
                </c:pt>
                <c:pt idx="78">
                  <c:v>2.1732349125857555E-4</c:v>
                </c:pt>
                <c:pt idx="79">
                  <c:v>1.9234480279473355E-4</c:v>
                </c:pt>
                <c:pt idx="80">
                  <c:v>1.6873597658044847E-4</c:v>
                </c:pt>
                <c:pt idx="81">
                  <c:v>1.44778009487403E-4</c:v>
                </c:pt>
                <c:pt idx="82">
                  <c:v>1.2252569299939047E-4</c:v>
                </c:pt>
                <c:pt idx="83">
                  <c:v>1.0198890684387194E-4</c:v>
                </c:pt>
                <c:pt idx="84">
                  <c:v>8.2682631740739289E-5</c:v>
                </c:pt>
                <c:pt idx="85">
                  <c:v>6.5152487700115673E-5</c:v>
                </c:pt>
                <c:pt idx="86">
                  <c:v>4.9698518406576941E-5</c:v>
                </c:pt>
                <c:pt idx="87">
                  <c:v>3.6597592301727767E-5</c:v>
                </c:pt>
                <c:pt idx="88">
                  <c:v>2.6879206707060683E-5</c:v>
                </c:pt>
                <c:pt idx="89">
                  <c:v>2.0723614438542707E-5</c:v>
                </c:pt>
                <c:pt idx="90">
                  <c:v>1.6829786947860688E-5</c:v>
                </c:pt>
                <c:pt idx="91">
                  <c:v>1.436973847396632E-5</c:v>
                </c:pt>
                <c:pt idx="92">
                  <c:v>1.2756082012411252E-5</c:v>
                </c:pt>
                <c:pt idx="93">
                  <c:v>1.1739292396073024E-5</c:v>
                </c:pt>
                <c:pt idx="94">
                  <c:v>1.1310028543680378E-5</c:v>
                </c:pt>
                <c:pt idx="95">
                  <c:v>1.1496118154345401E-5</c:v>
                </c:pt>
                <c:pt idx="96">
                  <c:v>1.2214323835577388E-5</c:v>
                </c:pt>
                <c:pt idx="97">
                  <c:v>1.320658449537558E-5</c:v>
                </c:pt>
                <c:pt idx="98">
                  <c:v>1.4039683898607048E-5</c:v>
                </c:pt>
                <c:pt idx="99">
                  <c:v>1.4216039367084431E-5</c:v>
                </c:pt>
                <c:pt idx="100">
                  <c:v>1.3467530443512609E-5</c:v>
                </c:pt>
                <c:pt idx="101">
                  <c:v>1.1920277206470046E-5</c:v>
                </c:pt>
                <c:pt idx="102">
                  <c:v>9.7999422438286379E-6</c:v>
                </c:pt>
                <c:pt idx="103">
                  <c:v>7.374891394175486E-6</c:v>
                </c:pt>
                <c:pt idx="104">
                  <c:v>5.0335196298520102E-6</c:v>
                </c:pt>
                <c:pt idx="105">
                  <c:v>3.103281221333714E-6</c:v>
                </c:pt>
                <c:pt idx="106">
                  <c:v>1.7578388007596838E-6</c:v>
                </c:pt>
                <c:pt idx="107">
                  <c:v>9.4907290948532291E-7</c:v>
                </c:pt>
                <c:pt idx="108">
                  <c:v>5.0829328390799513E-7</c:v>
                </c:pt>
                <c:pt idx="109">
                  <c:v>2.8120873221307698E-7</c:v>
                </c:pt>
                <c:pt idx="110">
                  <c:v>1.6335293949705202E-7</c:v>
                </c:pt>
                <c:pt idx="111">
                  <c:v>9.8841788392700175E-8</c:v>
                </c:pt>
                <c:pt idx="112">
                  <c:v>6.1222432370962046E-8</c:v>
                </c:pt>
                <c:pt idx="113">
                  <c:v>3.8213190829013255E-8</c:v>
                </c:pt>
                <c:pt idx="114">
                  <c:v>2.3802876664757527E-8</c:v>
                </c:pt>
                <c:pt idx="115">
                  <c:v>1.4722161554042323E-8</c:v>
                </c:pt>
                <c:pt idx="116">
                  <c:v>9.0380550929570027E-9</c:v>
                </c:pt>
                <c:pt idx="117">
                  <c:v>5.5143689723872106E-9</c:v>
                </c:pt>
                <c:pt idx="118">
                  <c:v>3.3450119764965588E-9</c:v>
                </c:pt>
                <c:pt idx="119">
                  <c:v>2.018349794949907E-9</c:v>
                </c:pt>
                <c:pt idx="120">
                  <c:v>1.2020459893501557E-9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813-49D0-BDC0-B1FAC484E875}"/>
            </c:ext>
          </c:extLst>
        </c:ser>
        <c:ser>
          <c:idx val="1"/>
          <c:order val="1"/>
          <c:tx>
            <c:strRef>
              <c:f>Angle!$D$3</c:f>
              <c:strCache>
                <c:ptCount val="1"/>
                <c:pt idx="0">
                  <c:v>45 degree</c:v>
                </c:pt>
              </c:strCache>
            </c:strRef>
          </c:tx>
          <c:spPr>
            <a:ln w="19050">
              <a:solidFill>
                <a:srgbClr val="3366FF"/>
              </a:solidFill>
              <a:prstDash val="solid"/>
            </a:ln>
          </c:spPr>
          <c:marker>
            <c:symbol val="none"/>
          </c:marker>
          <c:dPt>
            <c:idx val="77"/>
            <c:bubble3D val="0"/>
            <c:spPr>
              <a:ln w="19050">
                <a:solidFill>
                  <a:srgbClr val="0000FF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813-49D0-BDC0-B1FAC484E875}"/>
              </c:ext>
            </c:extLst>
          </c:dPt>
          <c:xVal>
            <c:numRef>
              <c:f>Angle!$A$35:$A$155</c:f>
              <c:numCache>
                <c:formatCode>0.00E+00</c:formatCode>
                <c:ptCount val="121"/>
                <c:pt idx="0">
                  <c:v>1.1294E-8</c:v>
                </c:pt>
                <c:pt idx="1">
                  <c:v>1.4219E-8</c:v>
                </c:pt>
                <c:pt idx="2">
                  <c:v>1.7900999999999999E-8</c:v>
                </c:pt>
                <c:pt idx="3">
                  <c:v>2.2536000000000001E-8</c:v>
                </c:pt>
                <c:pt idx="4">
                  <c:v>2.8371E-8</c:v>
                </c:pt>
                <c:pt idx="5">
                  <c:v>3.5717000000000001E-8</c:v>
                </c:pt>
                <c:pt idx="6">
                  <c:v>4.4964999999999999E-8</c:v>
                </c:pt>
                <c:pt idx="7">
                  <c:v>5.6608E-8</c:v>
                </c:pt>
                <c:pt idx="8">
                  <c:v>7.1264999999999997E-8</c:v>
                </c:pt>
                <c:pt idx="9">
                  <c:v>8.9716999999999995E-8</c:v>
                </c:pt>
                <c:pt idx="10">
                  <c:v>1.1295E-7</c:v>
                </c:pt>
                <c:pt idx="11">
                  <c:v>1.4219E-7</c:v>
                </c:pt>
                <c:pt idx="12">
                  <c:v>1.7901000000000001E-7</c:v>
                </c:pt>
                <c:pt idx="13">
                  <c:v>2.2536E-7</c:v>
                </c:pt>
                <c:pt idx="14">
                  <c:v>2.8370999999999999E-7</c:v>
                </c:pt>
                <c:pt idx="15">
                  <c:v>3.5717000000000001E-7</c:v>
                </c:pt>
                <c:pt idx="16">
                  <c:v>4.4965000000000001E-7</c:v>
                </c:pt>
                <c:pt idx="17">
                  <c:v>5.6608000000000005E-7</c:v>
                </c:pt>
                <c:pt idx="18">
                  <c:v>7.1264000000000001E-7</c:v>
                </c:pt>
                <c:pt idx="19">
                  <c:v>8.9716999999999998E-7</c:v>
                </c:pt>
                <c:pt idx="20">
                  <c:v>1.1293999999999999E-6</c:v>
                </c:pt>
                <c:pt idx="21">
                  <c:v>1.4219000000000001E-6</c:v>
                </c:pt>
                <c:pt idx="22">
                  <c:v>1.7901E-6</c:v>
                </c:pt>
                <c:pt idx="23">
                  <c:v>2.2535999999999999E-6</c:v>
                </c:pt>
                <c:pt idx="24">
                  <c:v>2.8370999999999999E-6</c:v>
                </c:pt>
                <c:pt idx="25">
                  <c:v>3.5717E-6</c:v>
                </c:pt>
                <c:pt idx="26">
                  <c:v>4.4965000000000001E-6</c:v>
                </c:pt>
                <c:pt idx="27">
                  <c:v>5.6608000000000001E-6</c:v>
                </c:pt>
                <c:pt idx="28">
                  <c:v>7.1264000000000001E-6</c:v>
                </c:pt>
                <c:pt idx="29">
                  <c:v>8.9716000000000006E-6</c:v>
                </c:pt>
                <c:pt idx="30">
                  <c:v>1.1294000000000001E-5</c:v>
                </c:pt>
                <c:pt idx="31">
                  <c:v>1.4219000000000001E-5</c:v>
                </c:pt>
                <c:pt idx="32">
                  <c:v>1.7901E-5</c:v>
                </c:pt>
                <c:pt idx="33">
                  <c:v>2.2535999999999999E-5</c:v>
                </c:pt>
                <c:pt idx="34">
                  <c:v>2.8371E-5</c:v>
                </c:pt>
                <c:pt idx="35">
                  <c:v>3.5716999999999997E-5</c:v>
                </c:pt>
                <c:pt idx="36">
                  <c:v>4.4965000000000001E-5</c:v>
                </c:pt>
                <c:pt idx="37">
                  <c:v>5.6607000000000002E-5</c:v>
                </c:pt>
                <c:pt idx="38">
                  <c:v>7.1264000000000001E-5</c:v>
                </c:pt>
                <c:pt idx="39">
                  <c:v>8.9716999999999995E-5</c:v>
                </c:pt>
                <c:pt idx="40">
                  <c:v>1.1294999999999999E-4</c:v>
                </c:pt>
                <c:pt idx="41">
                  <c:v>1.4218999999999999E-4</c:v>
                </c:pt>
                <c:pt idx="42">
                  <c:v>1.7901000000000001E-4</c:v>
                </c:pt>
                <c:pt idx="43">
                  <c:v>2.2536E-4</c:v>
                </c:pt>
                <c:pt idx="44">
                  <c:v>2.8371000000000001E-4</c:v>
                </c:pt>
                <c:pt idx="45">
                  <c:v>3.5717000000000002E-4</c:v>
                </c:pt>
                <c:pt idx="46">
                  <c:v>4.4965000000000001E-4</c:v>
                </c:pt>
                <c:pt idx="47">
                  <c:v>5.6607000000000001E-4</c:v>
                </c:pt>
                <c:pt idx="48">
                  <c:v>7.1265E-4</c:v>
                </c:pt>
                <c:pt idx="49">
                  <c:v>8.9716000000000004E-4</c:v>
                </c:pt>
                <c:pt idx="50">
                  <c:v>1.1295000000000001E-3</c:v>
                </c:pt>
                <c:pt idx="51">
                  <c:v>1.4219E-3</c:v>
                </c:pt>
                <c:pt idx="52">
                  <c:v>1.7901E-3</c:v>
                </c:pt>
                <c:pt idx="53">
                  <c:v>2.2536000000000001E-3</c:v>
                </c:pt>
                <c:pt idx="54">
                  <c:v>2.8371E-3</c:v>
                </c:pt>
                <c:pt idx="55">
                  <c:v>3.5717000000000001E-3</c:v>
                </c:pt>
                <c:pt idx="56">
                  <c:v>4.4964999999999996E-3</c:v>
                </c:pt>
                <c:pt idx="57">
                  <c:v>5.6607000000000003E-3</c:v>
                </c:pt>
                <c:pt idx="58">
                  <c:v>7.1265E-3</c:v>
                </c:pt>
                <c:pt idx="59">
                  <c:v>8.9717000000000009E-3</c:v>
                </c:pt>
                <c:pt idx="60">
                  <c:v>1.1294E-2</c:v>
                </c:pt>
                <c:pt idx="61">
                  <c:v>1.4219000000000001E-2</c:v>
                </c:pt>
                <c:pt idx="62">
                  <c:v>1.7901E-2</c:v>
                </c:pt>
                <c:pt idx="63">
                  <c:v>2.2536E-2</c:v>
                </c:pt>
                <c:pt idx="64">
                  <c:v>2.8371E-2</c:v>
                </c:pt>
                <c:pt idx="65">
                  <c:v>3.5716999999999999E-2</c:v>
                </c:pt>
                <c:pt idx="66">
                  <c:v>4.4964999999999998E-2</c:v>
                </c:pt>
                <c:pt idx="67">
                  <c:v>5.6606999999999998E-2</c:v>
                </c:pt>
                <c:pt idx="68">
                  <c:v>7.1263999999999994E-2</c:v>
                </c:pt>
                <c:pt idx="69">
                  <c:v>8.9717000000000005E-2</c:v>
                </c:pt>
                <c:pt idx="70">
                  <c:v>0.11294</c:v>
                </c:pt>
                <c:pt idx="71">
                  <c:v>0.14219000000000001</c:v>
                </c:pt>
                <c:pt idx="72">
                  <c:v>0.17901</c:v>
                </c:pt>
                <c:pt idx="73">
                  <c:v>0.22536</c:v>
                </c:pt>
                <c:pt idx="74">
                  <c:v>0.28371000000000002</c:v>
                </c:pt>
                <c:pt idx="75">
                  <c:v>0.35716999999999999</c:v>
                </c:pt>
                <c:pt idx="76">
                  <c:v>0.44964999999999999</c:v>
                </c:pt>
                <c:pt idx="77">
                  <c:v>0.56608000000000003</c:v>
                </c:pt>
                <c:pt idx="78">
                  <c:v>0.71264000000000005</c:v>
                </c:pt>
                <c:pt idx="79">
                  <c:v>0.89717000000000002</c:v>
                </c:pt>
                <c:pt idx="80">
                  <c:v>1.1294</c:v>
                </c:pt>
                <c:pt idx="81">
                  <c:v>1.4218999999999999</c:v>
                </c:pt>
                <c:pt idx="82">
                  <c:v>1.7901</c:v>
                </c:pt>
                <c:pt idx="83">
                  <c:v>2.2536</c:v>
                </c:pt>
                <c:pt idx="84">
                  <c:v>2.8371</c:v>
                </c:pt>
                <c:pt idx="85">
                  <c:v>3.5716999999999999</c:v>
                </c:pt>
                <c:pt idx="86">
                  <c:v>4.4965000000000002</c:v>
                </c:pt>
                <c:pt idx="87">
                  <c:v>5.6607000000000003</c:v>
                </c:pt>
                <c:pt idx="88">
                  <c:v>7.1265000000000001</c:v>
                </c:pt>
                <c:pt idx="89">
                  <c:v>8.9717000000000002</c:v>
                </c:pt>
                <c:pt idx="90">
                  <c:v>11.295</c:v>
                </c:pt>
                <c:pt idx="91">
                  <c:v>14.218999999999999</c:v>
                </c:pt>
                <c:pt idx="92">
                  <c:v>17.901</c:v>
                </c:pt>
                <c:pt idx="93">
                  <c:v>22.536000000000001</c:v>
                </c:pt>
                <c:pt idx="94">
                  <c:v>28.370999999999999</c:v>
                </c:pt>
                <c:pt idx="95">
                  <c:v>35.716999999999999</c:v>
                </c:pt>
                <c:pt idx="96">
                  <c:v>44.965000000000003</c:v>
                </c:pt>
                <c:pt idx="97">
                  <c:v>56.606999999999999</c:v>
                </c:pt>
                <c:pt idx="98">
                  <c:v>71.265000000000001</c:v>
                </c:pt>
                <c:pt idx="99">
                  <c:v>89.715999999999994</c:v>
                </c:pt>
                <c:pt idx="100">
                  <c:v>112.94</c:v>
                </c:pt>
                <c:pt idx="101">
                  <c:v>142.19</c:v>
                </c:pt>
                <c:pt idx="102">
                  <c:v>179.01</c:v>
                </c:pt>
                <c:pt idx="103">
                  <c:v>225.36</c:v>
                </c:pt>
                <c:pt idx="104">
                  <c:v>283.70999999999998</c:v>
                </c:pt>
                <c:pt idx="105">
                  <c:v>357.17</c:v>
                </c:pt>
                <c:pt idx="106">
                  <c:v>449.65</c:v>
                </c:pt>
                <c:pt idx="107">
                  <c:v>566.08000000000004</c:v>
                </c:pt>
                <c:pt idx="108">
                  <c:v>712.65</c:v>
                </c:pt>
                <c:pt idx="109">
                  <c:v>897.16</c:v>
                </c:pt>
                <c:pt idx="110">
                  <c:v>1129.4000000000001</c:v>
                </c:pt>
                <c:pt idx="111">
                  <c:v>1421.9</c:v>
                </c:pt>
                <c:pt idx="112">
                  <c:v>1790.1</c:v>
                </c:pt>
                <c:pt idx="113">
                  <c:v>2253.6</c:v>
                </c:pt>
                <c:pt idx="114">
                  <c:v>2837.1</c:v>
                </c:pt>
                <c:pt idx="115">
                  <c:v>3571.7</c:v>
                </c:pt>
                <c:pt idx="116">
                  <c:v>4496.5</c:v>
                </c:pt>
                <c:pt idx="117">
                  <c:v>5660.8</c:v>
                </c:pt>
                <c:pt idx="118">
                  <c:v>7126.5</c:v>
                </c:pt>
                <c:pt idx="119">
                  <c:v>8971.7000000000007</c:v>
                </c:pt>
                <c:pt idx="120">
                  <c:v>11294</c:v>
                </c:pt>
              </c:numCache>
            </c:numRef>
          </c:xVal>
          <c:yVal>
            <c:numRef>
              <c:f>Angle!$D$35:$D$155</c:f>
              <c:numCache>
                <c:formatCode>0.00E+00</c:formatCode>
                <c:ptCount val="121"/>
                <c:pt idx="0">
                  <c:v>2696.8998435707827</c:v>
                </c:pt>
                <c:pt idx="1">
                  <c:v>3056.4750696315655</c:v>
                </c:pt>
                <c:pt idx="2">
                  <c:v>3378.5059530025765</c:v>
                </c:pt>
                <c:pt idx="3">
                  <c:v>3616.3637813145201</c:v>
                </c:pt>
                <c:pt idx="4">
                  <c:v>3713.3760085208191</c:v>
                </c:pt>
                <c:pt idx="5">
                  <c:v>3612.7561405228548</c:v>
                </c:pt>
                <c:pt idx="6">
                  <c:v>3277.6130250878614</c:v>
                </c:pt>
                <c:pt idx="7">
                  <c:v>2718.3047489834212</c:v>
                </c:pt>
                <c:pt idx="8">
                  <c:v>2013.1435762841204</c:v>
                </c:pt>
                <c:pt idx="9">
                  <c:v>1298.4693079334993</c:v>
                </c:pt>
                <c:pt idx="10">
                  <c:v>715.92693390261604</c:v>
                </c:pt>
                <c:pt idx="11">
                  <c:v>342.61465841699186</c:v>
                </c:pt>
                <c:pt idx="12">
                  <c:v>160.06133427436137</c:v>
                </c:pt>
                <c:pt idx="13">
                  <c:v>92.598814764429392</c:v>
                </c:pt>
                <c:pt idx="14">
                  <c:v>70.678239268804134</c:v>
                </c:pt>
                <c:pt idx="15">
                  <c:v>60.108843616365441</c:v>
                </c:pt>
                <c:pt idx="16">
                  <c:v>51.503595275298721</c:v>
                </c:pt>
                <c:pt idx="17">
                  <c:v>43.641664304435203</c:v>
                </c:pt>
                <c:pt idx="18">
                  <c:v>36.578519444784455</c:v>
                </c:pt>
                <c:pt idx="19">
                  <c:v>30.379617600490974</c:v>
                </c:pt>
                <c:pt idx="20">
                  <c:v>25.044672042946875</c:v>
                </c:pt>
                <c:pt idx="21">
                  <c:v>20.518808948576069</c:v>
                </c:pt>
                <c:pt idx="22">
                  <c:v>16.727506910405722</c:v>
                </c:pt>
                <c:pt idx="23">
                  <c:v>13.581360339805144</c:v>
                </c:pt>
                <c:pt idx="24">
                  <c:v>10.990057307906062</c:v>
                </c:pt>
                <c:pt idx="25">
                  <c:v>8.8685925690161991</c:v>
                </c:pt>
                <c:pt idx="26">
                  <c:v>7.1403694178695556</c:v>
                </c:pt>
                <c:pt idx="27">
                  <c:v>5.7380855651345923</c:v>
                </c:pt>
                <c:pt idx="28">
                  <c:v>4.6041688617516376</c:v>
                </c:pt>
                <c:pt idx="29">
                  <c:v>3.6895711755267842</c:v>
                </c:pt>
                <c:pt idx="30">
                  <c:v>2.9537194294803122</c:v>
                </c:pt>
                <c:pt idx="31">
                  <c:v>2.3623914633998351</c:v>
                </c:pt>
                <c:pt idx="32">
                  <c:v>1.8882014324425709</c:v>
                </c:pt>
                <c:pt idx="33">
                  <c:v>1.5083878286961989</c:v>
                </c:pt>
                <c:pt idx="34">
                  <c:v>1.2044485308178721</c:v>
                </c:pt>
                <c:pt idx="35">
                  <c:v>0.96141561309395285</c:v>
                </c:pt>
                <c:pt idx="36">
                  <c:v>0.76722029277910131</c:v>
                </c:pt>
                <c:pt idx="37">
                  <c:v>0.61213692703714762</c:v>
                </c:pt>
                <c:pt idx="38">
                  <c:v>0.48833161262292468</c:v>
                </c:pt>
                <c:pt idx="39">
                  <c:v>0.38953172524660229</c:v>
                </c:pt>
                <c:pt idx="40">
                  <c:v>0.31070793991418294</c:v>
                </c:pt>
                <c:pt idx="41">
                  <c:v>0.2478560893405076</c:v>
                </c:pt>
                <c:pt idx="42">
                  <c:v>0.19772083760614531</c:v>
                </c:pt>
                <c:pt idx="43">
                  <c:v>0.15774869575586078</c:v>
                </c:pt>
                <c:pt idx="44">
                  <c:v>0.12587954819281816</c:v>
                </c:pt>
                <c:pt idx="45">
                  <c:v>0.10047094989938246</c:v>
                </c:pt>
                <c:pt idx="46">
                  <c:v>8.0214188509306325E-2</c:v>
                </c:pt>
                <c:pt idx="47">
                  <c:v>6.4064819566629752E-2</c:v>
                </c:pt>
                <c:pt idx="48">
                  <c:v>5.1187505414386929E-2</c:v>
                </c:pt>
                <c:pt idx="49">
                  <c:v>4.0920741361666055E-2</c:v>
                </c:pt>
                <c:pt idx="50">
                  <c:v>3.2731468646387242E-2</c:v>
                </c:pt>
                <c:pt idx="51">
                  <c:v>2.6201829110991798E-2</c:v>
                </c:pt>
                <c:pt idx="52">
                  <c:v>2.0991260183136719E-2</c:v>
                </c:pt>
                <c:pt idx="53">
                  <c:v>1.6833723991924076E-2</c:v>
                </c:pt>
                <c:pt idx="54">
                  <c:v>1.3515103957209189E-2</c:v>
                </c:pt>
                <c:pt idx="55">
                  <c:v>1.0865029841667645E-2</c:v>
                </c:pt>
                <c:pt idx="56">
                  <c:v>8.7479705674688851E-3</c:v>
                </c:pt>
                <c:pt idx="57">
                  <c:v>7.0559060345140754E-3</c:v>
                </c:pt>
                <c:pt idx="58">
                  <c:v>5.7025302053925545E-3</c:v>
                </c:pt>
                <c:pt idx="59">
                  <c:v>4.6195147422187369E-3</c:v>
                </c:pt>
                <c:pt idx="60">
                  <c:v>3.7522949607145029E-3</c:v>
                </c:pt>
                <c:pt idx="61">
                  <c:v>3.0567552307435306E-3</c:v>
                </c:pt>
                <c:pt idx="62">
                  <c:v>2.4987053603187028E-3</c:v>
                </c:pt>
                <c:pt idx="63">
                  <c:v>2.0504178485259345E-3</c:v>
                </c:pt>
                <c:pt idx="64">
                  <c:v>1.6897992212903707E-3</c:v>
                </c:pt>
                <c:pt idx="65">
                  <c:v>1.3992561138995825E-3</c:v>
                </c:pt>
                <c:pt idx="66">
                  <c:v>1.1647762849400813E-3</c:v>
                </c:pt>
                <c:pt idx="67">
                  <c:v>9.751712697698673E-4</c:v>
                </c:pt>
                <c:pt idx="68">
                  <c:v>8.2148478380767191E-4</c:v>
                </c:pt>
                <c:pt idx="69">
                  <c:v>6.9657381793502464E-4</c:v>
                </c:pt>
                <c:pt idx="70">
                  <c:v>5.9476259536604952E-4</c:v>
                </c:pt>
                <c:pt idx="71">
                  <c:v>5.1142199534687162E-4</c:v>
                </c:pt>
                <c:pt idx="72">
                  <c:v>4.4279756314379932E-4</c:v>
                </c:pt>
                <c:pt idx="73">
                  <c:v>3.8601366412344368E-4</c:v>
                </c:pt>
                <c:pt idx="74">
                  <c:v>3.3843228133067474E-4</c:v>
                </c:pt>
                <c:pt idx="75">
                  <c:v>2.980952636559223E-4</c:v>
                </c:pt>
                <c:pt idx="76">
                  <c:v>2.6352354181590724E-4</c:v>
                </c:pt>
                <c:pt idx="77">
                  <c:v>2.3341539609654361E-4</c:v>
                </c:pt>
                <c:pt idx="78">
                  <c:v>2.0655651227731502E-4</c:v>
                </c:pt>
                <c:pt idx="79">
                  <c:v>1.819790312117528E-4</c:v>
                </c:pt>
                <c:pt idx="80">
                  <c:v>1.5886860887142875E-4</c:v>
                </c:pt>
                <c:pt idx="81">
                  <c:v>1.3599812459270393E-4</c:v>
                </c:pt>
                <c:pt idx="82">
                  <c:v>1.1456878158197978E-4</c:v>
                </c:pt>
                <c:pt idx="83">
                  <c:v>9.4590930995917173E-5</c:v>
                </c:pt>
                <c:pt idx="84">
                  <c:v>7.5829881219553161E-5</c:v>
                </c:pt>
                <c:pt idx="85">
                  <c:v>5.8763849958874197E-5</c:v>
                </c:pt>
                <c:pt idx="86">
                  <c:v>4.4160438720084977E-5</c:v>
                </c:pt>
                <c:pt idx="87">
                  <c:v>3.2409810514289224E-5</c:v>
                </c:pt>
                <c:pt idx="88">
                  <c:v>2.3617392653376126E-5</c:v>
                </c:pt>
                <c:pt idx="89">
                  <c:v>1.7887122225891548E-5</c:v>
                </c:pt>
                <c:pt idx="90">
                  <c:v>1.4233636022526867E-5</c:v>
                </c:pt>
                <c:pt idx="91">
                  <c:v>1.187957387312619E-5</c:v>
                </c:pt>
                <c:pt idx="92">
                  <c:v>1.0281868463356577E-5</c:v>
                </c:pt>
                <c:pt idx="93">
                  <c:v>9.1962808403497631E-6</c:v>
                </c:pt>
                <c:pt idx="94">
                  <c:v>8.5762082336667283E-6</c:v>
                </c:pt>
                <c:pt idx="95">
                  <c:v>8.396748441952759E-6</c:v>
                </c:pt>
                <c:pt idx="96">
                  <c:v>8.5441425671391734E-6</c:v>
                </c:pt>
                <c:pt idx="97">
                  <c:v>8.7907544520071923E-6</c:v>
                </c:pt>
                <c:pt idx="98">
                  <c:v>8.8298172631752352E-6</c:v>
                </c:pt>
                <c:pt idx="99">
                  <c:v>8.3825582393886414E-6</c:v>
                </c:pt>
                <c:pt idx="100">
                  <c:v>7.3823243969586689E-6</c:v>
                </c:pt>
                <c:pt idx="101">
                  <c:v>6.016055901792821E-6</c:v>
                </c:pt>
                <c:pt idx="102">
                  <c:v>4.5027173013347619E-6</c:v>
                </c:pt>
                <c:pt idx="103">
                  <c:v>3.0431471884813673E-6</c:v>
                </c:pt>
                <c:pt idx="104">
                  <c:v>1.8378831765422264E-6</c:v>
                </c:pt>
                <c:pt idx="105">
                  <c:v>9.9013599615178701E-7</c:v>
                </c:pt>
                <c:pt idx="106">
                  <c:v>4.8527807903940782E-7</c:v>
                </c:pt>
                <c:pt idx="107">
                  <c:v>2.2472154286364705E-7</c:v>
                </c:pt>
                <c:pt idx="108">
                  <c:v>1.0251442841913907E-7</c:v>
                </c:pt>
                <c:pt idx="109">
                  <c:v>4.8114673870758138E-8</c:v>
                </c:pt>
                <c:pt idx="110">
                  <c:v>2.3697703474115349E-8</c:v>
                </c:pt>
                <c:pt idx="111">
                  <c:v>1.2193248830534094E-8</c:v>
                </c:pt>
                <c:pt idx="112">
                  <c:v>6.4635389405334451E-9</c:v>
                </c:pt>
                <c:pt idx="113">
                  <c:v>3.4847750800902277E-9</c:v>
                </c:pt>
                <c:pt idx="114">
                  <c:v>1.8979952824494716E-9</c:v>
                </c:pt>
                <c:pt idx="115">
                  <c:v>1.0427205546402378E-9</c:v>
                </c:pt>
                <c:pt idx="116">
                  <c:v>5.776949171274321E-10</c:v>
                </c:pt>
                <c:pt idx="117">
                  <c:v>3.2251873328709511E-10</c:v>
                </c:pt>
                <c:pt idx="118">
                  <c:v>1.8149712384704651E-10</c:v>
                </c:pt>
                <c:pt idx="119">
                  <c:v>1.0295389908241195E-10</c:v>
                </c:pt>
                <c:pt idx="120">
                  <c:v>5.9817269292430241E-11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813-49D0-BDC0-B1FAC484E875}"/>
            </c:ext>
          </c:extLst>
        </c:ser>
        <c:ser>
          <c:idx val="2"/>
          <c:order val="2"/>
          <c:tx>
            <c:strRef>
              <c:f>Angle!$F$3</c:f>
              <c:strCache>
                <c:ptCount val="1"/>
                <c:pt idx="0">
                  <c:v>90 degree</c:v>
                </c:pt>
              </c:strCache>
            </c:strRef>
          </c:tx>
          <c:spPr>
            <a:ln w="19050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Angle!$A$35:$A$155</c:f>
              <c:numCache>
                <c:formatCode>0.00E+00</c:formatCode>
                <c:ptCount val="121"/>
                <c:pt idx="0">
                  <c:v>1.1294E-8</c:v>
                </c:pt>
                <c:pt idx="1">
                  <c:v>1.4219E-8</c:v>
                </c:pt>
                <c:pt idx="2">
                  <c:v>1.7900999999999999E-8</c:v>
                </c:pt>
                <c:pt idx="3">
                  <c:v>2.2536000000000001E-8</c:v>
                </c:pt>
                <c:pt idx="4">
                  <c:v>2.8371E-8</c:v>
                </c:pt>
                <c:pt idx="5">
                  <c:v>3.5717000000000001E-8</c:v>
                </c:pt>
                <c:pt idx="6">
                  <c:v>4.4964999999999999E-8</c:v>
                </c:pt>
                <c:pt idx="7">
                  <c:v>5.6608E-8</c:v>
                </c:pt>
                <c:pt idx="8">
                  <c:v>7.1264999999999997E-8</c:v>
                </c:pt>
                <c:pt idx="9">
                  <c:v>8.9716999999999995E-8</c:v>
                </c:pt>
                <c:pt idx="10">
                  <c:v>1.1295E-7</c:v>
                </c:pt>
                <c:pt idx="11">
                  <c:v>1.4219E-7</c:v>
                </c:pt>
                <c:pt idx="12">
                  <c:v>1.7901000000000001E-7</c:v>
                </c:pt>
                <c:pt idx="13">
                  <c:v>2.2536E-7</c:v>
                </c:pt>
                <c:pt idx="14">
                  <c:v>2.8370999999999999E-7</c:v>
                </c:pt>
                <c:pt idx="15">
                  <c:v>3.5717000000000001E-7</c:v>
                </c:pt>
                <c:pt idx="16">
                  <c:v>4.4965000000000001E-7</c:v>
                </c:pt>
                <c:pt idx="17">
                  <c:v>5.6608000000000005E-7</c:v>
                </c:pt>
                <c:pt idx="18">
                  <c:v>7.1264000000000001E-7</c:v>
                </c:pt>
                <c:pt idx="19">
                  <c:v>8.9716999999999998E-7</c:v>
                </c:pt>
                <c:pt idx="20">
                  <c:v>1.1293999999999999E-6</c:v>
                </c:pt>
                <c:pt idx="21">
                  <c:v>1.4219000000000001E-6</c:v>
                </c:pt>
                <c:pt idx="22">
                  <c:v>1.7901E-6</c:v>
                </c:pt>
                <c:pt idx="23">
                  <c:v>2.2535999999999999E-6</c:v>
                </c:pt>
                <c:pt idx="24">
                  <c:v>2.8370999999999999E-6</c:v>
                </c:pt>
                <c:pt idx="25">
                  <c:v>3.5717E-6</c:v>
                </c:pt>
                <c:pt idx="26">
                  <c:v>4.4965000000000001E-6</c:v>
                </c:pt>
                <c:pt idx="27">
                  <c:v>5.6608000000000001E-6</c:v>
                </c:pt>
                <c:pt idx="28">
                  <c:v>7.1264000000000001E-6</c:v>
                </c:pt>
                <c:pt idx="29">
                  <c:v>8.9716000000000006E-6</c:v>
                </c:pt>
                <c:pt idx="30">
                  <c:v>1.1294000000000001E-5</c:v>
                </c:pt>
                <c:pt idx="31">
                  <c:v>1.4219000000000001E-5</c:v>
                </c:pt>
                <c:pt idx="32">
                  <c:v>1.7901E-5</c:v>
                </c:pt>
                <c:pt idx="33">
                  <c:v>2.2535999999999999E-5</c:v>
                </c:pt>
                <c:pt idx="34">
                  <c:v>2.8371E-5</c:v>
                </c:pt>
                <c:pt idx="35">
                  <c:v>3.5716999999999997E-5</c:v>
                </c:pt>
                <c:pt idx="36">
                  <c:v>4.4965000000000001E-5</c:v>
                </c:pt>
                <c:pt idx="37">
                  <c:v>5.6607000000000002E-5</c:v>
                </c:pt>
                <c:pt idx="38">
                  <c:v>7.1264000000000001E-5</c:v>
                </c:pt>
                <c:pt idx="39">
                  <c:v>8.9716999999999995E-5</c:v>
                </c:pt>
                <c:pt idx="40">
                  <c:v>1.1294999999999999E-4</c:v>
                </c:pt>
                <c:pt idx="41">
                  <c:v>1.4218999999999999E-4</c:v>
                </c:pt>
                <c:pt idx="42">
                  <c:v>1.7901000000000001E-4</c:v>
                </c:pt>
                <c:pt idx="43">
                  <c:v>2.2536E-4</c:v>
                </c:pt>
                <c:pt idx="44">
                  <c:v>2.8371000000000001E-4</c:v>
                </c:pt>
                <c:pt idx="45">
                  <c:v>3.5717000000000002E-4</c:v>
                </c:pt>
                <c:pt idx="46">
                  <c:v>4.4965000000000001E-4</c:v>
                </c:pt>
                <c:pt idx="47">
                  <c:v>5.6607000000000001E-4</c:v>
                </c:pt>
                <c:pt idx="48">
                  <c:v>7.1265E-4</c:v>
                </c:pt>
                <c:pt idx="49">
                  <c:v>8.9716000000000004E-4</c:v>
                </c:pt>
                <c:pt idx="50">
                  <c:v>1.1295000000000001E-3</c:v>
                </c:pt>
                <c:pt idx="51">
                  <c:v>1.4219E-3</c:v>
                </c:pt>
                <c:pt idx="52">
                  <c:v>1.7901E-3</c:v>
                </c:pt>
                <c:pt idx="53">
                  <c:v>2.2536000000000001E-3</c:v>
                </c:pt>
                <c:pt idx="54">
                  <c:v>2.8371E-3</c:v>
                </c:pt>
                <c:pt idx="55">
                  <c:v>3.5717000000000001E-3</c:v>
                </c:pt>
                <c:pt idx="56">
                  <c:v>4.4964999999999996E-3</c:v>
                </c:pt>
                <c:pt idx="57">
                  <c:v>5.6607000000000003E-3</c:v>
                </c:pt>
                <c:pt idx="58">
                  <c:v>7.1265E-3</c:v>
                </c:pt>
                <c:pt idx="59">
                  <c:v>8.9717000000000009E-3</c:v>
                </c:pt>
                <c:pt idx="60">
                  <c:v>1.1294E-2</c:v>
                </c:pt>
                <c:pt idx="61">
                  <c:v>1.4219000000000001E-2</c:v>
                </c:pt>
                <c:pt idx="62">
                  <c:v>1.7901E-2</c:v>
                </c:pt>
                <c:pt idx="63">
                  <c:v>2.2536E-2</c:v>
                </c:pt>
                <c:pt idx="64">
                  <c:v>2.8371E-2</c:v>
                </c:pt>
                <c:pt idx="65">
                  <c:v>3.5716999999999999E-2</c:v>
                </c:pt>
                <c:pt idx="66">
                  <c:v>4.4964999999999998E-2</c:v>
                </c:pt>
                <c:pt idx="67">
                  <c:v>5.6606999999999998E-2</c:v>
                </c:pt>
                <c:pt idx="68">
                  <c:v>7.1263999999999994E-2</c:v>
                </c:pt>
                <c:pt idx="69">
                  <c:v>8.9717000000000005E-2</c:v>
                </c:pt>
                <c:pt idx="70">
                  <c:v>0.11294</c:v>
                </c:pt>
                <c:pt idx="71">
                  <c:v>0.14219000000000001</c:v>
                </c:pt>
                <c:pt idx="72">
                  <c:v>0.17901</c:v>
                </c:pt>
                <c:pt idx="73">
                  <c:v>0.22536</c:v>
                </c:pt>
                <c:pt idx="74">
                  <c:v>0.28371000000000002</c:v>
                </c:pt>
                <c:pt idx="75">
                  <c:v>0.35716999999999999</c:v>
                </c:pt>
                <c:pt idx="76">
                  <c:v>0.44964999999999999</c:v>
                </c:pt>
                <c:pt idx="77">
                  <c:v>0.56608000000000003</c:v>
                </c:pt>
                <c:pt idx="78">
                  <c:v>0.71264000000000005</c:v>
                </c:pt>
                <c:pt idx="79">
                  <c:v>0.89717000000000002</c:v>
                </c:pt>
                <c:pt idx="80">
                  <c:v>1.1294</c:v>
                </c:pt>
                <c:pt idx="81">
                  <c:v>1.4218999999999999</c:v>
                </c:pt>
                <c:pt idx="82">
                  <c:v>1.7901</c:v>
                </c:pt>
                <c:pt idx="83">
                  <c:v>2.2536</c:v>
                </c:pt>
                <c:pt idx="84">
                  <c:v>2.8371</c:v>
                </c:pt>
                <c:pt idx="85">
                  <c:v>3.5716999999999999</c:v>
                </c:pt>
                <c:pt idx="86">
                  <c:v>4.4965000000000002</c:v>
                </c:pt>
                <c:pt idx="87">
                  <c:v>5.6607000000000003</c:v>
                </c:pt>
                <c:pt idx="88">
                  <c:v>7.1265000000000001</c:v>
                </c:pt>
                <c:pt idx="89">
                  <c:v>8.9717000000000002</c:v>
                </c:pt>
                <c:pt idx="90">
                  <c:v>11.295</c:v>
                </c:pt>
                <c:pt idx="91">
                  <c:v>14.218999999999999</c:v>
                </c:pt>
                <c:pt idx="92">
                  <c:v>17.901</c:v>
                </c:pt>
                <c:pt idx="93">
                  <c:v>22.536000000000001</c:v>
                </c:pt>
                <c:pt idx="94">
                  <c:v>28.370999999999999</c:v>
                </c:pt>
                <c:pt idx="95">
                  <c:v>35.716999999999999</c:v>
                </c:pt>
                <c:pt idx="96">
                  <c:v>44.965000000000003</c:v>
                </c:pt>
                <c:pt idx="97">
                  <c:v>56.606999999999999</c:v>
                </c:pt>
                <c:pt idx="98">
                  <c:v>71.265000000000001</c:v>
                </c:pt>
                <c:pt idx="99">
                  <c:v>89.715999999999994</c:v>
                </c:pt>
                <c:pt idx="100">
                  <c:v>112.94</c:v>
                </c:pt>
                <c:pt idx="101">
                  <c:v>142.19</c:v>
                </c:pt>
                <c:pt idx="102">
                  <c:v>179.01</c:v>
                </c:pt>
                <c:pt idx="103">
                  <c:v>225.36</c:v>
                </c:pt>
                <c:pt idx="104">
                  <c:v>283.70999999999998</c:v>
                </c:pt>
                <c:pt idx="105">
                  <c:v>357.17</c:v>
                </c:pt>
                <c:pt idx="106">
                  <c:v>449.65</c:v>
                </c:pt>
                <c:pt idx="107">
                  <c:v>566.08000000000004</c:v>
                </c:pt>
                <c:pt idx="108">
                  <c:v>712.65</c:v>
                </c:pt>
                <c:pt idx="109">
                  <c:v>897.16</c:v>
                </c:pt>
                <c:pt idx="110">
                  <c:v>1129.4000000000001</c:v>
                </c:pt>
                <c:pt idx="111">
                  <c:v>1421.9</c:v>
                </c:pt>
                <c:pt idx="112">
                  <c:v>1790.1</c:v>
                </c:pt>
                <c:pt idx="113">
                  <c:v>2253.6</c:v>
                </c:pt>
                <c:pt idx="114">
                  <c:v>2837.1</c:v>
                </c:pt>
                <c:pt idx="115">
                  <c:v>3571.7</c:v>
                </c:pt>
                <c:pt idx="116">
                  <c:v>4496.5</c:v>
                </c:pt>
                <c:pt idx="117">
                  <c:v>5660.8</c:v>
                </c:pt>
                <c:pt idx="118">
                  <c:v>7126.5</c:v>
                </c:pt>
                <c:pt idx="119">
                  <c:v>8971.7000000000007</c:v>
                </c:pt>
                <c:pt idx="120">
                  <c:v>11294</c:v>
                </c:pt>
              </c:numCache>
            </c:numRef>
          </c:xVal>
          <c:yVal>
            <c:numRef>
              <c:f>Angle!$F$35:$F$155</c:f>
              <c:numCache>
                <c:formatCode>0.00E+00</c:formatCode>
                <c:ptCount val="121"/>
                <c:pt idx="0">
                  <c:v>4277.6772985467614</c:v>
                </c:pt>
                <c:pt idx="1">
                  <c:v>4785.9697139397986</c:v>
                </c:pt>
                <c:pt idx="2">
                  <c:v>5201.3531545474707</c:v>
                </c:pt>
                <c:pt idx="3">
                  <c:v>5448.9104696826425</c:v>
                </c:pt>
                <c:pt idx="4">
                  <c:v>5449.7234487482374</c:v>
                </c:pt>
                <c:pt idx="5">
                  <c:v>5141.5545576551112</c:v>
                </c:pt>
                <c:pt idx="6">
                  <c:v>4508.1504843343364</c:v>
                </c:pt>
                <c:pt idx="7">
                  <c:v>3607.1677098575437</c:v>
                </c:pt>
                <c:pt idx="8">
                  <c:v>2577.7889421935097</c:v>
                </c:pt>
                <c:pt idx="9">
                  <c:v>1607.5208880017844</c:v>
                </c:pt>
                <c:pt idx="10">
                  <c:v>859.64640999384471</c:v>
                </c:pt>
                <c:pt idx="11">
                  <c:v>400.51824788003591</c:v>
                </c:pt>
                <c:pt idx="12">
                  <c:v>182.85572582693914</c:v>
                </c:pt>
                <c:pt idx="13">
                  <c:v>103.72449918833371</c:v>
                </c:pt>
                <c:pt idx="14">
                  <c:v>77.835732847899067</c:v>
                </c:pt>
                <c:pt idx="15">
                  <c:v>65.210757545363151</c:v>
                </c:pt>
                <c:pt idx="16">
                  <c:v>55.121743672845703</c:v>
                </c:pt>
                <c:pt idx="17">
                  <c:v>46.122999107240808</c:v>
                </c:pt>
                <c:pt idx="18">
                  <c:v>38.201283782953901</c:v>
                </c:pt>
                <c:pt idx="19">
                  <c:v>31.36985281779485</c:v>
                </c:pt>
                <c:pt idx="20">
                  <c:v>25.583266976086108</c:v>
                </c:pt>
                <c:pt idx="21">
                  <c:v>20.746793841739898</c:v>
                </c:pt>
                <c:pt idx="22">
                  <c:v>16.752280817724639</c:v>
                </c:pt>
                <c:pt idx="23">
                  <c:v>13.481945596167149</c:v>
                </c:pt>
                <c:pt idx="24">
                  <c:v>10.822503394884318</c:v>
                </c:pt>
                <c:pt idx="25">
                  <c:v>8.6709951446203597</c:v>
                </c:pt>
                <c:pt idx="26">
                  <c:v>6.9373041829640041</c:v>
                </c:pt>
                <c:pt idx="27">
                  <c:v>5.5443370426394454</c:v>
                </c:pt>
                <c:pt idx="28">
                  <c:v>4.4277190823008379</c:v>
                </c:pt>
                <c:pt idx="29">
                  <c:v>3.5338939948737678</c:v>
                </c:pt>
                <c:pt idx="30">
                  <c:v>2.8194484300084901</c:v>
                </c:pt>
                <c:pt idx="31">
                  <c:v>2.2485162564572536</c:v>
                </c:pt>
                <c:pt idx="32">
                  <c:v>1.7928333366156224</c:v>
                </c:pt>
                <c:pt idx="33">
                  <c:v>1.4292820864146709</c:v>
                </c:pt>
                <c:pt idx="34">
                  <c:v>1.1393138618381438</c:v>
                </c:pt>
                <c:pt idx="35">
                  <c:v>0.90808798050428541</c:v>
                </c:pt>
                <c:pt idx="36">
                  <c:v>0.72374905891594743</c:v>
                </c:pt>
                <c:pt idx="37">
                  <c:v>0.57681786216943021</c:v>
                </c:pt>
                <c:pt idx="38">
                  <c:v>0.45970858971944234</c:v>
                </c:pt>
                <c:pt idx="39">
                  <c:v>0.36637929961748716</c:v>
                </c:pt>
                <c:pt idx="40">
                  <c:v>0.2920067852958444</c:v>
                </c:pt>
                <c:pt idx="41">
                  <c:v>0.23276438619536749</c:v>
                </c:pt>
                <c:pt idx="42">
                  <c:v>0.18555073702810204</c:v>
                </c:pt>
                <c:pt idx="43">
                  <c:v>0.1479384796034944</c:v>
                </c:pt>
                <c:pt idx="44">
                  <c:v>0.11797324570410285</c:v>
                </c:pt>
                <c:pt idx="45">
                  <c:v>9.409939372066857E-2</c:v>
                </c:pt>
                <c:pt idx="46">
                  <c:v>7.5079021248912456E-2</c:v>
                </c:pt>
                <c:pt idx="47">
                  <c:v>5.9925305579273259E-2</c:v>
                </c:pt>
                <c:pt idx="48">
                  <c:v>4.784976334861063E-2</c:v>
                </c:pt>
                <c:pt idx="49">
                  <c:v>3.8228485282753459E-2</c:v>
                </c:pt>
                <c:pt idx="50">
                  <c:v>3.055910721195821E-2</c:v>
                </c:pt>
                <c:pt idx="51">
                  <c:v>2.4448054590453978E-2</c:v>
                </c:pt>
                <c:pt idx="52">
                  <c:v>1.9574793224157044E-2</c:v>
                </c:pt>
                <c:pt idx="53">
                  <c:v>1.5689049060778108E-2</c:v>
                </c:pt>
                <c:pt idx="54">
                  <c:v>1.2589516109561929E-2</c:v>
                </c:pt>
                <c:pt idx="55">
                  <c:v>1.011610511355733E-2</c:v>
                </c:pt>
                <c:pt idx="56">
                  <c:v>8.1415330588002523E-3</c:v>
                </c:pt>
                <c:pt idx="57">
                  <c:v>6.5644110354035707E-3</c:v>
                </c:pt>
                <c:pt idx="58">
                  <c:v>5.303780006045619E-3</c:v>
                </c:pt>
                <c:pt idx="59">
                  <c:v>4.2955812564890953E-3</c:v>
                </c:pt>
                <c:pt idx="60">
                  <c:v>3.4886932204075591E-3</c:v>
                </c:pt>
                <c:pt idx="61">
                  <c:v>2.8418168044717861E-3</c:v>
                </c:pt>
                <c:pt idx="62">
                  <c:v>2.3229636632716407E-3</c:v>
                </c:pt>
                <c:pt idx="63">
                  <c:v>1.9062162365064347E-3</c:v>
                </c:pt>
                <c:pt idx="64">
                  <c:v>1.5709426564347953E-3</c:v>
                </c:pt>
                <c:pt idx="65">
                  <c:v>1.3007306633456232E-3</c:v>
                </c:pt>
                <c:pt idx="66">
                  <c:v>1.0825238659993794E-3</c:v>
                </c:pt>
                <c:pt idx="67">
                  <c:v>9.0591009578647218E-4</c:v>
                </c:pt>
                <c:pt idx="68">
                  <c:v>7.6256506507591806E-4</c:v>
                </c:pt>
                <c:pt idx="69">
                  <c:v>6.4585659873552176E-4</c:v>
                </c:pt>
                <c:pt idx="70">
                  <c:v>5.5050235927487647E-4</c:v>
                </c:pt>
                <c:pt idx="71">
                  <c:v>4.7201503353156592E-4</c:v>
                </c:pt>
                <c:pt idx="72">
                  <c:v>4.0668267771290425E-4</c:v>
                </c:pt>
                <c:pt idx="73">
                  <c:v>3.5291344390743967E-4</c:v>
                </c:pt>
                <c:pt idx="74">
                  <c:v>3.0795737534492201E-4</c:v>
                </c:pt>
                <c:pt idx="75">
                  <c:v>2.6984289018877362E-4</c:v>
                </c:pt>
                <c:pt idx="76">
                  <c:v>2.3698499578030829E-4</c:v>
                </c:pt>
                <c:pt idx="77">
                  <c:v>2.081103516579332E-4</c:v>
                </c:pt>
                <c:pt idx="78">
                  <c:v>1.8225271579623925E-4</c:v>
                </c:pt>
                <c:pt idx="79">
                  <c:v>1.5861985296518138E-4</c:v>
                </c:pt>
                <c:pt idx="80">
                  <c:v>1.3667368483635722E-4</c:v>
                </c:pt>
                <c:pt idx="81">
                  <c:v>1.1636559981449544E-4</c:v>
                </c:pt>
                <c:pt idx="82">
                  <c:v>9.6852935686299248E-5</c:v>
                </c:pt>
                <c:pt idx="83">
                  <c:v>7.8244440459071334E-5</c:v>
                </c:pt>
                <c:pt idx="84">
                  <c:v>6.1140110623763704E-5</c:v>
                </c:pt>
                <c:pt idx="85">
                  <c:v>4.6056877674841815E-5</c:v>
                </c:pt>
                <c:pt idx="86">
                  <c:v>3.3376399598829239E-5</c:v>
                </c:pt>
                <c:pt idx="87">
                  <c:v>2.3356617340280015E-5</c:v>
                </c:pt>
                <c:pt idx="88">
                  <c:v>1.6220101918433929E-5</c:v>
                </c:pt>
                <c:pt idx="89">
                  <c:v>1.1556700843286996E-5</c:v>
                </c:pt>
                <c:pt idx="90">
                  <c:v>8.5749847575614665E-6</c:v>
                </c:pt>
                <c:pt idx="91">
                  <c:v>6.6187189018744274E-6</c:v>
                </c:pt>
                <c:pt idx="92">
                  <c:v>5.2491683969737539E-6</c:v>
                </c:pt>
                <c:pt idx="93">
                  <c:v>4.2562162083037125E-6</c:v>
                </c:pt>
                <c:pt idx="94">
                  <c:v>3.5517522908509259E-6</c:v>
                </c:pt>
                <c:pt idx="95">
                  <c:v>3.066161613215295E-6</c:v>
                </c:pt>
                <c:pt idx="96">
                  <c:v>2.7078006724276098E-6</c:v>
                </c:pt>
                <c:pt idx="97">
                  <c:v>2.3770680400669094E-6</c:v>
                </c:pt>
                <c:pt idx="98">
                  <c:v>2.0074923113439686E-6</c:v>
                </c:pt>
                <c:pt idx="99">
                  <c:v>1.5958193309549823E-6</c:v>
                </c:pt>
                <c:pt idx="100">
                  <c:v>1.1813579132317517E-6</c:v>
                </c:pt>
                <c:pt idx="101">
                  <c:v>8.013755292857252E-7</c:v>
                </c:pt>
                <c:pt idx="102">
                  <c:v>4.9051012566583915E-7</c:v>
                </c:pt>
                <c:pt idx="103">
                  <c:v>2.7044193533802455E-7</c:v>
                </c:pt>
                <c:pt idx="104">
                  <c:v>1.3400791976914553E-7</c:v>
                </c:pt>
                <c:pt idx="105">
                  <c:v>5.9619324642580922E-8</c:v>
                </c:pt>
                <c:pt idx="106">
                  <c:v>2.4179828624137548E-8</c:v>
                </c:pt>
                <c:pt idx="107">
                  <c:v>9.2569049530584111E-9</c:v>
                </c:pt>
                <c:pt idx="108">
                  <c:v>3.5553433013697127E-9</c:v>
                </c:pt>
                <c:pt idx="109">
                  <c:v>1.4219434992849109E-9</c:v>
                </c:pt>
                <c:pt idx="110">
                  <c:v>6.0510112482564186E-10</c:v>
                </c:pt>
                <c:pt idx="111">
                  <c:v>2.7128807039566038E-10</c:v>
                </c:pt>
                <c:pt idx="112">
                  <c:v>1.2515284299461347E-10</c:v>
                </c:pt>
                <c:pt idx="113">
                  <c:v>5.8117610386208229E-11</c:v>
                </c:pt>
                <c:pt idx="114">
                  <c:v>2.7509206103593338E-11</c:v>
                </c:pt>
                <c:pt idx="115">
                  <c:v>1.432541281962651E-11</c:v>
                </c:pt>
                <c:pt idx="116">
                  <c:v>7.9593303017705691E-12</c:v>
                </c:pt>
                <c:pt idx="117">
                  <c:v>4.3269803617188426E-12</c:v>
                </c:pt>
                <c:pt idx="118">
                  <c:v>2.3111795398124335E-12</c:v>
                </c:pt>
                <c:pt idx="119">
                  <c:v>1.2162715432629115E-12</c:v>
                </c:pt>
                <c:pt idx="120">
                  <c:v>6.7731501823202412E-13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813-49D0-BDC0-B1FAC484E875}"/>
            </c:ext>
          </c:extLst>
        </c:ser>
        <c:ser>
          <c:idx val="3"/>
          <c:order val="3"/>
          <c:tx>
            <c:strRef>
              <c:f>Angle!$H$3</c:f>
              <c:strCache>
                <c:ptCount val="1"/>
                <c:pt idx="0">
                  <c:v>180 degree</c:v>
                </c:pt>
              </c:strCache>
            </c:strRef>
          </c:tx>
          <c:spPr>
            <a:ln w="19050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Angle!$A$35:$A$155</c:f>
              <c:numCache>
                <c:formatCode>0.00E+00</c:formatCode>
                <c:ptCount val="121"/>
                <c:pt idx="0">
                  <c:v>1.1294E-8</c:v>
                </c:pt>
                <c:pt idx="1">
                  <c:v>1.4219E-8</c:v>
                </c:pt>
                <c:pt idx="2">
                  <c:v>1.7900999999999999E-8</c:v>
                </c:pt>
                <c:pt idx="3">
                  <c:v>2.2536000000000001E-8</c:v>
                </c:pt>
                <c:pt idx="4">
                  <c:v>2.8371E-8</c:v>
                </c:pt>
                <c:pt idx="5">
                  <c:v>3.5717000000000001E-8</c:v>
                </c:pt>
                <c:pt idx="6">
                  <c:v>4.4964999999999999E-8</c:v>
                </c:pt>
                <c:pt idx="7">
                  <c:v>5.6608E-8</c:v>
                </c:pt>
                <c:pt idx="8">
                  <c:v>7.1264999999999997E-8</c:v>
                </c:pt>
                <c:pt idx="9">
                  <c:v>8.9716999999999995E-8</c:v>
                </c:pt>
                <c:pt idx="10">
                  <c:v>1.1295E-7</c:v>
                </c:pt>
                <c:pt idx="11">
                  <c:v>1.4219E-7</c:v>
                </c:pt>
                <c:pt idx="12">
                  <c:v>1.7901000000000001E-7</c:v>
                </c:pt>
                <c:pt idx="13">
                  <c:v>2.2536E-7</c:v>
                </c:pt>
                <c:pt idx="14">
                  <c:v>2.8370999999999999E-7</c:v>
                </c:pt>
                <c:pt idx="15">
                  <c:v>3.5717000000000001E-7</c:v>
                </c:pt>
                <c:pt idx="16">
                  <c:v>4.4965000000000001E-7</c:v>
                </c:pt>
                <c:pt idx="17">
                  <c:v>5.6608000000000005E-7</c:v>
                </c:pt>
                <c:pt idx="18">
                  <c:v>7.1264000000000001E-7</c:v>
                </c:pt>
                <c:pt idx="19">
                  <c:v>8.9716999999999998E-7</c:v>
                </c:pt>
                <c:pt idx="20">
                  <c:v>1.1293999999999999E-6</c:v>
                </c:pt>
                <c:pt idx="21">
                  <c:v>1.4219000000000001E-6</c:v>
                </c:pt>
                <c:pt idx="22">
                  <c:v>1.7901E-6</c:v>
                </c:pt>
                <c:pt idx="23">
                  <c:v>2.2535999999999999E-6</c:v>
                </c:pt>
                <c:pt idx="24">
                  <c:v>2.8370999999999999E-6</c:v>
                </c:pt>
                <c:pt idx="25">
                  <c:v>3.5717E-6</c:v>
                </c:pt>
                <c:pt idx="26">
                  <c:v>4.4965000000000001E-6</c:v>
                </c:pt>
                <c:pt idx="27">
                  <c:v>5.6608000000000001E-6</c:v>
                </c:pt>
                <c:pt idx="28">
                  <c:v>7.1264000000000001E-6</c:v>
                </c:pt>
                <c:pt idx="29">
                  <c:v>8.9716000000000006E-6</c:v>
                </c:pt>
                <c:pt idx="30">
                  <c:v>1.1294000000000001E-5</c:v>
                </c:pt>
                <c:pt idx="31">
                  <c:v>1.4219000000000001E-5</c:v>
                </c:pt>
                <c:pt idx="32">
                  <c:v>1.7901E-5</c:v>
                </c:pt>
                <c:pt idx="33">
                  <c:v>2.2535999999999999E-5</c:v>
                </c:pt>
                <c:pt idx="34">
                  <c:v>2.8371E-5</c:v>
                </c:pt>
                <c:pt idx="35">
                  <c:v>3.5716999999999997E-5</c:v>
                </c:pt>
                <c:pt idx="36">
                  <c:v>4.4965000000000001E-5</c:v>
                </c:pt>
                <c:pt idx="37">
                  <c:v>5.6607000000000002E-5</c:v>
                </c:pt>
                <c:pt idx="38">
                  <c:v>7.1264000000000001E-5</c:v>
                </c:pt>
                <c:pt idx="39">
                  <c:v>8.9716999999999995E-5</c:v>
                </c:pt>
                <c:pt idx="40">
                  <c:v>1.1294999999999999E-4</c:v>
                </c:pt>
                <c:pt idx="41">
                  <c:v>1.4218999999999999E-4</c:v>
                </c:pt>
                <c:pt idx="42">
                  <c:v>1.7901000000000001E-4</c:v>
                </c:pt>
                <c:pt idx="43">
                  <c:v>2.2536E-4</c:v>
                </c:pt>
                <c:pt idx="44">
                  <c:v>2.8371000000000001E-4</c:v>
                </c:pt>
                <c:pt idx="45">
                  <c:v>3.5717000000000002E-4</c:v>
                </c:pt>
                <c:pt idx="46">
                  <c:v>4.4965000000000001E-4</c:v>
                </c:pt>
                <c:pt idx="47">
                  <c:v>5.6607000000000001E-4</c:v>
                </c:pt>
                <c:pt idx="48">
                  <c:v>7.1265E-4</c:v>
                </c:pt>
                <c:pt idx="49">
                  <c:v>8.9716000000000004E-4</c:v>
                </c:pt>
                <c:pt idx="50">
                  <c:v>1.1295000000000001E-3</c:v>
                </c:pt>
                <c:pt idx="51">
                  <c:v>1.4219E-3</c:v>
                </c:pt>
                <c:pt idx="52">
                  <c:v>1.7901E-3</c:v>
                </c:pt>
                <c:pt idx="53">
                  <c:v>2.2536000000000001E-3</c:v>
                </c:pt>
                <c:pt idx="54">
                  <c:v>2.8371E-3</c:v>
                </c:pt>
                <c:pt idx="55">
                  <c:v>3.5717000000000001E-3</c:v>
                </c:pt>
                <c:pt idx="56">
                  <c:v>4.4964999999999996E-3</c:v>
                </c:pt>
                <c:pt idx="57">
                  <c:v>5.6607000000000003E-3</c:v>
                </c:pt>
                <c:pt idx="58">
                  <c:v>7.1265E-3</c:v>
                </c:pt>
                <c:pt idx="59">
                  <c:v>8.9717000000000009E-3</c:v>
                </c:pt>
                <c:pt idx="60">
                  <c:v>1.1294E-2</c:v>
                </c:pt>
                <c:pt idx="61">
                  <c:v>1.4219000000000001E-2</c:v>
                </c:pt>
                <c:pt idx="62">
                  <c:v>1.7901E-2</c:v>
                </c:pt>
                <c:pt idx="63">
                  <c:v>2.2536E-2</c:v>
                </c:pt>
                <c:pt idx="64">
                  <c:v>2.8371E-2</c:v>
                </c:pt>
                <c:pt idx="65">
                  <c:v>3.5716999999999999E-2</c:v>
                </c:pt>
                <c:pt idx="66">
                  <c:v>4.4964999999999998E-2</c:v>
                </c:pt>
                <c:pt idx="67">
                  <c:v>5.6606999999999998E-2</c:v>
                </c:pt>
                <c:pt idx="68">
                  <c:v>7.1263999999999994E-2</c:v>
                </c:pt>
                <c:pt idx="69">
                  <c:v>8.9717000000000005E-2</c:v>
                </c:pt>
                <c:pt idx="70">
                  <c:v>0.11294</c:v>
                </c:pt>
                <c:pt idx="71">
                  <c:v>0.14219000000000001</c:v>
                </c:pt>
                <c:pt idx="72">
                  <c:v>0.17901</c:v>
                </c:pt>
                <c:pt idx="73">
                  <c:v>0.22536</c:v>
                </c:pt>
                <c:pt idx="74">
                  <c:v>0.28371000000000002</c:v>
                </c:pt>
                <c:pt idx="75">
                  <c:v>0.35716999999999999</c:v>
                </c:pt>
                <c:pt idx="76">
                  <c:v>0.44964999999999999</c:v>
                </c:pt>
                <c:pt idx="77">
                  <c:v>0.56608000000000003</c:v>
                </c:pt>
                <c:pt idx="78">
                  <c:v>0.71264000000000005</c:v>
                </c:pt>
                <c:pt idx="79">
                  <c:v>0.89717000000000002</c:v>
                </c:pt>
                <c:pt idx="80">
                  <c:v>1.1294</c:v>
                </c:pt>
                <c:pt idx="81">
                  <c:v>1.4218999999999999</c:v>
                </c:pt>
                <c:pt idx="82">
                  <c:v>1.7901</c:v>
                </c:pt>
                <c:pt idx="83">
                  <c:v>2.2536</c:v>
                </c:pt>
                <c:pt idx="84">
                  <c:v>2.8371</c:v>
                </c:pt>
                <c:pt idx="85">
                  <c:v>3.5716999999999999</c:v>
                </c:pt>
                <c:pt idx="86">
                  <c:v>4.4965000000000002</c:v>
                </c:pt>
                <c:pt idx="87">
                  <c:v>5.6607000000000003</c:v>
                </c:pt>
                <c:pt idx="88">
                  <c:v>7.1265000000000001</c:v>
                </c:pt>
                <c:pt idx="89">
                  <c:v>8.9717000000000002</c:v>
                </c:pt>
                <c:pt idx="90">
                  <c:v>11.295</c:v>
                </c:pt>
                <c:pt idx="91">
                  <c:v>14.218999999999999</c:v>
                </c:pt>
                <c:pt idx="92">
                  <c:v>17.901</c:v>
                </c:pt>
                <c:pt idx="93">
                  <c:v>22.536000000000001</c:v>
                </c:pt>
                <c:pt idx="94">
                  <c:v>28.370999999999999</c:v>
                </c:pt>
                <c:pt idx="95">
                  <c:v>35.716999999999999</c:v>
                </c:pt>
                <c:pt idx="96">
                  <c:v>44.965000000000003</c:v>
                </c:pt>
                <c:pt idx="97">
                  <c:v>56.606999999999999</c:v>
                </c:pt>
                <c:pt idx="98">
                  <c:v>71.265000000000001</c:v>
                </c:pt>
                <c:pt idx="99">
                  <c:v>89.715999999999994</c:v>
                </c:pt>
                <c:pt idx="100">
                  <c:v>112.94</c:v>
                </c:pt>
                <c:pt idx="101">
                  <c:v>142.19</c:v>
                </c:pt>
                <c:pt idx="102">
                  <c:v>179.01</c:v>
                </c:pt>
                <c:pt idx="103">
                  <c:v>225.36</c:v>
                </c:pt>
                <c:pt idx="104">
                  <c:v>283.70999999999998</c:v>
                </c:pt>
                <c:pt idx="105">
                  <c:v>357.17</c:v>
                </c:pt>
                <c:pt idx="106">
                  <c:v>449.65</c:v>
                </c:pt>
                <c:pt idx="107">
                  <c:v>566.08000000000004</c:v>
                </c:pt>
                <c:pt idx="108">
                  <c:v>712.65</c:v>
                </c:pt>
                <c:pt idx="109">
                  <c:v>897.16</c:v>
                </c:pt>
                <c:pt idx="110">
                  <c:v>1129.4000000000001</c:v>
                </c:pt>
                <c:pt idx="111">
                  <c:v>1421.9</c:v>
                </c:pt>
                <c:pt idx="112">
                  <c:v>1790.1</c:v>
                </c:pt>
                <c:pt idx="113">
                  <c:v>2253.6</c:v>
                </c:pt>
                <c:pt idx="114">
                  <c:v>2837.1</c:v>
                </c:pt>
                <c:pt idx="115">
                  <c:v>3571.7</c:v>
                </c:pt>
                <c:pt idx="116">
                  <c:v>4496.5</c:v>
                </c:pt>
                <c:pt idx="117">
                  <c:v>5660.8</c:v>
                </c:pt>
                <c:pt idx="118">
                  <c:v>7126.5</c:v>
                </c:pt>
                <c:pt idx="119">
                  <c:v>8971.7000000000007</c:v>
                </c:pt>
                <c:pt idx="120">
                  <c:v>11294</c:v>
                </c:pt>
              </c:numCache>
            </c:numRef>
          </c:xVal>
          <c:yVal>
            <c:numRef>
              <c:f>Angle!$H$35:$H$155</c:f>
              <c:numCache>
                <c:formatCode>0.00E+00</c:formatCode>
                <c:ptCount val="121"/>
                <c:pt idx="0">
                  <c:v>8931.4278816979549</c:v>
                </c:pt>
                <c:pt idx="1">
                  <c:v>9903.5656663730806</c:v>
                </c:pt>
                <c:pt idx="2">
                  <c:v>10636.21878466079</c:v>
                </c:pt>
                <c:pt idx="3">
                  <c:v>10971.740803779403</c:v>
                </c:pt>
                <c:pt idx="4">
                  <c:v>10759.592491674121</c:v>
                </c:pt>
                <c:pt idx="5">
                  <c:v>9906.2024860582842</c:v>
                </c:pt>
                <c:pt idx="6">
                  <c:v>8433.9762114850091</c:v>
                </c:pt>
                <c:pt idx="7">
                  <c:v>6520.8580111484471</c:v>
                </c:pt>
                <c:pt idx="8">
                  <c:v>4483.2652844571221</c:v>
                </c:pt>
                <c:pt idx="9">
                  <c:v>2680.188512981365</c:v>
                </c:pt>
                <c:pt idx="10">
                  <c:v>1370.460224960339</c:v>
                </c:pt>
                <c:pt idx="11">
                  <c:v>609.62458906569316</c:v>
                </c:pt>
                <c:pt idx="12">
                  <c:v>265.64595413122237</c:v>
                </c:pt>
                <c:pt idx="13">
                  <c:v>143.96747777372778</c:v>
                </c:pt>
                <c:pt idx="14">
                  <c:v>103.46076547605311</c:v>
                </c:pt>
                <c:pt idx="15">
                  <c:v>83.311498988881453</c:v>
                </c:pt>
                <c:pt idx="16">
                  <c:v>67.998013743221549</c:v>
                </c:pt>
                <c:pt idx="17">
                  <c:v>55.221421922002541</c:v>
                </c:pt>
                <c:pt idx="18">
                  <c:v>44.621392748474008</c:v>
                </c:pt>
                <c:pt idx="19">
                  <c:v>35.922602909783613</c:v>
                </c:pt>
                <c:pt idx="20">
                  <c:v>28.845003873540879</c:v>
                </c:pt>
                <c:pt idx="21">
                  <c:v>23.114914157316271</c:v>
                </c:pt>
                <c:pt idx="22">
                  <c:v>18.497603350435224</c:v>
                </c:pt>
                <c:pt idx="23">
                  <c:v>14.787567692915976</c:v>
                </c:pt>
                <c:pt idx="24">
                  <c:v>11.812626140250904</c:v>
                </c:pt>
                <c:pt idx="25">
                  <c:v>9.4307597326851305</c:v>
                </c:pt>
                <c:pt idx="26">
                  <c:v>7.5259995194798401</c:v>
                </c:pt>
                <c:pt idx="27">
                  <c:v>6.0040096138590142</c:v>
                </c:pt>
                <c:pt idx="28">
                  <c:v>4.7887940832738165</c:v>
                </c:pt>
                <c:pt idx="29">
                  <c:v>3.8187818117158221</c:v>
                </c:pt>
                <c:pt idx="30">
                  <c:v>3.0449715017278955</c:v>
                </c:pt>
                <c:pt idx="31">
                  <c:v>2.4274450311954081</c:v>
                </c:pt>
                <c:pt idx="32">
                  <c:v>1.9350306667803243</c:v>
                </c:pt>
                <c:pt idx="33">
                  <c:v>1.5424151794231757</c:v>
                </c:pt>
                <c:pt idx="34">
                  <c:v>1.2293873606304209</c:v>
                </c:pt>
                <c:pt idx="35">
                  <c:v>0.97983171519405365</c:v>
                </c:pt>
                <c:pt idx="36">
                  <c:v>0.78090512915273191</c:v>
                </c:pt>
                <c:pt idx="37">
                  <c:v>0.62235537394479579</c:v>
                </c:pt>
                <c:pt idx="38">
                  <c:v>0.49598701109897986</c:v>
                </c:pt>
                <c:pt idx="39">
                  <c:v>0.39527710120229709</c:v>
                </c:pt>
                <c:pt idx="40">
                  <c:v>0.31502069867556309</c:v>
                </c:pt>
                <c:pt idx="41">
                  <c:v>0.25108926809198268</c:v>
                </c:pt>
                <c:pt idx="42">
                  <c:v>0.2001371298721224</c:v>
                </c:pt>
                <c:pt idx="43">
                  <c:v>0.15954577712318233</c:v>
                </c:pt>
                <c:pt idx="44">
                  <c:v>0.1272068539879484</c:v>
                </c:pt>
                <c:pt idx="45">
                  <c:v>0.10144202736005704</c:v>
                </c:pt>
                <c:pt idx="46">
                  <c:v>8.0915641169198985E-2</c:v>
                </c:pt>
                <c:pt idx="47">
                  <c:v>6.4562838947610446E-2</c:v>
                </c:pt>
                <c:pt idx="48">
                  <c:v>5.1532701045042581E-2</c:v>
                </c:pt>
                <c:pt idx="49">
                  <c:v>4.1151846930363771E-2</c:v>
                </c:pt>
                <c:pt idx="50">
                  <c:v>3.2878031602974186E-2</c:v>
                </c:pt>
                <c:pt idx="51">
                  <c:v>2.628639742604405E-2</c:v>
                </c:pt>
                <c:pt idx="52">
                  <c:v>2.1030913898870858E-2</c:v>
                </c:pt>
                <c:pt idx="53">
                  <c:v>1.6841378894987265E-2</c:v>
                </c:pt>
                <c:pt idx="54">
                  <c:v>1.3500449433562985E-2</c:v>
                </c:pt>
                <c:pt idx="55">
                  <c:v>1.0835276951678982E-2</c:v>
                </c:pt>
                <c:pt idx="56">
                  <c:v>8.7084308277229142E-3</c:v>
                </c:pt>
                <c:pt idx="57">
                  <c:v>7.0104385052606188E-3</c:v>
                </c:pt>
                <c:pt idx="58">
                  <c:v>5.6538881040600871E-3</c:v>
                </c:pt>
                <c:pt idx="59">
                  <c:v>4.5696159998624203E-3</c:v>
                </c:pt>
                <c:pt idx="60">
                  <c:v>3.7024298934541311E-3</c:v>
                </c:pt>
                <c:pt idx="61">
                  <c:v>3.0077492938691969E-3</c:v>
                </c:pt>
                <c:pt idx="62">
                  <c:v>2.4510442501522009E-3</c:v>
                </c:pt>
                <c:pt idx="63">
                  <c:v>2.0043451375171156E-3</c:v>
                </c:pt>
                <c:pt idx="64">
                  <c:v>1.645392389336153E-3</c:v>
                </c:pt>
                <c:pt idx="65">
                  <c:v>1.3564853636692058E-3</c:v>
                </c:pt>
                <c:pt idx="66">
                  <c:v>1.1235498098575111E-3</c:v>
                </c:pt>
                <c:pt idx="67">
                  <c:v>9.3536989592076544E-4</c:v>
                </c:pt>
                <c:pt idx="68">
                  <c:v>7.8298787522148867E-4</c:v>
                </c:pt>
                <c:pt idx="69">
                  <c:v>6.5927647366892373E-4</c:v>
                </c:pt>
                <c:pt idx="70">
                  <c:v>5.585903081988038E-4</c:v>
                </c:pt>
                <c:pt idx="71">
                  <c:v>4.7677604048670957E-4</c:v>
                </c:pt>
                <c:pt idx="72">
                  <c:v>4.1147766836599996E-4</c:v>
                </c:pt>
                <c:pt idx="73">
                  <c:v>3.5579170164457241E-4</c:v>
                </c:pt>
                <c:pt idx="74">
                  <c:v>3.0917318596973862E-4</c:v>
                </c:pt>
                <c:pt idx="75">
                  <c:v>2.7008215876046072E-4</c:v>
                </c:pt>
                <c:pt idx="76">
                  <c:v>2.3677606827972241E-4</c:v>
                </c:pt>
                <c:pt idx="77">
                  <c:v>2.0780005364863426E-4</c:v>
                </c:pt>
                <c:pt idx="78">
                  <c:v>1.8198704258585779E-4</c:v>
                </c:pt>
                <c:pt idx="79">
                  <c:v>1.5832799322122563E-4</c:v>
                </c:pt>
                <c:pt idx="80">
                  <c:v>1.3609046798871371E-4</c:v>
                </c:pt>
                <c:pt idx="81">
                  <c:v>1.1513813956123068E-4</c:v>
                </c:pt>
                <c:pt idx="82">
                  <c:v>9.453249628125464E-5</c:v>
                </c:pt>
                <c:pt idx="83">
                  <c:v>7.4560594657523138E-5</c:v>
                </c:pt>
                <c:pt idx="84">
                  <c:v>5.6185137113610672E-5</c:v>
                </c:pt>
                <c:pt idx="85">
                  <c:v>4.0254772216341494E-5</c:v>
                </c:pt>
                <c:pt idx="86">
                  <c:v>2.7285998086718936E-5</c:v>
                </c:pt>
                <c:pt idx="87">
                  <c:v>1.770607069186913E-5</c:v>
                </c:pt>
                <c:pt idx="88">
                  <c:v>1.1328958114091766E-5</c:v>
                </c:pt>
                <c:pt idx="89">
                  <c:v>7.1228194186080991E-6</c:v>
                </c:pt>
                <c:pt idx="90">
                  <c:v>4.5419206081226841E-6</c:v>
                </c:pt>
                <c:pt idx="91">
                  <c:v>2.9471029099958066E-6</c:v>
                </c:pt>
                <c:pt idx="92">
                  <c:v>1.9265233770422666E-6</c:v>
                </c:pt>
                <c:pt idx="93">
                  <c:v>1.2691505329648397E-6</c:v>
                </c:pt>
                <c:pt idx="94">
                  <c:v>8.545307138020761E-7</c:v>
                </c:pt>
                <c:pt idx="95">
                  <c:v>5.9318264926867869E-7</c:v>
                </c:pt>
                <c:pt idx="96">
                  <c:v>4.1520329364018088E-7</c:v>
                </c:pt>
                <c:pt idx="97">
                  <c:v>2.7485587563060791E-7</c:v>
                </c:pt>
                <c:pt idx="98">
                  <c:v>1.6139125457349262E-7</c:v>
                </c:pt>
                <c:pt idx="99">
                  <c:v>9.9337089012880211E-8</c:v>
                </c:pt>
                <c:pt idx="100">
                  <c:v>8.0967760336122993E-8</c:v>
                </c:pt>
                <c:pt idx="101">
                  <c:v>5.0053682859976343E-8</c:v>
                </c:pt>
                <c:pt idx="102">
                  <c:v>2.0475832333854509E-8</c:v>
                </c:pt>
                <c:pt idx="103">
                  <c:v>1.3748841666275263E-8</c:v>
                </c:pt>
                <c:pt idx="104">
                  <c:v>8.3997451273477034E-9</c:v>
                </c:pt>
                <c:pt idx="105">
                  <c:v>4.6535454669917925E-9</c:v>
                </c:pt>
                <c:pt idx="106">
                  <c:v>2.3792510660480686E-9</c:v>
                </c:pt>
                <c:pt idx="107">
                  <c:v>1.1654592396173019E-9</c:v>
                </c:pt>
                <c:pt idx="108">
                  <c:v>1.1884314035042024E-9</c:v>
                </c:pt>
                <c:pt idx="109">
                  <c:v>9.5991291910728086E-10</c:v>
                </c:pt>
                <c:pt idx="110">
                  <c:v>6.7765671772968182E-10</c:v>
                </c:pt>
                <c:pt idx="111">
                  <c:v>4.5336944558001751E-10</c:v>
                </c:pt>
                <c:pt idx="112">
                  <c:v>2.8874200046061934E-10</c:v>
                </c:pt>
                <c:pt idx="113">
                  <c:v>1.7664768920954029E-10</c:v>
                </c:pt>
                <c:pt idx="114">
                  <c:v>1.0437611587486266E-10</c:v>
                </c:pt>
                <c:pt idx="115">
                  <c:v>5.9822556205859297E-11</c:v>
                </c:pt>
                <c:pt idx="116">
                  <c:v>3.342929059184467E-11</c:v>
                </c:pt>
                <c:pt idx="117">
                  <c:v>1.8324586743869862E-11</c:v>
                </c:pt>
                <c:pt idx="118">
                  <c:v>9.8875851385380453E-12</c:v>
                </c:pt>
                <c:pt idx="119">
                  <c:v>5.2647399463452236E-12</c:v>
                </c:pt>
                <c:pt idx="120">
                  <c:v>2.9492874607532328E-12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7813-49D0-BDC0-B1FAC484E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2714448"/>
        <c:axId val="272715232"/>
      </c:scatterChart>
      <c:valAx>
        <c:axId val="272714448"/>
        <c:scaling>
          <c:logBase val="10"/>
          <c:orientation val="minMax"/>
          <c:max val="10000"/>
          <c:min val="1.0000000000000002E-2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en-US" altLang="ja-JP" sz="1600" dirty="0"/>
                  <a:t>Energy (MeV/n)</a:t>
                </a:r>
              </a:p>
            </c:rich>
          </c:tx>
          <c:layout>
            <c:manualLayout>
              <c:xMode val="edge"/>
              <c:yMode val="edge"/>
              <c:x val="0.3816537063699737"/>
              <c:y val="0.92800472135278178"/>
            </c:manualLayout>
          </c:layout>
          <c:overlay val="0"/>
          <c:spPr>
            <a:noFill/>
            <a:ln w="25400">
              <a:noFill/>
            </a:ln>
          </c:spPr>
        </c:title>
        <c:numFmt formatCode="0.00E+00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272715232"/>
        <c:crossesAt val="1.0000000000000006E-12"/>
        <c:crossBetween val="midCat"/>
        <c:majorUnit val="100"/>
        <c:minorUnit val="100"/>
      </c:valAx>
      <c:valAx>
        <c:axId val="272715232"/>
        <c:scaling>
          <c:logBase val="10"/>
          <c:orientation val="minMax"/>
          <c:max val="100"/>
          <c:min val="1.0000000000000006E-1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strRef>
              <c:f>Angle!$B$34</c:f>
              <c:strCache>
                <c:ptCount val="1"/>
                <c:pt idx="0">
                  <c:v>φ(/cm2/s/(MeV/n)/sr)</c:v>
                </c:pt>
              </c:strCache>
            </c:strRef>
          </c:tx>
          <c:layout>
            <c:manualLayout>
              <c:xMode val="edge"/>
              <c:yMode val="edge"/>
              <c:x val="3.0622642402092014E-2"/>
              <c:y val="0.14407555977401962"/>
            </c:manualLayout>
          </c:layout>
          <c:overlay val="0"/>
          <c:spPr>
            <a:noFill/>
            <a:ln w="25400">
              <a:noFill/>
            </a:ln>
          </c:spPr>
          <c:txPr>
            <a:bodyPr/>
            <a:lstStyle/>
            <a:p>
              <a:pPr>
                <a:defRPr sz="1325" b="0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  <a:cs typeface="ＭＳ Ｐゴシック"/>
                </a:defRPr>
              </a:pPr>
              <a:endParaRPr lang="ja-JP"/>
            </a:p>
          </c:txPr>
        </c:title>
        <c:numFmt formatCode="0.00E+00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272714448"/>
        <c:crossesAt val="1.0000000000000002E-2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5660195620287909"/>
          <c:y val="0.16141481098740545"/>
          <c:w val="0.25685292925651038"/>
          <c:h val="0.29745449916777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65" b="0" i="0" u="none" strike="noStrike" baseline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850" b="0" i="0" u="none" strike="noStrike" baseline="0">
          <a:solidFill>
            <a:srgbClr val="000000"/>
          </a:solidFill>
          <a:latin typeface="ＭＳ Ｐゴシック"/>
          <a:ea typeface="ＭＳ Ｐゴシック"/>
          <a:cs typeface="ＭＳ Ｐゴシック"/>
        </a:defRPr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⁶Li液体シンチレーター</c:v>
          </c:tx>
          <c:spPr>
            <a:ln w="19050" cap="rnd">
              <a:noFill/>
              <a:round/>
            </a:ln>
            <a:effectLst/>
          </c:spPr>
          <c:marker>
            <c:symbol val="star"/>
            <c:size val="5"/>
            <c:spPr>
              <a:noFill/>
              <a:ln w="12700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Sheet1!$H$3:$H$27</c:f>
                <c:numCache>
                  <c:formatCode>General</c:formatCode>
                  <c:ptCount val="25"/>
                  <c:pt idx="24">
                    <c:v>0.3</c:v>
                  </c:pt>
                </c:numCache>
              </c:numRef>
            </c:plus>
            <c:minus>
              <c:numRef>
                <c:f>Sheet1!$I$3:$I$27</c:f>
                <c:numCache>
                  <c:formatCode>General</c:formatCode>
                  <c:ptCount val="25"/>
                  <c:pt idx="24">
                    <c:v>0.3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alpha val="90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Sheet1!$A$3:$A$38</c:f>
              <c:numCache>
                <c:formatCode>General</c:formatCode>
                <c:ptCount val="36"/>
                <c:pt idx="0" formatCode="0.00E+00">
                  <c:v>1E-3</c:v>
                </c:pt>
                <c:pt idx="2">
                  <c:v>1.2504999999999999</c:v>
                </c:pt>
                <c:pt idx="3">
                  <c:v>0.1</c:v>
                </c:pt>
                <c:pt idx="4">
                  <c:v>1.75</c:v>
                </c:pt>
                <c:pt idx="5">
                  <c:v>1</c:v>
                </c:pt>
                <c:pt idx="6">
                  <c:v>2</c:v>
                </c:pt>
                <c:pt idx="7">
                  <c:v>2.75</c:v>
                </c:pt>
                <c:pt idx="8">
                  <c:v>3</c:v>
                </c:pt>
                <c:pt idx="9">
                  <c:v>3.75</c:v>
                </c:pt>
                <c:pt idx="10">
                  <c:v>4</c:v>
                </c:pt>
                <c:pt idx="11">
                  <c:v>5</c:v>
                </c:pt>
                <c:pt idx="12">
                  <c:v>5.25</c:v>
                </c:pt>
                <c:pt idx="13">
                  <c:v>6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11</c:v>
                </c:pt>
                <c:pt idx="20">
                  <c:v>12</c:v>
                </c:pt>
                <c:pt idx="21">
                  <c:v>12.5</c:v>
                </c:pt>
                <c:pt idx="22">
                  <c:v>13</c:v>
                </c:pt>
                <c:pt idx="23">
                  <c:v>13.75</c:v>
                </c:pt>
                <c:pt idx="24">
                  <c:v>14</c:v>
                </c:pt>
                <c:pt idx="25">
                  <c:v>15</c:v>
                </c:pt>
                <c:pt idx="26">
                  <c:v>16</c:v>
                </c:pt>
                <c:pt idx="27">
                  <c:v>17</c:v>
                </c:pt>
                <c:pt idx="28">
                  <c:v>18</c:v>
                </c:pt>
                <c:pt idx="29">
                  <c:v>19</c:v>
                </c:pt>
                <c:pt idx="30">
                  <c:v>20</c:v>
                </c:pt>
                <c:pt idx="31">
                  <c:v>21</c:v>
                </c:pt>
                <c:pt idx="32">
                  <c:v>22</c:v>
                </c:pt>
                <c:pt idx="33">
                  <c:v>23</c:v>
                </c:pt>
                <c:pt idx="34">
                  <c:v>24</c:v>
                </c:pt>
                <c:pt idx="35">
                  <c:v>25</c:v>
                </c:pt>
              </c:numCache>
            </c:numRef>
          </c:xVal>
          <c:yVal>
            <c:numRef>
              <c:f>Sheet1!$B$3:$B$38</c:f>
              <c:numCache>
                <c:formatCode>General</c:formatCode>
                <c:ptCount val="36"/>
                <c:pt idx="24">
                  <c:v>0.78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A58-4594-BFDF-681D94BB9B46}"/>
            </c:ext>
          </c:extLst>
        </c:ser>
        <c:ser>
          <c:idx val="1"/>
          <c:order val="1"/>
          <c:tx>
            <c:v>プラスチックシンチレーター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6">
                  <a:lumMod val="75000"/>
                </a:schemeClr>
              </a:solidFill>
              <a:ln w="1587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Sheet1!$J$3:$J$24</c:f>
                <c:numCache>
                  <c:formatCode>General</c:formatCode>
                  <c:ptCount val="22"/>
                  <c:pt idx="4">
                    <c:v>0.12</c:v>
                  </c:pt>
                  <c:pt idx="9">
                    <c:v>0.04</c:v>
                  </c:pt>
                  <c:pt idx="15">
                    <c:v>0.04</c:v>
                  </c:pt>
                  <c:pt idx="21">
                    <c:v>4.0000000000000002E-4</c:v>
                  </c:pt>
                </c:numCache>
              </c:numRef>
            </c:plus>
            <c:minus>
              <c:numRef>
                <c:f>Sheet1!$K$3:$K$24</c:f>
                <c:numCache>
                  <c:formatCode>General</c:formatCode>
                  <c:ptCount val="22"/>
                  <c:pt idx="4">
                    <c:v>0.12</c:v>
                  </c:pt>
                  <c:pt idx="9">
                    <c:v>0.04</c:v>
                  </c:pt>
                  <c:pt idx="15">
                    <c:v>0.04</c:v>
                  </c:pt>
                  <c:pt idx="21">
                    <c:v>4.0000000000000002E-4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Sheet1!$V$3:$V$24</c:f>
                <c:numCache>
                  <c:formatCode>General</c:formatCode>
                  <c:ptCount val="22"/>
                  <c:pt idx="4">
                    <c:v>0.75</c:v>
                  </c:pt>
                  <c:pt idx="9">
                    <c:v>1.25</c:v>
                  </c:pt>
                  <c:pt idx="15">
                    <c:v>2.5</c:v>
                  </c:pt>
                  <c:pt idx="21">
                    <c:v>2.5</c:v>
                  </c:pt>
                </c:numCache>
              </c:numRef>
            </c:plus>
            <c:minus>
              <c:numRef>
                <c:f>Sheet1!$V$3:$V$24</c:f>
                <c:numCache>
                  <c:formatCode>General</c:formatCode>
                  <c:ptCount val="22"/>
                  <c:pt idx="4">
                    <c:v>0.75</c:v>
                  </c:pt>
                  <c:pt idx="9">
                    <c:v>1.25</c:v>
                  </c:pt>
                  <c:pt idx="15">
                    <c:v>2.5</c:v>
                  </c:pt>
                  <c:pt idx="21">
                    <c:v>2.5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Sheet1!$A$3:$A$38</c:f>
              <c:numCache>
                <c:formatCode>General</c:formatCode>
                <c:ptCount val="36"/>
                <c:pt idx="0" formatCode="0.00E+00">
                  <c:v>1E-3</c:v>
                </c:pt>
                <c:pt idx="2">
                  <c:v>1.2504999999999999</c:v>
                </c:pt>
                <c:pt idx="3">
                  <c:v>0.1</c:v>
                </c:pt>
                <c:pt idx="4">
                  <c:v>1.75</c:v>
                </c:pt>
                <c:pt idx="5">
                  <c:v>1</c:v>
                </c:pt>
                <c:pt idx="6">
                  <c:v>2</c:v>
                </c:pt>
                <c:pt idx="7">
                  <c:v>2.75</c:v>
                </c:pt>
                <c:pt idx="8">
                  <c:v>3</c:v>
                </c:pt>
                <c:pt idx="9">
                  <c:v>3.75</c:v>
                </c:pt>
                <c:pt idx="10">
                  <c:v>4</c:v>
                </c:pt>
                <c:pt idx="11">
                  <c:v>5</c:v>
                </c:pt>
                <c:pt idx="12">
                  <c:v>5.25</c:v>
                </c:pt>
                <c:pt idx="13">
                  <c:v>6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11</c:v>
                </c:pt>
                <c:pt idx="20">
                  <c:v>12</c:v>
                </c:pt>
                <c:pt idx="21">
                  <c:v>12.5</c:v>
                </c:pt>
                <c:pt idx="22">
                  <c:v>13</c:v>
                </c:pt>
                <c:pt idx="23">
                  <c:v>13.75</c:v>
                </c:pt>
                <c:pt idx="24">
                  <c:v>14</c:v>
                </c:pt>
                <c:pt idx="25">
                  <c:v>15</c:v>
                </c:pt>
                <c:pt idx="26">
                  <c:v>16</c:v>
                </c:pt>
                <c:pt idx="27">
                  <c:v>17</c:v>
                </c:pt>
                <c:pt idx="28">
                  <c:v>18</c:v>
                </c:pt>
                <c:pt idx="29">
                  <c:v>19</c:v>
                </c:pt>
                <c:pt idx="30">
                  <c:v>20</c:v>
                </c:pt>
                <c:pt idx="31">
                  <c:v>21</c:v>
                </c:pt>
                <c:pt idx="32">
                  <c:v>22</c:v>
                </c:pt>
                <c:pt idx="33">
                  <c:v>23</c:v>
                </c:pt>
                <c:pt idx="34">
                  <c:v>24</c:v>
                </c:pt>
                <c:pt idx="35">
                  <c:v>25</c:v>
                </c:pt>
              </c:numCache>
            </c:numRef>
          </c:xVal>
          <c:yVal>
            <c:numRef>
              <c:f>Sheet1!$C$3:$C$38</c:f>
              <c:numCache>
                <c:formatCode>General</c:formatCode>
                <c:ptCount val="36"/>
                <c:pt idx="4">
                  <c:v>0.14000000000000001</c:v>
                </c:pt>
                <c:pt idx="9">
                  <c:v>0.13</c:v>
                </c:pt>
                <c:pt idx="15">
                  <c:v>0.15</c:v>
                </c:pt>
                <c:pt idx="21">
                  <c:v>4.0000000000000001E-3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A58-4594-BFDF-681D94BB9B46}"/>
            </c:ext>
          </c:extLst>
        </c:ser>
        <c:ser>
          <c:idx val="2"/>
          <c:order val="2"/>
          <c:tx>
            <c:v>BF₃比例計数管</c:v>
          </c:tx>
          <c:spPr>
            <a:ln w="1905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1587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Sheet1!$L$3:$L$33</c:f>
                <c:numCache>
                  <c:formatCode>General</c:formatCode>
                  <c:ptCount val="31"/>
                  <c:pt idx="2">
                    <c:v>0.01</c:v>
                  </c:pt>
                  <c:pt idx="9">
                    <c:v>0.14000000000000001</c:v>
                  </c:pt>
                  <c:pt idx="15">
                    <c:v>0.01</c:v>
                  </c:pt>
                  <c:pt idx="21">
                    <c:v>2.0000000000000001E-4</c:v>
                  </c:pt>
                  <c:pt idx="30">
                    <c:v>2.9999999999999999E-7</c:v>
                  </c:pt>
                </c:numCache>
              </c:numRef>
            </c:plus>
            <c:minus>
              <c:numRef>
                <c:f>Sheet1!$M$3:$M$33</c:f>
                <c:numCache>
                  <c:formatCode>General</c:formatCode>
                  <c:ptCount val="31"/>
                  <c:pt idx="2">
                    <c:v>0.01</c:v>
                  </c:pt>
                  <c:pt idx="9">
                    <c:v>0.14000000000000001</c:v>
                  </c:pt>
                  <c:pt idx="15">
                    <c:v>0.01</c:v>
                  </c:pt>
                  <c:pt idx="21">
                    <c:v>2.0000000000000001E-4</c:v>
                  </c:pt>
                  <c:pt idx="30">
                    <c:v>2.9999999999999999E-7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Sheet1!$Y$3:$Y$33</c:f>
                <c:numCache>
                  <c:formatCode>General</c:formatCode>
                  <c:ptCount val="31"/>
                  <c:pt idx="2">
                    <c:v>1.2495000000000001</c:v>
                  </c:pt>
                  <c:pt idx="9">
                    <c:v>1.25</c:v>
                  </c:pt>
                  <c:pt idx="15">
                    <c:v>2.5</c:v>
                  </c:pt>
                  <c:pt idx="21">
                    <c:v>2.5</c:v>
                  </c:pt>
                  <c:pt idx="30">
                    <c:v>5</c:v>
                  </c:pt>
                </c:numCache>
              </c:numRef>
            </c:plus>
            <c:minus>
              <c:numRef>
                <c:f>Sheet1!$X$3:$X$33</c:f>
                <c:numCache>
                  <c:formatCode>General</c:formatCode>
                  <c:ptCount val="31"/>
                  <c:pt idx="2">
                    <c:v>1.2495000000000001</c:v>
                  </c:pt>
                  <c:pt idx="9">
                    <c:v>1.25</c:v>
                  </c:pt>
                  <c:pt idx="15">
                    <c:v>2.5</c:v>
                  </c:pt>
                  <c:pt idx="21">
                    <c:v>2.5</c:v>
                  </c:pt>
                  <c:pt idx="30">
                    <c:v>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Sheet1!$A$3:$A$38</c:f>
              <c:numCache>
                <c:formatCode>General</c:formatCode>
                <c:ptCount val="36"/>
                <c:pt idx="0" formatCode="0.00E+00">
                  <c:v>1E-3</c:v>
                </c:pt>
                <c:pt idx="2">
                  <c:v>1.2504999999999999</c:v>
                </c:pt>
                <c:pt idx="3">
                  <c:v>0.1</c:v>
                </c:pt>
                <c:pt idx="4">
                  <c:v>1.75</c:v>
                </c:pt>
                <c:pt idx="5">
                  <c:v>1</c:v>
                </c:pt>
                <c:pt idx="6">
                  <c:v>2</c:v>
                </c:pt>
                <c:pt idx="7">
                  <c:v>2.75</c:v>
                </c:pt>
                <c:pt idx="8">
                  <c:v>3</c:v>
                </c:pt>
                <c:pt idx="9">
                  <c:v>3.75</c:v>
                </c:pt>
                <c:pt idx="10">
                  <c:v>4</c:v>
                </c:pt>
                <c:pt idx="11">
                  <c:v>5</c:v>
                </c:pt>
                <c:pt idx="12">
                  <c:v>5.25</c:v>
                </c:pt>
                <c:pt idx="13">
                  <c:v>6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11</c:v>
                </c:pt>
                <c:pt idx="20">
                  <c:v>12</c:v>
                </c:pt>
                <c:pt idx="21">
                  <c:v>12.5</c:v>
                </c:pt>
                <c:pt idx="22">
                  <c:v>13</c:v>
                </c:pt>
                <c:pt idx="23">
                  <c:v>13.75</c:v>
                </c:pt>
                <c:pt idx="24">
                  <c:v>14</c:v>
                </c:pt>
                <c:pt idx="25">
                  <c:v>15</c:v>
                </c:pt>
                <c:pt idx="26">
                  <c:v>16</c:v>
                </c:pt>
                <c:pt idx="27">
                  <c:v>17</c:v>
                </c:pt>
                <c:pt idx="28">
                  <c:v>18</c:v>
                </c:pt>
                <c:pt idx="29">
                  <c:v>19</c:v>
                </c:pt>
                <c:pt idx="30">
                  <c:v>20</c:v>
                </c:pt>
                <c:pt idx="31">
                  <c:v>21</c:v>
                </c:pt>
                <c:pt idx="32">
                  <c:v>22</c:v>
                </c:pt>
                <c:pt idx="33">
                  <c:v>23</c:v>
                </c:pt>
                <c:pt idx="34">
                  <c:v>24</c:v>
                </c:pt>
                <c:pt idx="35">
                  <c:v>25</c:v>
                </c:pt>
              </c:numCache>
            </c:numRef>
          </c:xVal>
          <c:yVal>
            <c:numRef>
              <c:f>Sheet1!$D$3:$D$38</c:f>
              <c:numCache>
                <c:formatCode>General</c:formatCode>
                <c:ptCount val="36"/>
                <c:pt idx="2">
                  <c:v>0.54</c:v>
                </c:pt>
                <c:pt idx="9">
                  <c:v>0.27</c:v>
                </c:pt>
                <c:pt idx="15">
                  <c:v>0.05</c:v>
                </c:pt>
                <c:pt idx="21">
                  <c:v>6.0000000000000001E-3</c:v>
                </c:pt>
                <c:pt idx="30" formatCode="0.00E+00">
                  <c:v>5.0000000000000004E-6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A58-4594-BFDF-681D94BB9B46}"/>
            </c:ext>
          </c:extLst>
        </c:ser>
        <c:ser>
          <c:idx val="5"/>
          <c:order val="3"/>
          <c:tx>
            <c:v>³He比例計数管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tx1"/>
              </a:solidFill>
              <a:ln w="1587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Sheet1!$R$3:$R$15</c:f>
                <c:numCache>
                  <c:formatCode>General</c:formatCode>
                  <c:ptCount val="13"/>
                  <c:pt idx="12">
                    <c:v>0.27</c:v>
                  </c:pt>
                </c:numCache>
              </c:numRef>
            </c:plus>
            <c:minus>
              <c:numRef>
                <c:f>Sheet1!$S$3:$S$15</c:f>
                <c:numCache>
                  <c:formatCode>General</c:formatCode>
                  <c:ptCount val="13"/>
                  <c:pt idx="12">
                    <c:v>0.27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cust"/>
            <c:noEndCap val="0"/>
            <c:plus>
              <c:numRef>
                <c:f>Sheet1!$AD$3:$AD$15</c:f>
                <c:numCache>
                  <c:formatCode>General</c:formatCode>
                  <c:ptCount val="13"/>
                  <c:pt idx="12">
                    <c:v>4.75</c:v>
                  </c:pt>
                </c:numCache>
              </c:numRef>
            </c:plus>
            <c:minus>
              <c:numRef>
                <c:f>Sheet1!$AE$3:$AE$15</c:f>
                <c:numCache>
                  <c:formatCode>General</c:formatCode>
                  <c:ptCount val="13"/>
                  <c:pt idx="12">
                    <c:v>4.75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Sheet1!$A$3:$A$38</c:f>
              <c:numCache>
                <c:formatCode>General</c:formatCode>
                <c:ptCount val="36"/>
                <c:pt idx="0" formatCode="0.00E+00">
                  <c:v>1E-3</c:v>
                </c:pt>
                <c:pt idx="2">
                  <c:v>1.2504999999999999</c:v>
                </c:pt>
                <c:pt idx="3">
                  <c:v>0.1</c:v>
                </c:pt>
                <c:pt idx="4">
                  <c:v>1.75</c:v>
                </c:pt>
                <c:pt idx="5">
                  <c:v>1</c:v>
                </c:pt>
                <c:pt idx="6">
                  <c:v>2</c:v>
                </c:pt>
                <c:pt idx="7">
                  <c:v>2.75</c:v>
                </c:pt>
                <c:pt idx="8">
                  <c:v>3</c:v>
                </c:pt>
                <c:pt idx="9">
                  <c:v>3.75</c:v>
                </c:pt>
                <c:pt idx="10">
                  <c:v>4</c:v>
                </c:pt>
                <c:pt idx="11">
                  <c:v>5</c:v>
                </c:pt>
                <c:pt idx="12">
                  <c:v>5.25</c:v>
                </c:pt>
                <c:pt idx="13">
                  <c:v>6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11</c:v>
                </c:pt>
                <c:pt idx="20">
                  <c:v>12</c:v>
                </c:pt>
                <c:pt idx="21">
                  <c:v>12.5</c:v>
                </c:pt>
                <c:pt idx="22">
                  <c:v>13</c:v>
                </c:pt>
                <c:pt idx="23">
                  <c:v>13.75</c:v>
                </c:pt>
                <c:pt idx="24">
                  <c:v>14</c:v>
                </c:pt>
                <c:pt idx="25">
                  <c:v>15</c:v>
                </c:pt>
                <c:pt idx="26">
                  <c:v>16</c:v>
                </c:pt>
                <c:pt idx="27">
                  <c:v>17</c:v>
                </c:pt>
                <c:pt idx="28">
                  <c:v>18</c:v>
                </c:pt>
                <c:pt idx="29">
                  <c:v>19</c:v>
                </c:pt>
                <c:pt idx="30">
                  <c:v>20</c:v>
                </c:pt>
                <c:pt idx="31">
                  <c:v>21</c:v>
                </c:pt>
                <c:pt idx="32">
                  <c:v>22</c:v>
                </c:pt>
                <c:pt idx="33">
                  <c:v>23</c:v>
                </c:pt>
                <c:pt idx="34">
                  <c:v>24</c:v>
                </c:pt>
                <c:pt idx="35">
                  <c:v>25</c:v>
                </c:pt>
              </c:numCache>
            </c:numRef>
          </c:xVal>
          <c:yVal>
            <c:numRef>
              <c:f>Sheet1!$G$3:$G$38</c:f>
              <c:numCache>
                <c:formatCode>General</c:formatCode>
                <c:ptCount val="36"/>
                <c:pt idx="12">
                  <c:v>2.56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A58-4594-BFDF-681D94BB9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2051672"/>
        <c:axId val="272049712"/>
      </c:scatterChart>
      <c:valAx>
        <c:axId val="272051672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600" b="1" dirty="0"/>
                  <a:t>Neutron</a:t>
                </a:r>
                <a:r>
                  <a:rPr lang="en-US" altLang="ja-JP" sz="1600" b="1" baseline="0" dirty="0"/>
                  <a:t> energy (MeV)</a:t>
                </a:r>
                <a:endParaRPr lang="ja-JP" altLang="en-US" sz="1600" b="1" dirty="0"/>
              </a:p>
            </c:rich>
          </c:tx>
          <c:layout>
            <c:manualLayout>
              <c:xMode val="edge"/>
              <c:yMode val="edge"/>
              <c:x val="0.73872472188394078"/>
              <c:y val="0.726302948144196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72049712"/>
        <c:crossesAt val="1.0000000000000004E-6"/>
        <c:crossBetween val="midCat"/>
      </c:valAx>
      <c:valAx>
        <c:axId val="27204971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600" b="1" dirty="0"/>
                  <a:t>Neutron</a:t>
                </a:r>
                <a:r>
                  <a:rPr lang="en-US" altLang="ja-JP" sz="1600" b="1" baseline="0" dirty="0"/>
                  <a:t> </a:t>
                </a:r>
                <a:r>
                  <a:rPr lang="en-US" altLang="ja-JP" sz="1600" b="1" baseline="0" dirty="0" smtClean="0"/>
                  <a:t>flux</a:t>
                </a:r>
              </a:p>
              <a:p>
                <a:pPr>
                  <a:defRPr sz="1200" b="1"/>
                </a:pPr>
                <a:r>
                  <a:rPr lang="en-US" altLang="ja-JP" sz="1600" b="1" baseline="0" dirty="0" smtClean="0"/>
                  <a:t>(10</a:t>
                </a:r>
                <a:r>
                  <a:rPr lang="en-US" altLang="ja-JP" sz="1600" b="1" baseline="0" dirty="0"/>
                  <a:t>^-6 neutron/cm^2</a:t>
                </a:r>
                <a:r>
                  <a:rPr lang="ja-JP" altLang="en-US" sz="1600" b="1" baseline="0" dirty="0"/>
                  <a:t>・</a:t>
                </a:r>
                <a:r>
                  <a:rPr lang="en-US" altLang="ja-JP" sz="1600" b="1" baseline="0" dirty="0"/>
                  <a:t>s)</a:t>
                </a:r>
                <a:endParaRPr lang="ja-JP" altLang="en-US" sz="1600" b="1" dirty="0"/>
              </a:p>
            </c:rich>
          </c:tx>
          <c:layout>
            <c:manualLayout>
              <c:xMode val="edge"/>
              <c:yMode val="edge"/>
              <c:x val="8.2599477938137978E-3"/>
              <c:y val="2.415957206633117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72051672"/>
        <c:crossesAt val="1.0000000000000002E-3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67105230617297E-2"/>
          <c:y val="0.81294088288773703"/>
          <c:w val="0.89999990852395162"/>
          <c:h val="4.85803564608303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Main!$D$32</c:f>
          <c:strCache>
            <c:ptCount val="1"/>
            <c:pt idx="0">
              <c:v>PARMAモデルで計算した大気中宇宙線フラックス（角度積分値）</c:v>
            </c:pt>
          </c:strCache>
        </c:strRef>
      </c:tx>
      <c:layout>
        <c:manualLayout>
          <c:xMode val="edge"/>
          <c:yMode val="edge"/>
          <c:x val="0.13717008549896928"/>
          <c:y val="2.3338742962473201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3643358862734062"/>
          <c:y val="9.2485723156240887E-2"/>
          <c:w val="0.8017389533943724"/>
          <c:h val="0.80925007761710777"/>
        </c:manualLayout>
      </c:layout>
      <c:scatterChart>
        <c:scatterStyle val="lineMarker"/>
        <c:varyColors val="0"/>
        <c:ser>
          <c:idx val="0"/>
          <c:order val="0"/>
          <c:tx>
            <c:strRef>
              <c:f>Main!$E$34</c:f>
              <c:strCache>
                <c:ptCount val="1"/>
                <c:pt idx="0">
                  <c:v>中性子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Main!$D$35:$D$164</c:f>
              <c:numCache>
                <c:formatCode>0.00E+00</c:formatCode>
                <c:ptCount val="130"/>
                <c:pt idx="0">
                  <c:v>1.1294E-8</c:v>
                </c:pt>
                <c:pt idx="1">
                  <c:v>1.4219E-8</c:v>
                </c:pt>
                <c:pt idx="2">
                  <c:v>1.7900999999999999E-8</c:v>
                </c:pt>
                <c:pt idx="3">
                  <c:v>2.2536000000000001E-8</c:v>
                </c:pt>
                <c:pt idx="4">
                  <c:v>2.8371E-8</c:v>
                </c:pt>
                <c:pt idx="5">
                  <c:v>3.5717000000000001E-8</c:v>
                </c:pt>
                <c:pt idx="6">
                  <c:v>4.4964999999999999E-8</c:v>
                </c:pt>
                <c:pt idx="7">
                  <c:v>5.6608E-8</c:v>
                </c:pt>
                <c:pt idx="8">
                  <c:v>7.1264999999999997E-8</c:v>
                </c:pt>
                <c:pt idx="9">
                  <c:v>8.9716999999999995E-8</c:v>
                </c:pt>
                <c:pt idx="10">
                  <c:v>1.1295E-7</c:v>
                </c:pt>
                <c:pt idx="11">
                  <c:v>1.4219E-7</c:v>
                </c:pt>
                <c:pt idx="12">
                  <c:v>1.7901000000000001E-7</c:v>
                </c:pt>
                <c:pt idx="13">
                  <c:v>2.2536E-7</c:v>
                </c:pt>
                <c:pt idx="14">
                  <c:v>2.8370999999999999E-7</c:v>
                </c:pt>
                <c:pt idx="15">
                  <c:v>3.5717000000000001E-7</c:v>
                </c:pt>
                <c:pt idx="16">
                  <c:v>4.4965000000000001E-7</c:v>
                </c:pt>
                <c:pt idx="17">
                  <c:v>5.6608000000000005E-7</c:v>
                </c:pt>
                <c:pt idx="18">
                  <c:v>7.1264000000000001E-7</c:v>
                </c:pt>
                <c:pt idx="19">
                  <c:v>8.9716999999999998E-7</c:v>
                </c:pt>
                <c:pt idx="20">
                  <c:v>1.1293999999999999E-6</c:v>
                </c:pt>
                <c:pt idx="21">
                  <c:v>1.4219000000000001E-6</c:v>
                </c:pt>
                <c:pt idx="22">
                  <c:v>1.7901E-6</c:v>
                </c:pt>
                <c:pt idx="23">
                  <c:v>2.2535999999999999E-6</c:v>
                </c:pt>
                <c:pt idx="24">
                  <c:v>2.8370999999999999E-6</c:v>
                </c:pt>
                <c:pt idx="25">
                  <c:v>3.5717E-6</c:v>
                </c:pt>
                <c:pt idx="26">
                  <c:v>4.4965000000000001E-6</c:v>
                </c:pt>
                <c:pt idx="27">
                  <c:v>5.6608000000000001E-6</c:v>
                </c:pt>
                <c:pt idx="28">
                  <c:v>7.1264000000000001E-6</c:v>
                </c:pt>
                <c:pt idx="29">
                  <c:v>8.9716000000000006E-6</c:v>
                </c:pt>
                <c:pt idx="30">
                  <c:v>1.1294000000000001E-5</c:v>
                </c:pt>
                <c:pt idx="31">
                  <c:v>1.4219000000000001E-5</c:v>
                </c:pt>
                <c:pt idx="32">
                  <c:v>1.7901E-5</c:v>
                </c:pt>
                <c:pt idx="33">
                  <c:v>2.2535999999999999E-5</c:v>
                </c:pt>
                <c:pt idx="34">
                  <c:v>2.8371E-5</c:v>
                </c:pt>
                <c:pt idx="35">
                  <c:v>3.5716999999999997E-5</c:v>
                </c:pt>
                <c:pt idx="36">
                  <c:v>4.4965000000000001E-5</c:v>
                </c:pt>
                <c:pt idx="37">
                  <c:v>5.6607000000000002E-5</c:v>
                </c:pt>
                <c:pt idx="38">
                  <c:v>7.1264000000000001E-5</c:v>
                </c:pt>
                <c:pt idx="39">
                  <c:v>8.9716999999999995E-5</c:v>
                </c:pt>
                <c:pt idx="40">
                  <c:v>1.1294999999999999E-4</c:v>
                </c:pt>
                <c:pt idx="41">
                  <c:v>1.4218999999999999E-4</c:v>
                </c:pt>
                <c:pt idx="42">
                  <c:v>1.7901000000000001E-4</c:v>
                </c:pt>
                <c:pt idx="43">
                  <c:v>2.2536E-4</c:v>
                </c:pt>
                <c:pt idx="44">
                  <c:v>2.8371000000000001E-4</c:v>
                </c:pt>
                <c:pt idx="45">
                  <c:v>3.5717000000000002E-4</c:v>
                </c:pt>
                <c:pt idx="46">
                  <c:v>4.4965000000000001E-4</c:v>
                </c:pt>
                <c:pt idx="47">
                  <c:v>5.6607000000000001E-4</c:v>
                </c:pt>
                <c:pt idx="48">
                  <c:v>7.1265E-4</c:v>
                </c:pt>
                <c:pt idx="49">
                  <c:v>8.9716000000000004E-4</c:v>
                </c:pt>
                <c:pt idx="50">
                  <c:v>1.1295000000000001E-3</c:v>
                </c:pt>
                <c:pt idx="51">
                  <c:v>1.4219E-3</c:v>
                </c:pt>
                <c:pt idx="52">
                  <c:v>1.7901E-3</c:v>
                </c:pt>
                <c:pt idx="53">
                  <c:v>2.2536000000000001E-3</c:v>
                </c:pt>
                <c:pt idx="54">
                  <c:v>2.8371E-3</c:v>
                </c:pt>
                <c:pt idx="55">
                  <c:v>3.5717000000000001E-3</c:v>
                </c:pt>
                <c:pt idx="56">
                  <c:v>4.4964999999999996E-3</c:v>
                </c:pt>
                <c:pt idx="57">
                  <c:v>5.6607000000000003E-3</c:v>
                </c:pt>
                <c:pt idx="58">
                  <c:v>7.1265E-3</c:v>
                </c:pt>
                <c:pt idx="59">
                  <c:v>8.9717000000000009E-3</c:v>
                </c:pt>
                <c:pt idx="60">
                  <c:v>1.1294E-2</c:v>
                </c:pt>
                <c:pt idx="61">
                  <c:v>1.4219000000000001E-2</c:v>
                </c:pt>
                <c:pt idx="62">
                  <c:v>1.7901E-2</c:v>
                </c:pt>
                <c:pt idx="63">
                  <c:v>2.2536E-2</c:v>
                </c:pt>
                <c:pt idx="64">
                  <c:v>2.8371E-2</c:v>
                </c:pt>
                <c:pt idx="65">
                  <c:v>3.5716999999999999E-2</c:v>
                </c:pt>
                <c:pt idx="66">
                  <c:v>4.4964999999999998E-2</c:v>
                </c:pt>
                <c:pt idx="67">
                  <c:v>5.6606999999999998E-2</c:v>
                </c:pt>
                <c:pt idx="68">
                  <c:v>7.1263999999999994E-2</c:v>
                </c:pt>
                <c:pt idx="69">
                  <c:v>8.9717000000000005E-2</c:v>
                </c:pt>
                <c:pt idx="70">
                  <c:v>0.11294</c:v>
                </c:pt>
                <c:pt idx="71">
                  <c:v>0.14219000000000001</c:v>
                </c:pt>
                <c:pt idx="72">
                  <c:v>0.17901</c:v>
                </c:pt>
                <c:pt idx="73">
                  <c:v>0.22536</c:v>
                </c:pt>
                <c:pt idx="74">
                  <c:v>0.28371000000000002</c:v>
                </c:pt>
                <c:pt idx="75">
                  <c:v>0.35716999999999999</c:v>
                </c:pt>
                <c:pt idx="76">
                  <c:v>0.44964999999999999</c:v>
                </c:pt>
                <c:pt idx="77">
                  <c:v>0.56608000000000003</c:v>
                </c:pt>
                <c:pt idx="78">
                  <c:v>0.71264000000000005</c:v>
                </c:pt>
                <c:pt idx="79">
                  <c:v>0.89717000000000002</c:v>
                </c:pt>
                <c:pt idx="80">
                  <c:v>1.1294</c:v>
                </c:pt>
                <c:pt idx="81">
                  <c:v>1.4218999999999999</c:v>
                </c:pt>
                <c:pt idx="82">
                  <c:v>1.7901</c:v>
                </c:pt>
                <c:pt idx="83">
                  <c:v>2.2536</c:v>
                </c:pt>
                <c:pt idx="84">
                  <c:v>2.8371</c:v>
                </c:pt>
                <c:pt idx="85">
                  <c:v>3.5716999999999999</c:v>
                </c:pt>
                <c:pt idx="86">
                  <c:v>4.4965000000000002</c:v>
                </c:pt>
                <c:pt idx="87">
                  <c:v>5.6607000000000003</c:v>
                </c:pt>
                <c:pt idx="88">
                  <c:v>7.1265000000000001</c:v>
                </c:pt>
                <c:pt idx="89">
                  <c:v>8.9717000000000002</c:v>
                </c:pt>
                <c:pt idx="90">
                  <c:v>11.295</c:v>
                </c:pt>
                <c:pt idx="91">
                  <c:v>14.218999999999999</c:v>
                </c:pt>
                <c:pt idx="92">
                  <c:v>17.901</c:v>
                </c:pt>
                <c:pt idx="93">
                  <c:v>22.536000000000001</c:v>
                </c:pt>
                <c:pt idx="94">
                  <c:v>28.370999999999999</c:v>
                </c:pt>
                <c:pt idx="95">
                  <c:v>35.716999999999999</c:v>
                </c:pt>
                <c:pt idx="96">
                  <c:v>44.965000000000003</c:v>
                </c:pt>
                <c:pt idx="97">
                  <c:v>56.606999999999999</c:v>
                </c:pt>
                <c:pt idx="98">
                  <c:v>71.265000000000001</c:v>
                </c:pt>
                <c:pt idx="99">
                  <c:v>89.715999999999994</c:v>
                </c:pt>
                <c:pt idx="100">
                  <c:v>112.94</c:v>
                </c:pt>
                <c:pt idx="101">
                  <c:v>142.19</c:v>
                </c:pt>
                <c:pt idx="102">
                  <c:v>179.01</c:v>
                </c:pt>
                <c:pt idx="103">
                  <c:v>225.36</c:v>
                </c:pt>
                <c:pt idx="104">
                  <c:v>283.70999999999998</c:v>
                </c:pt>
                <c:pt idx="105">
                  <c:v>357.17</c:v>
                </c:pt>
                <c:pt idx="106">
                  <c:v>449.65</c:v>
                </c:pt>
                <c:pt idx="107">
                  <c:v>566.08000000000004</c:v>
                </c:pt>
                <c:pt idx="108">
                  <c:v>712.65</c:v>
                </c:pt>
                <c:pt idx="109">
                  <c:v>897.16</c:v>
                </c:pt>
                <c:pt idx="110">
                  <c:v>1129.4000000000001</c:v>
                </c:pt>
                <c:pt idx="111">
                  <c:v>1421.9</c:v>
                </c:pt>
                <c:pt idx="112">
                  <c:v>1790.1</c:v>
                </c:pt>
                <c:pt idx="113">
                  <c:v>2253.6</c:v>
                </c:pt>
                <c:pt idx="114">
                  <c:v>2837.1</c:v>
                </c:pt>
                <c:pt idx="115">
                  <c:v>3571.7</c:v>
                </c:pt>
                <c:pt idx="116">
                  <c:v>4496.5</c:v>
                </c:pt>
                <c:pt idx="117">
                  <c:v>5660.8</c:v>
                </c:pt>
                <c:pt idx="118">
                  <c:v>7126.5</c:v>
                </c:pt>
                <c:pt idx="119">
                  <c:v>8971.7000000000007</c:v>
                </c:pt>
                <c:pt idx="120">
                  <c:v>11294</c:v>
                </c:pt>
                <c:pt idx="121">
                  <c:v>14219</c:v>
                </c:pt>
                <c:pt idx="122">
                  <c:v>17901</c:v>
                </c:pt>
                <c:pt idx="123">
                  <c:v>22536</c:v>
                </c:pt>
                <c:pt idx="124">
                  <c:v>28371</c:v>
                </c:pt>
                <c:pt idx="125">
                  <c:v>35717</c:v>
                </c:pt>
                <c:pt idx="126">
                  <c:v>44965</c:v>
                </c:pt>
                <c:pt idx="127">
                  <c:v>56608</c:v>
                </c:pt>
                <c:pt idx="128">
                  <c:v>71264</c:v>
                </c:pt>
                <c:pt idx="129">
                  <c:v>89716</c:v>
                </c:pt>
              </c:numCache>
            </c:numRef>
          </c:xVal>
          <c:yVal>
            <c:numRef>
              <c:f>Main!$E$35:$E$164</c:f>
              <c:numCache>
                <c:formatCode>0.00E+00</c:formatCode>
                <c:ptCount val="130"/>
                <c:pt idx="0">
                  <c:v>59279.697762183772</c:v>
                </c:pt>
                <c:pt idx="1">
                  <c:v>66231.036653006391</c:v>
                </c:pt>
                <c:pt idx="2">
                  <c:v>71848.329821673571</c:v>
                </c:pt>
                <c:pt idx="3">
                  <c:v>75091.406548244471</c:v>
                </c:pt>
                <c:pt idx="4">
                  <c:v>74879.528224741822</c:v>
                </c:pt>
                <c:pt idx="5">
                  <c:v>70385.186330328754</c:v>
                </c:pt>
                <c:pt idx="6">
                  <c:v>61439.645765185138</c:v>
                </c:pt>
                <c:pt idx="7">
                  <c:v>48903.395021572062</c:v>
                </c:pt>
                <c:pt idx="8">
                  <c:v>34738.973297399098</c:v>
                </c:pt>
                <c:pt idx="9">
                  <c:v>21519.714535114908</c:v>
                </c:pt>
                <c:pt idx="10">
                  <c:v>11425.976411361991</c:v>
                </c:pt>
                <c:pt idx="11">
                  <c:v>5284.0666684694943</c:v>
                </c:pt>
                <c:pt idx="12">
                  <c:v>2394.5585688228521</c:v>
                </c:pt>
                <c:pt idx="13">
                  <c:v>1348.7123515092039</c:v>
                </c:pt>
                <c:pt idx="14">
                  <c:v>1005.6423696268295</c:v>
                </c:pt>
                <c:pt idx="15">
                  <c:v>838.01016518339554</c:v>
                </c:pt>
                <c:pt idx="16">
                  <c:v>705.4163649648109</c:v>
                </c:pt>
                <c:pt idx="17">
                  <c:v>588.55990667712831</c:v>
                </c:pt>
                <c:pt idx="18">
                  <c:v>486.67244358521543</c:v>
                </c:pt>
                <c:pt idx="19">
                  <c:v>399.41835896954336</c:v>
                </c:pt>
                <c:pt idx="20">
                  <c:v>325.84543605012396</c:v>
                </c:pt>
                <c:pt idx="21">
                  <c:v>264.50531414250372</c:v>
                </c:pt>
                <c:pt idx="22">
                  <c:v>213.8851306533688</c:v>
                </c:pt>
                <c:pt idx="23">
                  <c:v>172.42379653758869</c:v>
                </c:pt>
                <c:pt idx="24">
                  <c:v>138.66270098627015</c:v>
                </c:pt>
                <c:pt idx="25">
                  <c:v>111.29819827493861</c:v>
                </c:pt>
                <c:pt idx="26">
                  <c:v>89.199582641332128</c:v>
                </c:pt>
                <c:pt idx="27">
                  <c:v>71.403383290047827</c:v>
                </c:pt>
                <c:pt idx="28">
                  <c:v>57.105655769500856</c:v>
                </c:pt>
                <c:pt idx="29">
                  <c:v>45.636429639655908</c:v>
                </c:pt>
                <c:pt idx="30">
                  <c:v>36.451199472694903</c:v>
                </c:pt>
                <c:pt idx="31">
                  <c:v>29.098367728590205</c:v>
                </c:pt>
                <c:pt idx="32">
                  <c:v>23.220897839923285</c:v>
                </c:pt>
                <c:pt idx="33">
                  <c:v>18.525600592012761</c:v>
                </c:pt>
                <c:pt idx="34">
                  <c:v>14.77641155634233</c:v>
                </c:pt>
                <c:pt idx="35">
                  <c:v>11.783860349896846</c:v>
                </c:pt>
                <c:pt idx="36">
                  <c:v>9.3961666363445424</c:v>
                </c:pt>
                <c:pt idx="37">
                  <c:v>7.4916735001884467</c:v>
                </c:pt>
                <c:pt idx="38">
                  <c:v>5.9728181428492872</c:v>
                </c:pt>
                <c:pt idx="39">
                  <c:v>4.7617561256404484</c:v>
                </c:pt>
                <c:pt idx="40">
                  <c:v>3.7962514489412418</c:v>
                </c:pt>
                <c:pt idx="41">
                  <c:v>3.0268660171435684</c:v>
                </c:pt>
                <c:pt idx="42">
                  <c:v>2.4134867975064815</c:v>
                </c:pt>
                <c:pt idx="43">
                  <c:v>1.9246927614072662</c:v>
                </c:pt>
                <c:pt idx="44">
                  <c:v>1.535165954121003</c:v>
                </c:pt>
                <c:pt idx="45">
                  <c:v>1.2247412462834453</c:v>
                </c:pt>
                <c:pt idx="46">
                  <c:v>0.97736383278802053</c:v>
                </c:pt>
                <c:pt idx="47">
                  <c:v>0.78022948989829444</c:v>
                </c:pt>
                <c:pt idx="48">
                  <c:v>0.62310345182366589</c:v>
                </c:pt>
                <c:pt idx="49">
                  <c:v>0.49788455798764181</c:v>
                </c:pt>
                <c:pt idx="50">
                  <c:v>0.39804774995378722</c:v>
                </c:pt>
                <c:pt idx="51">
                  <c:v>0.31847979473877003</c:v>
                </c:pt>
                <c:pt idx="52">
                  <c:v>0.25501516985020933</c:v>
                </c:pt>
                <c:pt idx="53">
                  <c:v>0.20440078457395358</c:v>
                </c:pt>
                <c:pt idx="54">
                  <c:v>0.16401941823848354</c:v>
                </c:pt>
                <c:pt idx="55">
                  <c:v>0.1317892762277427</c:v>
                </c:pt>
                <c:pt idx="56">
                  <c:v>0.1060548323022113</c:v>
                </c:pt>
                <c:pt idx="57">
                  <c:v>8.5497079849666063E-2</c:v>
                </c:pt>
                <c:pt idx="58">
                  <c:v>6.9062564611356306E-2</c:v>
                </c:pt>
                <c:pt idx="59">
                  <c:v>5.5917572243863657E-2</c:v>
                </c:pt>
                <c:pt idx="60">
                  <c:v>4.5396613141350323E-2</c:v>
                </c:pt>
                <c:pt idx="61">
                  <c:v>3.6961927759073719E-2</c:v>
                </c:pt>
                <c:pt idx="62">
                  <c:v>3.0196904144859635E-2</c:v>
                </c:pt>
                <c:pt idx="63">
                  <c:v>2.4763898870396307E-2</c:v>
                </c:pt>
                <c:pt idx="64">
                  <c:v>2.0394051391836959E-2</c:v>
                </c:pt>
                <c:pt idx="65">
                  <c:v>1.6873422851019736E-2</c:v>
                </c:pt>
                <c:pt idx="66">
                  <c:v>1.4031764673567435E-2</c:v>
                </c:pt>
                <c:pt idx="67">
                  <c:v>1.1733264787804289E-2</c:v>
                </c:pt>
                <c:pt idx="68">
                  <c:v>9.8693152065898893E-3</c:v>
                </c:pt>
                <c:pt idx="69">
                  <c:v>8.3533718291416217E-3</c:v>
                </c:pt>
                <c:pt idx="70">
                  <c:v>7.1165995203541377E-3</c:v>
                </c:pt>
                <c:pt idx="71">
                  <c:v>6.1025386619644045E-3</c:v>
                </c:pt>
                <c:pt idx="72">
                  <c:v>5.2672545266871512E-3</c:v>
                </c:pt>
                <c:pt idx="73">
                  <c:v>4.5745616574713226E-3</c:v>
                </c:pt>
                <c:pt idx="74">
                  <c:v>3.9950519603717139E-3</c:v>
                </c:pt>
                <c:pt idx="75">
                  <c:v>3.5046657801478739E-3</c:v>
                </c:pt>
                <c:pt idx="76">
                  <c:v>3.0835674768411392E-3</c:v>
                </c:pt>
                <c:pt idx="77">
                  <c:v>2.7152486614656145E-3</c:v>
                </c:pt>
                <c:pt idx="78">
                  <c:v>2.3860954124433182E-3</c:v>
                </c:pt>
                <c:pt idx="79">
                  <c:v>2.0849579853849973E-3</c:v>
                </c:pt>
                <c:pt idx="80">
                  <c:v>1.8035223027200872E-3</c:v>
                </c:pt>
                <c:pt idx="81">
                  <c:v>1.5360455071202921E-3</c:v>
                </c:pt>
                <c:pt idx="82">
                  <c:v>1.2804951652524506E-3</c:v>
                </c:pt>
                <c:pt idx="83">
                  <c:v>1.0382382563543305E-3</c:v>
                </c:pt>
                <c:pt idx="84">
                  <c:v>8.1399314542561908E-4</c:v>
                </c:pt>
                <c:pt idx="85">
                  <c:v>6.14748394435528E-4</c:v>
                </c:pt>
                <c:pt idx="86">
                  <c:v>4.4766953163492726E-4</c:v>
                </c:pt>
                <c:pt idx="87">
                  <c:v>3.1737223438452758E-4</c:v>
                </c:pt>
                <c:pt idx="88">
                  <c:v>2.2366584581248831E-4</c:v>
                </c:pt>
                <c:pt idx="89">
                  <c:v>1.6117062041891275E-4</c:v>
                </c:pt>
                <c:pt idx="90">
                  <c:v>1.212269758450257E-4</c:v>
                </c:pt>
                <c:pt idx="91">
                  <c:v>9.5314125265847611E-5</c:v>
                </c:pt>
                <c:pt idx="92">
                  <c:v>7.7571132391315745E-5</c:v>
                </c:pt>
                <c:pt idx="93">
                  <c:v>6.5207425559596813E-5</c:v>
                </c:pt>
                <c:pt idx="94">
                  <c:v>5.7168302149130652E-5</c:v>
                </c:pt>
                <c:pt idx="95">
                  <c:v>5.2703663038667657E-5</c:v>
                </c:pt>
                <c:pt idx="96">
                  <c:v>5.0630769261797201E-5</c:v>
                </c:pt>
                <c:pt idx="97">
                  <c:v>4.9310125316971298E-5</c:v>
                </c:pt>
                <c:pt idx="98">
                  <c:v>4.7095392210952249E-5</c:v>
                </c:pt>
                <c:pt idx="99">
                  <c:v>4.293649881080799E-5</c:v>
                </c:pt>
                <c:pt idx="100">
                  <c:v>3.6739430613561859E-5</c:v>
                </c:pt>
                <c:pt idx="101">
                  <c:v>2.923479198366842E-5</c:v>
                </c:pt>
                <c:pt idx="102">
                  <c:v>2.1499201532380816E-5</c:v>
                </c:pt>
                <c:pt idx="103">
                  <c:v>1.4482048232088316E-5</c:v>
                </c:pt>
                <c:pt idx="104">
                  <c:v>8.8402260066507671E-6</c:v>
                </c:pt>
                <c:pt idx="105">
                  <c:v>4.8836213903193687E-6</c:v>
                </c:pt>
                <c:pt idx="106">
                  <c:v>2.4881270613665444E-6</c:v>
                </c:pt>
                <c:pt idx="107">
                  <c:v>1.2136606287917253E-6</c:v>
                </c:pt>
                <c:pt idx="108">
                  <c:v>5.9304666049198176E-7</c:v>
                </c:pt>
                <c:pt idx="109">
                  <c:v>3.0149572164873998E-7</c:v>
                </c:pt>
                <c:pt idx="110">
                  <c:v>1.620346052103338E-7</c:v>
                </c:pt>
                <c:pt idx="111">
                  <c:v>9.1344176795480726E-8</c:v>
                </c:pt>
                <c:pt idx="112">
                  <c:v>5.3072958509587648E-8</c:v>
                </c:pt>
                <c:pt idx="113">
                  <c:v>3.1286474445132409E-8</c:v>
                </c:pt>
                <c:pt idx="114">
                  <c:v>1.8537965753845363E-8</c:v>
                </c:pt>
                <c:pt idx="115">
                  <c:v>1.0993145868612828E-8</c:v>
                </c:pt>
                <c:pt idx="116">
                  <c:v>6.5144690833574903E-9</c:v>
                </c:pt>
                <c:pt idx="117">
                  <c:v>3.8562938347295313E-9</c:v>
                </c:pt>
                <c:pt idx="118">
                  <c:v>2.2805377756775546E-9</c:v>
                </c:pt>
                <c:pt idx="119">
                  <c:v>1.3475241832822518E-9</c:v>
                </c:pt>
                <c:pt idx="120">
                  <c:v>7.957811980773509E-10</c:v>
                </c:pt>
                <c:pt idx="121">
                  <c:v>4.6956711776515067E-10</c:v>
                </c:pt>
                <c:pt idx="122">
                  <c:v>2.7697191829021995E-10</c:v>
                </c:pt>
                <c:pt idx="123">
                  <c:v>1.6331860347279484E-10</c:v>
                </c:pt>
                <c:pt idx="124">
                  <c:v>9.6274560820862145E-11</c:v>
                </c:pt>
                <c:pt idx="125">
                  <c:v>5.6738466470775359E-11</c:v>
                </c:pt>
                <c:pt idx="126">
                  <c:v>3.3431838677294506E-11</c:v>
                </c:pt>
                <c:pt idx="127">
                  <c:v>1.9695401471272362E-11</c:v>
                </c:pt>
                <c:pt idx="128">
                  <c:v>1.160209744587247E-11</c:v>
                </c:pt>
                <c:pt idx="129">
                  <c:v>6.8334990427935591E-12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581-415A-B159-C709EA8EDFA4}"/>
            </c:ext>
          </c:extLst>
        </c:ser>
        <c:ser>
          <c:idx val="1"/>
          <c:order val="1"/>
          <c:tx>
            <c:strRef>
              <c:f>Main!$F$34</c:f>
              <c:strCache>
                <c:ptCount val="1"/>
                <c:pt idx="0">
                  <c:v>陽子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Main!$D$95:$D$164</c:f>
              <c:numCache>
                <c:formatCode>0.00E+00</c:formatCode>
                <c:ptCount val="70"/>
                <c:pt idx="0">
                  <c:v>1.1294E-2</c:v>
                </c:pt>
                <c:pt idx="1">
                  <c:v>1.4219000000000001E-2</c:v>
                </c:pt>
                <c:pt idx="2">
                  <c:v>1.7901E-2</c:v>
                </c:pt>
                <c:pt idx="3">
                  <c:v>2.2536E-2</c:v>
                </c:pt>
                <c:pt idx="4">
                  <c:v>2.8371E-2</c:v>
                </c:pt>
                <c:pt idx="5">
                  <c:v>3.5716999999999999E-2</c:v>
                </c:pt>
                <c:pt idx="6">
                  <c:v>4.4964999999999998E-2</c:v>
                </c:pt>
                <c:pt idx="7">
                  <c:v>5.6606999999999998E-2</c:v>
                </c:pt>
                <c:pt idx="8">
                  <c:v>7.1263999999999994E-2</c:v>
                </c:pt>
                <c:pt idx="9">
                  <c:v>8.9717000000000005E-2</c:v>
                </c:pt>
                <c:pt idx="10">
                  <c:v>0.11294</c:v>
                </c:pt>
                <c:pt idx="11">
                  <c:v>0.14219000000000001</c:v>
                </c:pt>
                <c:pt idx="12">
                  <c:v>0.17901</c:v>
                </c:pt>
                <c:pt idx="13">
                  <c:v>0.22536</c:v>
                </c:pt>
                <c:pt idx="14">
                  <c:v>0.28371000000000002</c:v>
                </c:pt>
                <c:pt idx="15">
                  <c:v>0.35716999999999999</c:v>
                </c:pt>
                <c:pt idx="16">
                  <c:v>0.44964999999999999</c:v>
                </c:pt>
                <c:pt idx="17">
                  <c:v>0.56608000000000003</c:v>
                </c:pt>
                <c:pt idx="18">
                  <c:v>0.71264000000000005</c:v>
                </c:pt>
                <c:pt idx="19">
                  <c:v>0.89717000000000002</c:v>
                </c:pt>
                <c:pt idx="20">
                  <c:v>1.1294</c:v>
                </c:pt>
                <c:pt idx="21">
                  <c:v>1.4218999999999999</c:v>
                </c:pt>
                <c:pt idx="22">
                  <c:v>1.7901</c:v>
                </c:pt>
                <c:pt idx="23">
                  <c:v>2.2536</c:v>
                </c:pt>
                <c:pt idx="24">
                  <c:v>2.8371</c:v>
                </c:pt>
                <c:pt idx="25">
                  <c:v>3.5716999999999999</c:v>
                </c:pt>
                <c:pt idx="26">
                  <c:v>4.4965000000000002</c:v>
                </c:pt>
                <c:pt idx="27">
                  <c:v>5.6607000000000003</c:v>
                </c:pt>
                <c:pt idx="28">
                  <c:v>7.1265000000000001</c:v>
                </c:pt>
                <c:pt idx="29">
                  <c:v>8.9717000000000002</c:v>
                </c:pt>
                <c:pt idx="30">
                  <c:v>11.295</c:v>
                </c:pt>
                <c:pt idx="31">
                  <c:v>14.218999999999999</c:v>
                </c:pt>
                <c:pt idx="32">
                  <c:v>17.901</c:v>
                </c:pt>
                <c:pt idx="33">
                  <c:v>22.536000000000001</c:v>
                </c:pt>
                <c:pt idx="34">
                  <c:v>28.370999999999999</c:v>
                </c:pt>
                <c:pt idx="35">
                  <c:v>35.716999999999999</c:v>
                </c:pt>
                <c:pt idx="36">
                  <c:v>44.965000000000003</c:v>
                </c:pt>
                <c:pt idx="37">
                  <c:v>56.606999999999999</c:v>
                </c:pt>
                <c:pt idx="38">
                  <c:v>71.265000000000001</c:v>
                </c:pt>
                <c:pt idx="39">
                  <c:v>89.715999999999994</c:v>
                </c:pt>
                <c:pt idx="40">
                  <c:v>112.94</c:v>
                </c:pt>
                <c:pt idx="41">
                  <c:v>142.19</c:v>
                </c:pt>
                <c:pt idx="42">
                  <c:v>179.01</c:v>
                </c:pt>
                <c:pt idx="43">
                  <c:v>225.36</c:v>
                </c:pt>
                <c:pt idx="44">
                  <c:v>283.70999999999998</c:v>
                </c:pt>
                <c:pt idx="45">
                  <c:v>357.17</c:v>
                </c:pt>
                <c:pt idx="46">
                  <c:v>449.65</c:v>
                </c:pt>
                <c:pt idx="47">
                  <c:v>566.08000000000004</c:v>
                </c:pt>
                <c:pt idx="48">
                  <c:v>712.65</c:v>
                </c:pt>
                <c:pt idx="49">
                  <c:v>897.16</c:v>
                </c:pt>
                <c:pt idx="50">
                  <c:v>1129.4000000000001</c:v>
                </c:pt>
                <c:pt idx="51">
                  <c:v>1421.9</c:v>
                </c:pt>
                <c:pt idx="52">
                  <c:v>1790.1</c:v>
                </c:pt>
                <c:pt idx="53">
                  <c:v>2253.6</c:v>
                </c:pt>
                <c:pt idx="54">
                  <c:v>2837.1</c:v>
                </c:pt>
                <c:pt idx="55">
                  <c:v>3571.7</c:v>
                </c:pt>
                <c:pt idx="56">
                  <c:v>4496.5</c:v>
                </c:pt>
                <c:pt idx="57">
                  <c:v>5660.8</c:v>
                </c:pt>
                <c:pt idx="58">
                  <c:v>7126.5</c:v>
                </c:pt>
                <c:pt idx="59">
                  <c:v>8971.7000000000007</c:v>
                </c:pt>
                <c:pt idx="60">
                  <c:v>11294</c:v>
                </c:pt>
                <c:pt idx="61">
                  <c:v>14219</c:v>
                </c:pt>
                <c:pt idx="62">
                  <c:v>17901</c:v>
                </c:pt>
                <c:pt idx="63">
                  <c:v>22536</c:v>
                </c:pt>
                <c:pt idx="64">
                  <c:v>28371</c:v>
                </c:pt>
                <c:pt idx="65">
                  <c:v>35717</c:v>
                </c:pt>
                <c:pt idx="66">
                  <c:v>44965</c:v>
                </c:pt>
                <c:pt idx="67">
                  <c:v>56608</c:v>
                </c:pt>
                <c:pt idx="68">
                  <c:v>71264</c:v>
                </c:pt>
                <c:pt idx="69">
                  <c:v>89716</c:v>
                </c:pt>
              </c:numCache>
            </c:numRef>
          </c:xVal>
          <c:yVal>
            <c:numRef>
              <c:f>Main!$F$95:$F$164</c:f>
              <c:numCache>
                <c:formatCode>0.00E+00</c:formatCode>
                <c:ptCount val="70"/>
                <c:pt idx="0">
                  <c:v>8.0025665097323553E-7</c:v>
                </c:pt>
                <c:pt idx="1">
                  <c:v>7.4814554677693803E-7</c:v>
                </c:pt>
                <c:pt idx="2">
                  <c:v>7.0083879347811742E-7</c:v>
                </c:pt>
                <c:pt idx="3">
                  <c:v>6.5820223531152904E-7</c:v>
                </c:pt>
                <c:pt idx="4">
                  <c:v>6.2015233939996199E-7</c:v>
                </c:pt>
                <c:pt idx="5">
                  <c:v>5.8666230483736458E-7</c:v>
                </c:pt>
                <c:pt idx="6">
                  <c:v>5.5776748777738936E-7</c:v>
                </c:pt>
                <c:pt idx="7">
                  <c:v>5.3356776218660677E-7</c:v>
                </c:pt>
                <c:pt idx="8">
                  <c:v>5.1423196079742126E-7</c:v>
                </c:pt>
                <c:pt idx="9">
                  <c:v>5.0001063575554843E-7</c:v>
                </c:pt>
                <c:pt idx="10">
                  <c:v>4.9124339557553382E-7</c:v>
                </c:pt>
                <c:pt idx="11">
                  <c:v>4.8835624964439171E-7</c:v>
                </c:pt>
                <c:pt idx="12">
                  <c:v>4.9188806521123997E-7</c:v>
                </c:pt>
                <c:pt idx="13">
                  <c:v>5.0247910214844915E-7</c:v>
                </c:pt>
                <c:pt idx="14">
                  <c:v>5.208823242755791E-7</c:v>
                </c:pt>
                <c:pt idx="15">
                  <c:v>5.4796116921632295E-7</c:v>
                </c:pt>
                <c:pt idx="16">
                  <c:v>5.8467720607657866E-7</c:v>
                </c:pt>
                <c:pt idx="17">
                  <c:v>6.3207388520291678E-7</c:v>
                </c:pt>
                <c:pt idx="18">
                  <c:v>6.9122850639444832E-7</c:v>
                </c:pt>
                <c:pt idx="19">
                  <c:v>7.6323052509570873E-7</c:v>
                </c:pt>
                <c:pt idx="20">
                  <c:v>8.4903401039069454E-7</c:v>
                </c:pt>
                <c:pt idx="21">
                  <c:v>9.4951472223618033E-7</c:v>
                </c:pt>
                <c:pt idx="22">
                  <c:v>1.0651136502215168E-6</c:v>
                </c:pt>
                <c:pt idx="23">
                  <c:v>1.1958767686997738E-6</c:v>
                </c:pt>
                <c:pt idx="24">
                  <c:v>1.3412636251407486E-6</c:v>
                </c:pt>
                <c:pt idx="25">
                  <c:v>1.5000105464070965E-6</c:v>
                </c:pt>
                <c:pt idx="26">
                  <c:v>1.6700282014366624E-6</c:v>
                </c:pt>
                <c:pt idx="27">
                  <c:v>1.8483810887614887E-6</c:v>
                </c:pt>
                <c:pt idx="28">
                  <c:v>2.0313698577910085E-6</c:v>
                </c:pt>
                <c:pt idx="29">
                  <c:v>2.2145638284566994E-6</c:v>
                </c:pt>
                <c:pt idx="30">
                  <c:v>2.3931125767948912E-6</c:v>
                </c:pt>
                <c:pt idx="31">
                  <c:v>2.5617574934571179E-6</c:v>
                </c:pt>
                <c:pt idx="32">
                  <c:v>2.7152421308521063E-6</c:v>
                </c:pt>
                <c:pt idx="33">
                  <c:v>2.848018216134456E-6</c:v>
                </c:pt>
                <c:pt idx="34">
                  <c:v>2.9543085172090275E-6</c:v>
                </c:pt>
                <c:pt idx="35">
                  <c:v>3.0276970247600698E-6</c:v>
                </c:pt>
                <c:pt idx="36">
                  <c:v>3.0606922666791958E-6</c:v>
                </c:pt>
                <c:pt idx="37">
                  <c:v>3.0444193942271068E-6</c:v>
                </c:pt>
                <c:pt idx="38">
                  <c:v>2.9688485318090514E-6</c:v>
                </c:pt>
                <c:pt idx="39">
                  <c:v>2.8243398328333952E-6</c:v>
                </c:pt>
                <c:pt idx="40">
                  <c:v>2.6050791488309055E-6</c:v>
                </c:pt>
                <c:pt idx="41">
                  <c:v>2.3141536326548858E-6</c:v>
                </c:pt>
                <c:pt idx="42">
                  <c:v>1.969559881349946E-6</c:v>
                </c:pt>
                <c:pt idx="43">
                  <c:v>1.600917692226852E-6</c:v>
                </c:pt>
                <c:pt idx="44">
                  <c:v>1.2408795063235446E-6</c:v>
                </c:pt>
                <c:pt idx="45">
                  <c:v>9.2148921181754447E-7</c:v>
                </c:pt>
                <c:pt idx="46">
                  <c:v>6.6034292308798281E-7</c:v>
                </c:pt>
                <c:pt idx="47">
                  <c:v>4.6036270606603341E-7</c:v>
                </c:pt>
                <c:pt idx="48">
                  <c:v>3.1462542967798396E-7</c:v>
                </c:pt>
                <c:pt idx="49">
                  <c:v>2.1192292134008184E-7</c:v>
                </c:pt>
                <c:pt idx="50">
                  <c:v>1.4003516385567743E-7</c:v>
                </c:pt>
                <c:pt idx="51">
                  <c:v>8.9574474710565064E-8</c:v>
                </c:pt>
                <c:pt idx="52">
                  <c:v>5.3578987022914946E-8</c:v>
                </c:pt>
                <c:pt idx="53">
                  <c:v>2.7032824036989953E-8</c:v>
                </c:pt>
                <c:pt idx="54">
                  <c:v>1.0262873525912778E-8</c:v>
                </c:pt>
                <c:pt idx="55">
                  <c:v>3.9752407622962431E-9</c:v>
                </c:pt>
                <c:pt idx="56">
                  <c:v>2.2826390773446658E-9</c:v>
                </c:pt>
                <c:pt idx="57">
                  <c:v>1.5179703075131208E-9</c:v>
                </c:pt>
                <c:pt idx="58">
                  <c:v>1.0002311119973382E-9</c:v>
                </c:pt>
                <c:pt idx="59">
                  <c:v>6.4002257100054743E-10</c:v>
                </c:pt>
                <c:pt idx="60">
                  <c:v>3.9651701318748942E-10</c:v>
                </c:pt>
                <c:pt idx="61">
                  <c:v>2.3915690196929476E-10</c:v>
                </c:pt>
                <c:pt idx="62">
                  <c:v>1.413780997104121E-10</c:v>
                </c:pt>
                <c:pt idx="63">
                  <c:v>8.214030241633314E-11</c:v>
                </c:pt>
                <c:pt idx="64">
                  <c:v>4.7017972409887906E-11</c:v>
                </c:pt>
                <c:pt idx="65">
                  <c:v>2.6574005163649015E-11</c:v>
                </c:pt>
                <c:pt idx="66">
                  <c:v>1.4859850701742481E-11</c:v>
                </c:pt>
                <c:pt idx="67">
                  <c:v>8.2358267275561248E-12</c:v>
                </c:pt>
                <c:pt idx="68">
                  <c:v>4.5307375209739604E-12</c:v>
                </c:pt>
                <c:pt idx="69">
                  <c:v>2.4772621611876868E-12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581-415A-B159-C709EA8EDFA4}"/>
            </c:ext>
          </c:extLst>
        </c:ser>
        <c:ser>
          <c:idx val="2"/>
          <c:order val="2"/>
          <c:tx>
            <c:strRef>
              <c:f>Main!$G$34</c:f>
              <c:strCache>
                <c:ptCount val="1"/>
                <c:pt idx="0">
                  <c:v>Heイオン</c:v>
                </c:pt>
              </c:strCache>
            </c:strRef>
          </c:tx>
          <c:spPr>
            <a:ln w="25400">
              <a:solidFill>
                <a:srgbClr val="993366"/>
              </a:solidFill>
              <a:prstDash val="solid"/>
            </a:ln>
          </c:spPr>
          <c:marker>
            <c:symbol val="none"/>
          </c:marker>
          <c:xVal>
            <c:numRef>
              <c:f>Main!$D$95:$D$164</c:f>
              <c:numCache>
                <c:formatCode>0.00E+00</c:formatCode>
                <c:ptCount val="70"/>
                <c:pt idx="0">
                  <c:v>1.1294E-2</c:v>
                </c:pt>
                <c:pt idx="1">
                  <c:v>1.4219000000000001E-2</c:v>
                </c:pt>
                <c:pt idx="2">
                  <c:v>1.7901E-2</c:v>
                </c:pt>
                <c:pt idx="3">
                  <c:v>2.2536E-2</c:v>
                </c:pt>
                <c:pt idx="4">
                  <c:v>2.8371E-2</c:v>
                </c:pt>
                <c:pt idx="5">
                  <c:v>3.5716999999999999E-2</c:v>
                </c:pt>
                <c:pt idx="6">
                  <c:v>4.4964999999999998E-2</c:v>
                </c:pt>
                <c:pt idx="7">
                  <c:v>5.6606999999999998E-2</c:v>
                </c:pt>
                <c:pt idx="8">
                  <c:v>7.1263999999999994E-2</c:v>
                </c:pt>
                <c:pt idx="9">
                  <c:v>8.9717000000000005E-2</c:v>
                </c:pt>
                <c:pt idx="10">
                  <c:v>0.11294</c:v>
                </c:pt>
                <c:pt idx="11">
                  <c:v>0.14219000000000001</c:v>
                </c:pt>
                <c:pt idx="12">
                  <c:v>0.17901</c:v>
                </c:pt>
                <c:pt idx="13">
                  <c:v>0.22536</c:v>
                </c:pt>
                <c:pt idx="14">
                  <c:v>0.28371000000000002</c:v>
                </c:pt>
                <c:pt idx="15">
                  <c:v>0.35716999999999999</c:v>
                </c:pt>
                <c:pt idx="16">
                  <c:v>0.44964999999999999</c:v>
                </c:pt>
                <c:pt idx="17">
                  <c:v>0.56608000000000003</c:v>
                </c:pt>
                <c:pt idx="18">
                  <c:v>0.71264000000000005</c:v>
                </c:pt>
                <c:pt idx="19">
                  <c:v>0.89717000000000002</c:v>
                </c:pt>
                <c:pt idx="20">
                  <c:v>1.1294</c:v>
                </c:pt>
                <c:pt idx="21">
                  <c:v>1.4218999999999999</c:v>
                </c:pt>
                <c:pt idx="22">
                  <c:v>1.7901</c:v>
                </c:pt>
                <c:pt idx="23">
                  <c:v>2.2536</c:v>
                </c:pt>
                <c:pt idx="24">
                  <c:v>2.8371</c:v>
                </c:pt>
                <c:pt idx="25">
                  <c:v>3.5716999999999999</c:v>
                </c:pt>
                <c:pt idx="26">
                  <c:v>4.4965000000000002</c:v>
                </c:pt>
                <c:pt idx="27">
                  <c:v>5.6607000000000003</c:v>
                </c:pt>
                <c:pt idx="28">
                  <c:v>7.1265000000000001</c:v>
                </c:pt>
                <c:pt idx="29">
                  <c:v>8.9717000000000002</c:v>
                </c:pt>
                <c:pt idx="30">
                  <c:v>11.295</c:v>
                </c:pt>
                <c:pt idx="31">
                  <c:v>14.218999999999999</c:v>
                </c:pt>
                <c:pt idx="32">
                  <c:v>17.901</c:v>
                </c:pt>
                <c:pt idx="33">
                  <c:v>22.536000000000001</c:v>
                </c:pt>
                <c:pt idx="34">
                  <c:v>28.370999999999999</c:v>
                </c:pt>
                <c:pt idx="35">
                  <c:v>35.716999999999999</c:v>
                </c:pt>
                <c:pt idx="36">
                  <c:v>44.965000000000003</c:v>
                </c:pt>
                <c:pt idx="37">
                  <c:v>56.606999999999999</c:v>
                </c:pt>
                <c:pt idx="38">
                  <c:v>71.265000000000001</c:v>
                </c:pt>
                <c:pt idx="39">
                  <c:v>89.715999999999994</c:v>
                </c:pt>
                <c:pt idx="40">
                  <c:v>112.94</c:v>
                </c:pt>
                <c:pt idx="41">
                  <c:v>142.19</c:v>
                </c:pt>
                <c:pt idx="42">
                  <c:v>179.01</c:v>
                </c:pt>
                <c:pt idx="43">
                  <c:v>225.36</c:v>
                </c:pt>
                <c:pt idx="44">
                  <c:v>283.70999999999998</c:v>
                </c:pt>
                <c:pt idx="45">
                  <c:v>357.17</c:v>
                </c:pt>
                <c:pt idx="46">
                  <c:v>449.65</c:v>
                </c:pt>
                <c:pt idx="47">
                  <c:v>566.08000000000004</c:v>
                </c:pt>
                <c:pt idx="48">
                  <c:v>712.65</c:v>
                </c:pt>
                <c:pt idx="49">
                  <c:v>897.16</c:v>
                </c:pt>
                <c:pt idx="50">
                  <c:v>1129.4000000000001</c:v>
                </c:pt>
                <c:pt idx="51">
                  <c:v>1421.9</c:v>
                </c:pt>
                <c:pt idx="52">
                  <c:v>1790.1</c:v>
                </c:pt>
                <c:pt idx="53">
                  <c:v>2253.6</c:v>
                </c:pt>
                <c:pt idx="54">
                  <c:v>2837.1</c:v>
                </c:pt>
                <c:pt idx="55">
                  <c:v>3571.7</c:v>
                </c:pt>
                <c:pt idx="56">
                  <c:v>4496.5</c:v>
                </c:pt>
                <c:pt idx="57">
                  <c:v>5660.8</c:v>
                </c:pt>
                <c:pt idx="58">
                  <c:v>7126.5</c:v>
                </c:pt>
                <c:pt idx="59">
                  <c:v>8971.7000000000007</c:v>
                </c:pt>
                <c:pt idx="60">
                  <c:v>11294</c:v>
                </c:pt>
                <c:pt idx="61">
                  <c:v>14219</c:v>
                </c:pt>
                <c:pt idx="62">
                  <c:v>17901</c:v>
                </c:pt>
                <c:pt idx="63">
                  <c:v>22536</c:v>
                </c:pt>
                <c:pt idx="64">
                  <c:v>28371</c:v>
                </c:pt>
                <c:pt idx="65">
                  <c:v>35717</c:v>
                </c:pt>
                <c:pt idx="66">
                  <c:v>44965</c:v>
                </c:pt>
                <c:pt idx="67">
                  <c:v>56608</c:v>
                </c:pt>
                <c:pt idx="68">
                  <c:v>71264</c:v>
                </c:pt>
                <c:pt idx="69">
                  <c:v>89716</c:v>
                </c:pt>
              </c:numCache>
            </c:numRef>
          </c:xVal>
          <c:yVal>
            <c:numRef>
              <c:f>Main!$G$95:$G$164</c:f>
              <c:numCache>
                <c:formatCode>0.00E+00</c:formatCode>
                <c:ptCount val="70"/>
                <c:pt idx="0">
                  <c:v>9.2425307799844901E-7</c:v>
                </c:pt>
                <c:pt idx="1">
                  <c:v>7.9747164346616144E-7</c:v>
                </c:pt>
                <c:pt idx="2">
                  <c:v>7.0035703334272074E-7</c:v>
                </c:pt>
                <c:pt idx="3">
                  <c:v>6.2614988975952052E-7</c:v>
                </c:pt>
                <c:pt idx="4">
                  <c:v>5.6963229603275028E-7</c:v>
                </c:pt>
                <c:pt idx="5">
                  <c:v>5.2677798179651722E-7</c:v>
                </c:pt>
                <c:pt idx="6">
                  <c:v>4.9447897335028936E-7</c:v>
                </c:pt>
                <c:pt idx="7">
                  <c:v>4.7033076438657225E-7</c:v>
                </c:pt>
                <c:pt idx="8">
                  <c:v>4.5246823778664187E-7</c:v>
                </c:pt>
                <c:pt idx="9">
                  <c:v>4.394434993481198E-7</c:v>
                </c:pt>
                <c:pt idx="10">
                  <c:v>4.3012461152027378E-7</c:v>
                </c:pt>
                <c:pt idx="11">
                  <c:v>4.236007298502476E-7</c:v>
                </c:pt>
                <c:pt idx="12">
                  <c:v>4.1913292072920217E-7</c:v>
                </c:pt>
                <c:pt idx="13">
                  <c:v>4.1606904056475965E-7</c:v>
                </c:pt>
                <c:pt idx="14">
                  <c:v>4.1377959008502526E-7</c:v>
                </c:pt>
                <c:pt idx="15">
                  <c:v>4.115731118412199E-7</c:v>
                </c:pt>
                <c:pt idx="16">
                  <c:v>4.0858828195710762E-7</c:v>
                </c:pt>
                <c:pt idx="17">
                  <c:v>4.0365766299936382E-7</c:v>
                </c:pt>
                <c:pt idx="18">
                  <c:v>3.9516226322121065E-7</c:v>
                </c:pt>
                <c:pt idx="19">
                  <c:v>3.8094337217975079E-7</c:v>
                </c:pt>
                <c:pt idx="20">
                  <c:v>3.5848295312325762E-7</c:v>
                </c:pt>
                <c:pt idx="21">
                  <c:v>3.2557415053065178E-7</c:v>
                </c:pt>
                <c:pt idx="22">
                  <c:v>2.8178648014262502E-7</c:v>
                </c:pt>
                <c:pt idx="23">
                  <c:v>2.2988474229203762E-7</c:v>
                </c:pt>
                <c:pt idx="24">
                  <c:v>1.7581687960448573E-7</c:v>
                </c:pt>
                <c:pt idx="25">
                  <c:v>1.2636600479119113E-7</c:v>
                </c:pt>
                <c:pt idx="26">
                  <c:v>8.6143060112544022E-8</c:v>
                </c:pt>
                <c:pt idx="27">
                  <c:v>5.6388584213173043E-8</c:v>
                </c:pt>
                <c:pt idx="28">
                  <c:v>3.5866062161959375E-8</c:v>
                </c:pt>
                <c:pt idx="29">
                  <c:v>2.2381565958541323E-8</c:v>
                </c:pt>
                <c:pt idx="30">
                  <c:v>1.3796073129308975E-8</c:v>
                </c:pt>
                <c:pt idx="31">
                  <c:v>8.4404652638971935E-9</c:v>
                </c:pt>
                <c:pt idx="32">
                  <c:v>5.1391209710037588E-9</c:v>
                </c:pt>
                <c:pt idx="33">
                  <c:v>3.1202880104842553E-9</c:v>
                </c:pt>
                <c:pt idx="34">
                  <c:v>1.8912939739512719E-9</c:v>
                </c:pt>
                <c:pt idx="35">
                  <c:v>1.1451706730957846E-9</c:v>
                </c:pt>
                <c:pt idx="36">
                  <c:v>6.9297057487248226E-10</c:v>
                </c:pt>
                <c:pt idx="37">
                  <c:v>4.1918724655222976E-10</c:v>
                </c:pt>
                <c:pt idx="38">
                  <c:v>2.5350271652280466E-10</c:v>
                </c:pt>
                <c:pt idx="39">
                  <c:v>1.5329490073957829E-10</c:v>
                </c:pt>
                <c:pt idx="40">
                  <c:v>9.2698654681213581E-11</c:v>
                </c:pt>
                <c:pt idx="41">
                  <c:v>5.6040805255743573E-11</c:v>
                </c:pt>
                <c:pt idx="42">
                  <c:v>3.388067085027595E-11</c:v>
                </c:pt>
                <c:pt idx="43">
                  <c:v>2.0483856855444278E-11</c:v>
                </c:pt>
                <c:pt idx="44">
                  <c:v>1.2384293446228432E-11</c:v>
                </c:pt>
                <c:pt idx="45">
                  <c:v>7.487261084822275E-12</c:v>
                </c:pt>
                <c:pt idx="46">
                  <c:v>4.5266341376970181E-12</c:v>
                </c:pt>
                <c:pt idx="47">
                  <c:v>2.7366709706594207E-12</c:v>
                </c:pt>
                <c:pt idx="48">
                  <c:v>1.6546736818412596E-12</c:v>
                </c:pt>
                <c:pt idx="49">
                  <c:v>1.0015207262532418E-12</c:v>
                </c:pt>
                <c:pt idx="50">
                  <c:v>6.1658923522722581E-13</c:v>
                </c:pt>
                <c:pt idx="51">
                  <c:v>4.1047477596583706E-13</c:v>
                </c:pt>
                <c:pt idx="52">
                  <c:v>2.6297236868847611E-13</c:v>
                </c:pt>
                <c:pt idx="53">
                  <c:v>1.659620418656628E-13</c:v>
                </c:pt>
                <c:pt idx="54">
                  <c:v>1.0478284571545713E-13</c:v>
                </c:pt>
                <c:pt idx="55">
                  <c:v>6.6023759874299152E-14</c:v>
                </c:pt>
                <c:pt idx="56">
                  <c:v>4.1404732544318643E-14</c:v>
                </c:pt>
                <c:pt idx="57">
                  <c:v>2.5784971593200075E-14</c:v>
                </c:pt>
                <c:pt idx="58">
                  <c:v>1.5923819981446219E-14</c:v>
                </c:pt>
                <c:pt idx="59">
                  <c:v>9.7464289586672592E-15</c:v>
                </c:pt>
                <c:pt idx="60">
                  <c:v>5.9056117292878414E-15</c:v>
                </c:pt>
                <c:pt idx="61">
                  <c:v>3.4548497460337736E-15</c:v>
                </c:pt>
                <c:pt idx="62">
                  <c:v>6.7681251737963322E-16</c:v>
                </c:pt>
                <c:pt idx="63">
                  <c:v>3.8776422098791407E-16</c:v>
                </c:pt>
                <c:pt idx="64">
                  <c:v>2.191274951763509E-16</c:v>
                </c:pt>
                <c:pt idx="65">
                  <c:v>1.2239138912241411E-16</c:v>
                </c:pt>
                <c:pt idx="66">
                  <c:v>6.7693627446451342E-17</c:v>
                </c:pt>
                <c:pt idx="67">
                  <c:v>3.7136688583221501E-17</c:v>
                </c:pt>
                <c:pt idx="68">
                  <c:v>2.0234587517133484E-17</c:v>
                </c:pt>
                <c:pt idx="69">
                  <c:v>1.0963524961794843E-17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581-415A-B159-C709EA8EDFA4}"/>
            </c:ext>
          </c:extLst>
        </c:ser>
        <c:ser>
          <c:idx val="3"/>
          <c:order val="3"/>
          <c:tx>
            <c:strRef>
              <c:f>Main!$H$34</c:f>
              <c:strCache>
                <c:ptCount val="1"/>
                <c:pt idx="0">
                  <c:v>μ+粒子</c:v>
                </c:pt>
              </c:strCache>
            </c:strRef>
          </c:tx>
          <c:spPr>
            <a:ln w="25400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Main!$D$95:$D$164</c:f>
              <c:numCache>
                <c:formatCode>0.00E+00</c:formatCode>
                <c:ptCount val="70"/>
                <c:pt idx="0">
                  <c:v>1.1294E-2</c:v>
                </c:pt>
                <c:pt idx="1">
                  <c:v>1.4219000000000001E-2</c:v>
                </c:pt>
                <c:pt idx="2">
                  <c:v>1.7901E-2</c:v>
                </c:pt>
                <c:pt idx="3">
                  <c:v>2.2536E-2</c:v>
                </c:pt>
                <c:pt idx="4">
                  <c:v>2.8371E-2</c:v>
                </c:pt>
                <c:pt idx="5">
                  <c:v>3.5716999999999999E-2</c:v>
                </c:pt>
                <c:pt idx="6">
                  <c:v>4.4964999999999998E-2</c:v>
                </c:pt>
                <c:pt idx="7">
                  <c:v>5.6606999999999998E-2</c:v>
                </c:pt>
                <c:pt idx="8">
                  <c:v>7.1263999999999994E-2</c:v>
                </c:pt>
                <c:pt idx="9">
                  <c:v>8.9717000000000005E-2</c:v>
                </c:pt>
                <c:pt idx="10">
                  <c:v>0.11294</c:v>
                </c:pt>
                <c:pt idx="11">
                  <c:v>0.14219000000000001</c:v>
                </c:pt>
                <c:pt idx="12">
                  <c:v>0.17901</c:v>
                </c:pt>
                <c:pt idx="13">
                  <c:v>0.22536</c:v>
                </c:pt>
                <c:pt idx="14">
                  <c:v>0.28371000000000002</c:v>
                </c:pt>
                <c:pt idx="15">
                  <c:v>0.35716999999999999</c:v>
                </c:pt>
                <c:pt idx="16">
                  <c:v>0.44964999999999999</c:v>
                </c:pt>
                <c:pt idx="17">
                  <c:v>0.56608000000000003</c:v>
                </c:pt>
                <c:pt idx="18">
                  <c:v>0.71264000000000005</c:v>
                </c:pt>
                <c:pt idx="19">
                  <c:v>0.89717000000000002</c:v>
                </c:pt>
                <c:pt idx="20">
                  <c:v>1.1294</c:v>
                </c:pt>
                <c:pt idx="21">
                  <c:v>1.4218999999999999</c:v>
                </c:pt>
                <c:pt idx="22">
                  <c:v>1.7901</c:v>
                </c:pt>
                <c:pt idx="23">
                  <c:v>2.2536</c:v>
                </c:pt>
                <c:pt idx="24">
                  <c:v>2.8371</c:v>
                </c:pt>
                <c:pt idx="25">
                  <c:v>3.5716999999999999</c:v>
                </c:pt>
                <c:pt idx="26">
                  <c:v>4.4965000000000002</c:v>
                </c:pt>
                <c:pt idx="27">
                  <c:v>5.6607000000000003</c:v>
                </c:pt>
                <c:pt idx="28">
                  <c:v>7.1265000000000001</c:v>
                </c:pt>
                <c:pt idx="29">
                  <c:v>8.9717000000000002</c:v>
                </c:pt>
                <c:pt idx="30">
                  <c:v>11.295</c:v>
                </c:pt>
                <c:pt idx="31">
                  <c:v>14.218999999999999</c:v>
                </c:pt>
                <c:pt idx="32">
                  <c:v>17.901</c:v>
                </c:pt>
                <c:pt idx="33">
                  <c:v>22.536000000000001</c:v>
                </c:pt>
                <c:pt idx="34">
                  <c:v>28.370999999999999</c:v>
                </c:pt>
                <c:pt idx="35">
                  <c:v>35.716999999999999</c:v>
                </c:pt>
                <c:pt idx="36">
                  <c:v>44.965000000000003</c:v>
                </c:pt>
                <c:pt idx="37">
                  <c:v>56.606999999999999</c:v>
                </c:pt>
                <c:pt idx="38">
                  <c:v>71.265000000000001</c:v>
                </c:pt>
                <c:pt idx="39">
                  <c:v>89.715999999999994</c:v>
                </c:pt>
                <c:pt idx="40">
                  <c:v>112.94</c:v>
                </c:pt>
                <c:pt idx="41">
                  <c:v>142.19</c:v>
                </c:pt>
                <c:pt idx="42">
                  <c:v>179.01</c:v>
                </c:pt>
                <c:pt idx="43">
                  <c:v>225.36</c:v>
                </c:pt>
                <c:pt idx="44">
                  <c:v>283.70999999999998</c:v>
                </c:pt>
                <c:pt idx="45">
                  <c:v>357.17</c:v>
                </c:pt>
                <c:pt idx="46">
                  <c:v>449.65</c:v>
                </c:pt>
                <c:pt idx="47">
                  <c:v>566.08000000000004</c:v>
                </c:pt>
                <c:pt idx="48">
                  <c:v>712.65</c:v>
                </c:pt>
                <c:pt idx="49">
                  <c:v>897.16</c:v>
                </c:pt>
                <c:pt idx="50">
                  <c:v>1129.4000000000001</c:v>
                </c:pt>
                <c:pt idx="51">
                  <c:v>1421.9</c:v>
                </c:pt>
                <c:pt idx="52">
                  <c:v>1790.1</c:v>
                </c:pt>
                <c:pt idx="53">
                  <c:v>2253.6</c:v>
                </c:pt>
                <c:pt idx="54">
                  <c:v>2837.1</c:v>
                </c:pt>
                <c:pt idx="55">
                  <c:v>3571.7</c:v>
                </c:pt>
                <c:pt idx="56">
                  <c:v>4496.5</c:v>
                </c:pt>
                <c:pt idx="57">
                  <c:v>5660.8</c:v>
                </c:pt>
                <c:pt idx="58">
                  <c:v>7126.5</c:v>
                </c:pt>
                <c:pt idx="59">
                  <c:v>8971.7000000000007</c:v>
                </c:pt>
                <c:pt idx="60">
                  <c:v>11294</c:v>
                </c:pt>
                <c:pt idx="61">
                  <c:v>14219</c:v>
                </c:pt>
                <c:pt idx="62">
                  <c:v>17901</c:v>
                </c:pt>
                <c:pt idx="63">
                  <c:v>22536</c:v>
                </c:pt>
                <c:pt idx="64">
                  <c:v>28371</c:v>
                </c:pt>
                <c:pt idx="65">
                  <c:v>35717</c:v>
                </c:pt>
                <c:pt idx="66">
                  <c:v>44965</c:v>
                </c:pt>
                <c:pt idx="67">
                  <c:v>56608</c:v>
                </c:pt>
                <c:pt idx="68">
                  <c:v>71264</c:v>
                </c:pt>
                <c:pt idx="69">
                  <c:v>89716</c:v>
                </c:pt>
              </c:numCache>
            </c:numRef>
          </c:xVal>
          <c:yVal>
            <c:numRef>
              <c:f>Main!$H$95:$H$164</c:f>
              <c:numCache>
                <c:formatCode>0.00E+00</c:formatCode>
                <c:ptCount val="70"/>
                <c:pt idx="0">
                  <c:v>2.5150521683378346E-9</c:v>
                </c:pt>
                <c:pt idx="1">
                  <c:v>3.0914647349192036E-9</c:v>
                </c:pt>
                <c:pt idx="2">
                  <c:v>3.799775881514505E-9</c:v>
                </c:pt>
                <c:pt idx="3">
                  <c:v>4.6701288206981082E-9</c:v>
                </c:pt>
                <c:pt idx="4">
                  <c:v>5.7395692991806615E-9</c:v>
                </c:pt>
                <c:pt idx="5">
                  <c:v>7.0535583028913913E-9</c:v>
                </c:pt>
                <c:pt idx="6">
                  <c:v>8.6677572674535901E-9</c:v>
                </c:pt>
                <c:pt idx="7">
                  <c:v>1.0650354719838135E-8</c:v>
                </c:pt>
                <c:pt idx="8">
                  <c:v>1.3085139332867493E-8</c:v>
                </c:pt>
                <c:pt idx="9">
                  <c:v>1.6074502008005408E-8</c:v>
                </c:pt>
                <c:pt idx="10">
                  <c:v>1.9742148560268196E-8</c:v>
                </c:pt>
                <c:pt idx="11">
                  <c:v>2.4243837739534387E-8</c:v>
                </c:pt>
                <c:pt idx="12">
                  <c:v>2.9763239193198412E-8</c:v>
                </c:pt>
                <c:pt idx="13">
                  <c:v>3.6526283971930304E-8</c:v>
                </c:pt>
                <c:pt idx="14">
                  <c:v>4.4807118351689102E-8</c:v>
                </c:pt>
                <c:pt idx="15">
                  <c:v>5.4936787979570852E-8</c:v>
                </c:pt>
                <c:pt idx="16">
                  <c:v>6.731243844264461E-8</c:v>
                </c:pt>
                <c:pt idx="17">
                  <c:v>8.2409598934948541E-8</c:v>
                </c:pt>
                <c:pt idx="18">
                  <c:v>1.0078898828024875E-7</c:v>
                </c:pt>
                <c:pt idx="19">
                  <c:v>1.2311682272193012E-7</c:v>
                </c:pt>
                <c:pt idx="20">
                  <c:v>1.501505366984794E-7</c:v>
                </c:pt>
                <c:pt idx="21">
                  <c:v>1.8279245638786359E-7</c:v>
                </c:pt>
                <c:pt idx="22">
                  <c:v>2.2201272314565453E-7</c:v>
                </c:pt>
                <c:pt idx="23">
                  <c:v>2.6889157705965597E-7</c:v>
                </c:pt>
                <c:pt idx="24">
                  <c:v>3.2457673123820166E-7</c:v>
                </c:pt>
                <c:pt idx="25">
                  <c:v>3.9023543835589852E-7</c:v>
                </c:pt>
                <c:pt idx="26">
                  <c:v>4.66986437024993E-7</c:v>
                </c:pt>
                <c:pt idx="27">
                  <c:v>5.5582886487131233E-7</c:v>
                </c:pt>
                <c:pt idx="28">
                  <c:v>6.5759578391135379E-7</c:v>
                </c:pt>
                <c:pt idx="29">
                  <c:v>7.7288044842401258E-7</c:v>
                </c:pt>
                <c:pt idx="30">
                  <c:v>9.0218038913761133E-7</c:v>
                </c:pt>
                <c:pt idx="31">
                  <c:v>1.0459854453803608E-6</c:v>
                </c:pt>
                <c:pt idx="32">
                  <c:v>1.2053743628464549E-6</c:v>
                </c:pt>
                <c:pt idx="33">
                  <c:v>1.3822278970795884E-6</c:v>
                </c:pt>
                <c:pt idx="34">
                  <c:v>1.5797595415688067E-6</c:v>
                </c:pt>
                <c:pt idx="35">
                  <c:v>1.8022709607340925E-6</c:v>
                </c:pt>
                <c:pt idx="36">
                  <c:v>2.0539985328984397E-6</c:v>
                </c:pt>
                <c:pt idx="37">
                  <c:v>2.3368851394605581E-6</c:v>
                </c:pt>
                <c:pt idx="38">
                  <c:v>2.6478080594171637E-6</c:v>
                </c:pt>
                <c:pt idx="39">
                  <c:v>2.9762144534481183E-6</c:v>
                </c:pt>
                <c:pt idx="40">
                  <c:v>3.2666663553919789E-6</c:v>
                </c:pt>
                <c:pt idx="41">
                  <c:v>3.4926999955177355E-6</c:v>
                </c:pt>
                <c:pt idx="42">
                  <c:v>3.6650793103155875E-6</c:v>
                </c:pt>
                <c:pt idx="43">
                  <c:v>3.7696470313445903E-6</c:v>
                </c:pt>
                <c:pt idx="44">
                  <c:v>3.7997820867191056E-6</c:v>
                </c:pt>
                <c:pt idx="45">
                  <c:v>3.7559662820052884E-6</c:v>
                </c:pt>
                <c:pt idx="46">
                  <c:v>3.6438044714054323E-6</c:v>
                </c:pt>
                <c:pt idx="47">
                  <c:v>3.4716580841525313E-6</c:v>
                </c:pt>
                <c:pt idx="48">
                  <c:v>3.2488614098757559E-6</c:v>
                </c:pt>
                <c:pt idx="49">
                  <c:v>2.9847815833285217E-6</c:v>
                </c:pt>
                <c:pt idx="50">
                  <c:v>2.6887561372536428E-6</c:v>
                </c:pt>
                <c:pt idx="51">
                  <c:v>2.3702104632190335E-6</c:v>
                </c:pt>
                <c:pt idx="52">
                  <c:v>2.0396939819917886E-6</c:v>
                </c:pt>
                <c:pt idx="53">
                  <c:v>1.7085262245798293E-6</c:v>
                </c:pt>
                <c:pt idx="54">
                  <c:v>1.3886392650803955E-6</c:v>
                </c:pt>
                <c:pt idx="55">
                  <c:v>1.091695922615154E-6</c:v>
                </c:pt>
                <c:pt idx="56">
                  <c:v>8.2777178434091855E-7</c:v>
                </c:pt>
                <c:pt idx="57">
                  <c:v>6.0392550023651576E-7</c:v>
                </c:pt>
                <c:pt idx="58">
                  <c:v>4.2328047435474242E-7</c:v>
                </c:pt>
                <c:pt idx="59">
                  <c:v>2.847952664064479E-7</c:v>
                </c:pt>
                <c:pt idx="60">
                  <c:v>1.8402335580869949E-7</c:v>
                </c:pt>
                <c:pt idx="61">
                  <c:v>1.1430152025409603E-7</c:v>
                </c:pt>
                <c:pt idx="62">
                  <c:v>6.8408513004558527E-8</c:v>
                </c:pt>
                <c:pt idx="63">
                  <c:v>3.9560172967485096E-8</c:v>
                </c:pt>
                <c:pt idx="64">
                  <c:v>2.2176492423495332E-8</c:v>
                </c:pt>
                <c:pt idx="65">
                  <c:v>1.2092399069986023E-8</c:v>
                </c:pt>
                <c:pt idx="66">
                  <c:v>6.4364397268011093E-9</c:v>
                </c:pt>
                <c:pt idx="67">
                  <c:v>3.3553956799356028E-9</c:v>
                </c:pt>
                <c:pt idx="68">
                  <c:v>1.7187248649357077E-9</c:v>
                </c:pt>
                <c:pt idx="69">
                  <c:v>8.6737258179713248E-10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581-415A-B159-C709EA8EDFA4}"/>
            </c:ext>
          </c:extLst>
        </c:ser>
        <c:ser>
          <c:idx val="4"/>
          <c:order val="4"/>
          <c:tx>
            <c:strRef>
              <c:f>Main!$I$34</c:f>
              <c:strCache>
                <c:ptCount val="1"/>
                <c:pt idx="0">
                  <c:v>μ-粒子</c:v>
                </c:pt>
              </c:strCache>
            </c:strRef>
          </c:tx>
          <c:spPr>
            <a:ln w="25400">
              <a:solidFill>
                <a:srgbClr val="FF9900"/>
              </a:solidFill>
              <a:prstDash val="solid"/>
            </a:ln>
          </c:spPr>
          <c:marker>
            <c:symbol val="none"/>
          </c:marker>
          <c:xVal>
            <c:numRef>
              <c:f>Main!$D$95:$D$164</c:f>
              <c:numCache>
                <c:formatCode>0.00E+00</c:formatCode>
                <c:ptCount val="70"/>
                <c:pt idx="0">
                  <c:v>1.1294E-2</c:v>
                </c:pt>
                <c:pt idx="1">
                  <c:v>1.4219000000000001E-2</c:v>
                </c:pt>
                <c:pt idx="2">
                  <c:v>1.7901E-2</c:v>
                </c:pt>
                <c:pt idx="3">
                  <c:v>2.2536E-2</c:v>
                </c:pt>
                <c:pt idx="4">
                  <c:v>2.8371E-2</c:v>
                </c:pt>
                <c:pt idx="5">
                  <c:v>3.5716999999999999E-2</c:v>
                </c:pt>
                <c:pt idx="6">
                  <c:v>4.4964999999999998E-2</c:v>
                </c:pt>
                <c:pt idx="7">
                  <c:v>5.6606999999999998E-2</c:v>
                </c:pt>
                <c:pt idx="8">
                  <c:v>7.1263999999999994E-2</c:v>
                </c:pt>
                <c:pt idx="9">
                  <c:v>8.9717000000000005E-2</c:v>
                </c:pt>
                <c:pt idx="10">
                  <c:v>0.11294</c:v>
                </c:pt>
                <c:pt idx="11">
                  <c:v>0.14219000000000001</c:v>
                </c:pt>
                <c:pt idx="12">
                  <c:v>0.17901</c:v>
                </c:pt>
                <c:pt idx="13">
                  <c:v>0.22536</c:v>
                </c:pt>
                <c:pt idx="14">
                  <c:v>0.28371000000000002</c:v>
                </c:pt>
                <c:pt idx="15">
                  <c:v>0.35716999999999999</c:v>
                </c:pt>
                <c:pt idx="16">
                  <c:v>0.44964999999999999</c:v>
                </c:pt>
                <c:pt idx="17">
                  <c:v>0.56608000000000003</c:v>
                </c:pt>
                <c:pt idx="18">
                  <c:v>0.71264000000000005</c:v>
                </c:pt>
                <c:pt idx="19">
                  <c:v>0.89717000000000002</c:v>
                </c:pt>
                <c:pt idx="20">
                  <c:v>1.1294</c:v>
                </c:pt>
                <c:pt idx="21">
                  <c:v>1.4218999999999999</c:v>
                </c:pt>
                <c:pt idx="22">
                  <c:v>1.7901</c:v>
                </c:pt>
                <c:pt idx="23">
                  <c:v>2.2536</c:v>
                </c:pt>
                <c:pt idx="24">
                  <c:v>2.8371</c:v>
                </c:pt>
                <c:pt idx="25">
                  <c:v>3.5716999999999999</c:v>
                </c:pt>
                <c:pt idx="26">
                  <c:v>4.4965000000000002</c:v>
                </c:pt>
                <c:pt idx="27">
                  <c:v>5.6607000000000003</c:v>
                </c:pt>
                <c:pt idx="28">
                  <c:v>7.1265000000000001</c:v>
                </c:pt>
                <c:pt idx="29">
                  <c:v>8.9717000000000002</c:v>
                </c:pt>
                <c:pt idx="30">
                  <c:v>11.295</c:v>
                </c:pt>
                <c:pt idx="31">
                  <c:v>14.218999999999999</c:v>
                </c:pt>
                <c:pt idx="32">
                  <c:v>17.901</c:v>
                </c:pt>
                <c:pt idx="33">
                  <c:v>22.536000000000001</c:v>
                </c:pt>
                <c:pt idx="34">
                  <c:v>28.370999999999999</c:v>
                </c:pt>
                <c:pt idx="35">
                  <c:v>35.716999999999999</c:v>
                </c:pt>
                <c:pt idx="36">
                  <c:v>44.965000000000003</c:v>
                </c:pt>
                <c:pt idx="37">
                  <c:v>56.606999999999999</c:v>
                </c:pt>
                <c:pt idx="38">
                  <c:v>71.265000000000001</c:v>
                </c:pt>
                <c:pt idx="39">
                  <c:v>89.715999999999994</c:v>
                </c:pt>
                <c:pt idx="40">
                  <c:v>112.94</c:v>
                </c:pt>
                <c:pt idx="41">
                  <c:v>142.19</c:v>
                </c:pt>
                <c:pt idx="42">
                  <c:v>179.01</c:v>
                </c:pt>
                <c:pt idx="43">
                  <c:v>225.36</c:v>
                </c:pt>
                <c:pt idx="44">
                  <c:v>283.70999999999998</c:v>
                </c:pt>
                <c:pt idx="45">
                  <c:v>357.17</c:v>
                </c:pt>
                <c:pt idx="46">
                  <c:v>449.65</c:v>
                </c:pt>
                <c:pt idx="47">
                  <c:v>566.08000000000004</c:v>
                </c:pt>
                <c:pt idx="48">
                  <c:v>712.65</c:v>
                </c:pt>
                <c:pt idx="49">
                  <c:v>897.16</c:v>
                </c:pt>
                <c:pt idx="50">
                  <c:v>1129.4000000000001</c:v>
                </c:pt>
                <c:pt idx="51">
                  <c:v>1421.9</c:v>
                </c:pt>
                <c:pt idx="52">
                  <c:v>1790.1</c:v>
                </c:pt>
                <c:pt idx="53">
                  <c:v>2253.6</c:v>
                </c:pt>
                <c:pt idx="54">
                  <c:v>2837.1</c:v>
                </c:pt>
                <c:pt idx="55">
                  <c:v>3571.7</c:v>
                </c:pt>
                <c:pt idx="56">
                  <c:v>4496.5</c:v>
                </c:pt>
                <c:pt idx="57">
                  <c:v>5660.8</c:v>
                </c:pt>
                <c:pt idx="58">
                  <c:v>7126.5</c:v>
                </c:pt>
                <c:pt idx="59">
                  <c:v>8971.7000000000007</c:v>
                </c:pt>
                <c:pt idx="60">
                  <c:v>11294</c:v>
                </c:pt>
                <c:pt idx="61">
                  <c:v>14219</c:v>
                </c:pt>
                <c:pt idx="62">
                  <c:v>17901</c:v>
                </c:pt>
                <c:pt idx="63">
                  <c:v>22536</c:v>
                </c:pt>
                <c:pt idx="64">
                  <c:v>28371</c:v>
                </c:pt>
                <c:pt idx="65">
                  <c:v>35717</c:v>
                </c:pt>
                <c:pt idx="66">
                  <c:v>44965</c:v>
                </c:pt>
                <c:pt idx="67">
                  <c:v>56608</c:v>
                </c:pt>
                <c:pt idx="68">
                  <c:v>71264</c:v>
                </c:pt>
                <c:pt idx="69">
                  <c:v>89716</c:v>
                </c:pt>
              </c:numCache>
            </c:numRef>
          </c:xVal>
          <c:yVal>
            <c:numRef>
              <c:f>Main!$I$95:$I$164</c:f>
              <c:numCache>
                <c:formatCode>0.00E+00</c:formatCode>
                <c:ptCount val="70"/>
                <c:pt idx="0">
                  <c:v>2.024369004244778E-9</c:v>
                </c:pt>
                <c:pt idx="1">
                  <c:v>2.5154355088227597E-9</c:v>
                </c:pt>
                <c:pt idx="2">
                  <c:v>3.1254463001812351E-9</c:v>
                </c:pt>
                <c:pt idx="3">
                  <c:v>3.8831762477082629E-9</c:v>
                </c:pt>
                <c:pt idx="4">
                  <c:v>4.8243729904856665E-9</c:v>
                </c:pt>
                <c:pt idx="5">
                  <c:v>5.9933862497534764E-9</c:v>
                </c:pt>
                <c:pt idx="6">
                  <c:v>7.4451219186141088E-9</c:v>
                </c:pt>
                <c:pt idx="7">
                  <c:v>9.2475838712983507E-9</c:v>
                </c:pt>
                <c:pt idx="8">
                  <c:v>1.1485228347718317E-8</c:v>
                </c:pt>
                <c:pt idx="9">
                  <c:v>1.4262417511303282E-8</c:v>
                </c:pt>
                <c:pt idx="10">
                  <c:v>1.7706758061086934E-8</c:v>
                </c:pt>
                <c:pt idx="11">
                  <c:v>2.1980232968545346E-8</c:v>
                </c:pt>
                <c:pt idx="12">
                  <c:v>2.7276602901691704E-8</c:v>
                </c:pt>
                <c:pt idx="13">
                  <c:v>3.3836531597080115E-8</c:v>
                </c:pt>
                <c:pt idx="14">
                  <c:v>4.1955261408474103E-8</c:v>
                </c:pt>
                <c:pt idx="15">
                  <c:v>5.1993289394345576E-8</c:v>
                </c:pt>
                <c:pt idx="16">
                  <c:v>6.4387975485999628E-8</c:v>
                </c:pt>
                <c:pt idx="17">
                  <c:v>7.9668666429693213E-8</c:v>
                </c:pt>
                <c:pt idx="18">
                  <c:v>9.8466655483924544E-8</c:v>
                </c:pt>
                <c:pt idx="19">
                  <c:v>1.2153909694227936E-7</c:v>
                </c:pt>
                <c:pt idx="20">
                  <c:v>1.4975711928850963E-7</c:v>
                </c:pt>
                <c:pt idx="21">
                  <c:v>1.8416370175771513E-7</c:v>
                </c:pt>
                <c:pt idx="22">
                  <c:v>2.2589287685660857E-7</c:v>
                </c:pt>
                <c:pt idx="23">
                  <c:v>2.7620952465189639E-7</c:v>
                </c:pt>
                <c:pt idx="24">
                  <c:v>3.364536088240399E-7</c:v>
                </c:pt>
                <c:pt idx="25">
                  <c:v>4.0796727072319357E-7</c:v>
                </c:pt>
                <c:pt idx="26">
                  <c:v>4.9198387766030705E-7</c:v>
                </c:pt>
                <c:pt idx="27">
                  <c:v>5.8949175032287293E-7</c:v>
                </c:pt>
                <c:pt idx="28">
                  <c:v>7.0109824703542529E-7</c:v>
                </c:pt>
                <c:pt idx="29">
                  <c:v>8.2683735576814638E-7</c:v>
                </c:pt>
                <c:pt idx="30">
                  <c:v>9.662012253159082E-7</c:v>
                </c:pt>
                <c:pt idx="31">
                  <c:v>1.1181307759258003E-6</c:v>
                </c:pt>
                <c:pt idx="32">
                  <c:v>1.2816304807502816E-6</c:v>
                </c:pt>
                <c:pt idx="33">
                  <c:v>1.4561377512188536E-6</c:v>
                </c:pt>
                <c:pt idx="34">
                  <c:v>1.642459164702534E-6</c:v>
                </c:pt>
                <c:pt idx="35">
                  <c:v>1.8431262017765698E-6</c:v>
                </c:pt>
                <c:pt idx="36">
                  <c:v>2.0619203007619735E-6</c:v>
                </c:pt>
                <c:pt idx="37">
                  <c:v>2.3021303137998914E-6</c:v>
                </c:pt>
                <c:pt idx="38">
                  <c:v>2.5637817382656591E-6</c:v>
                </c:pt>
                <c:pt idx="39">
                  <c:v>2.8407134163911498E-6</c:v>
                </c:pt>
                <c:pt idx="40">
                  <c:v>3.0756421384543269E-6</c:v>
                </c:pt>
                <c:pt idx="41">
                  <c:v>3.2467021916414015E-6</c:v>
                </c:pt>
                <c:pt idx="42">
                  <c:v>3.3729523508877561E-6</c:v>
                </c:pt>
                <c:pt idx="43">
                  <c:v>3.4414008205573864E-6</c:v>
                </c:pt>
                <c:pt idx="44">
                  <c:v>3.4455985703579737E-6</c:v>
                </c:pt>
                <c:pt idx="45">
                  <c:v>3.3856127644522834E-6</c:v>
                </c:pt>
                <c:pt idx="46">
                  <c:v>3.2663876705937431E-6</c:v>
                </c:pt>
                <c:pt idx="47">
                  <c:v>3.0955900316202458E-6</c:v>
                </c:pt>
                <c:pt idx="48">
                  <c:v>2.8819118466440503E-6</c:v>
                </c:pt>
                <c:pt idx="49">
                  <c:v>2.6341146933289941E-6</c:v>
                </c:pt>
                <c:pt idx="50">
                  <c:v>2.3608824159269534E-6</c:v>
                </c:pt>
                <c:pt idx="51">
                  <c:v>2.0708443435065627E-6</c:v>
                </c:pt>
                <c:pt idx="52">
                  <c:v>1.7734492754100342E-6</c:v>
                </c:pt>
                <c:pt idx="53">
                  <c:v>1.4785876167100274E-6</c:v>
                </c:pt>
                <c:pt idx="54">
                  <c:v>1.1964409136789962E-6</c:v>
                </c:pt>
                <c:pt idx="55">
                  <c:v>9.3672589063652204E-7</c:v>
                </c:pt>
                <c:pt idx="56">
                  <c:v>7.0760392439835891E-7</c:v>
                </c:pt>
                <c:pt idx="57">
                  <c:v>5.1453495643306144E-7</c:v>
                </c:pt>
                <c:pt idx="58">
                  <c:v>3.5959358816163008E-7</c:v>
                </c:pt>
                <c:pt idx="59">
                  <c:v>2.4136668386344043E-7</c:v>
                </c:pt>
                <c:pt idx="60">
                  <c:v>1.5566320043710965E-7</c:v>
                </c:pt>
                <c:pt idx="61">
                  <c:v>9.6545002091655505E-8</c:v>
                </c:pt>
                <c:pt idx="62">
                  <c:v>5.7720603739899618E-8</c:v>
                </c:pt>
                <c:pt idx="63">
                  <c:v>3.3356133830672953E-8</c:v>
                </c:pt>
                <c:pt idx="64">
                  <c:v>1.8691068709744673E-8</c:v>
                </c:pt>
                <c:pt idx="65">
                  <c:v>1.0190075437149862E-8</c:v>
                </c:pt>
                <c:pt idx="66">
                  <c:v>5.4238670342934111E-9</c:v>
                </c:pt>
                <c:pt idx="67">
                  <c:v>2.8278621905959892E-9</c:v>
                </c:pt>
                <c:pt idx="68">
                  <c:v>1.4487938668069738E-9</c:v>
                </c:pt>
                <c:pt idx="69">
                  <c:v>7.3132748414200553E-10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581-415A-B159-C709EA8EDFA4}"/>
            </c:ext>
          </c:extLst>
        </c:ser>
        <c:ser>
          <c:idx val="5"/>
          <c:order val="5"/>
          <c:tx>
            <c:strRef>
              <c:f>Main!$J$34</c:f>
              <c:strCache>
                <c:ptCount val="1"/>
                <c:pt idx="0">
                  <c:v>電子</c:v>
                </c:pt>
              </c:strCache>
            </c:strRef>
          </c:tx>
          <c:spPr>
            <a:ln w="25400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Main!$D$95:$D$164</c:f>
              <c:numCache>
                <c:formatCode>0.00E+00</c:formatCode>
                <c:ptCount val="70"/>
                <c:pt idx="0">
                  <c:v>1.1294E-2</c:v>
                </c:pt>
                <c:pt idx="1">
                  <c:v>1.4219000000000001E-2</c:v>
                </c:pt>
                <c:pt idx="2">
                  <c:v>1.7901E-2</c:v>
                </c:pt>
                <c:pt idx="3">
                  <c:v>2.2536E-2</c:v>
                </c:pt>
                <c:pt idx="4">
                  <c:v>2.8371E-2</c:v>
                </c:pt>
                <c:pt idx="5">
                  <c:v>3.5716999999999999E-2</c:v>
                </c:pt>
                <c:pt idx="6">
                  <c:v>4.4964999999999998E-2</c:v>
                </c:pt>
                <c:pt idx="7">
                  <c:v>5.6606999999999998E-2</c:v>
                </c:pt>
                <c:pt idx="8">
                  <c:v>7.1263999999999994E-2</c:v>
                </c:pt>
                <c:pt idx="9">
                  <c:v>8.9717000000000005E-2</c:v>
                </c:pt>
                <c:pt idx="10">
                  <c:v>0.11294</c:v>
                </c:pt>
                <c:pt idx="11">
                  <c:v>0.14219000000000001</c:v>
                </c:pt>
                <c:pt idx="12">
                  <c:v>0.17901</c:v>
                </c:pt>
                <c:pt idx="13">
                  <c:v>0.22536</c:v>
                </c:pt>
                <c:pt idx="14">
                  <c:v>0.28371000000000002</c:v>
                </c:pt>
                <c:pt idx="15">
                  <c:v>0.35716999999999999</c:v>
                </c:pt>
                <c:pt idx="16">
                  <c:v>0.44964999999999999</c:v>
                </c:pt>
                <c:pt idx="17">
                  <c:v>0.56608000000000003</c:v>
                </c:pt>
                <c:pt idx="18">
                  <c:v>0.71264000000000005</c:v>
                </c:pt>
                <c:pt idx="19">
                  <c:v>0.89717000000000002</c:v>
                </c:pt>
                <c:pt idx="20">
                  <c:v>1.1294</c:v>
                </c:pt>
                <c:pt idx="21">
                  <c:v>1.4218999999999999</c:v>
                </c:pt>
                <c:pt idx="22">
                  <c:v>1.7901</c:v>
                </c:pt>
                <c:pt idx="23">
                  <c:v>2.2536</c:v>
                </c:pt>
                <c:pt idx="24">
                  <c:v>2.8371</c:v>
                </c:pt>
                <c:pt idx="25">
                  <c:v>3.5716999999999999</c:v>
                </c:pt>
                <c:pt idx="26">
                  <c:v>4.4965000000000002</c:v>
                </c:pt>
                <c:pt idx="27">
                  <c:v>5.6607000000000003</c:v>
                </c:pt>
                <c:pt idx="28">
                  <c:v>7.1265000000000001</c:v>
                </c:pt>
                <c:pt idx="29">
                  <c:v>8.9717000000000002</c:v>
                </c:pt>
                <c:pt idx="30">
                  <c:v>11.295</c:v>
                </c:pt>
                <c:pt idx="31">
                  <c:v>14.218999999999999</c:v>
                </c:pt>
                <c:pt idx="32">
                  <c:v>17.901</c:v>
                </c:pt>
                <c:pt idx="33">
                  <c:v>22.536000000000001</c:v>
                </c:pt>
                <c:pt idx="34">
                  <c:v>28.370999999999999</c:v>
                </c:pt>
                <c:pt idx="35">
                  <c:v>35.716999999999999</c:v>
                </c:pt>
                <c:pt idx="36">
                  <c:v>44.965000000000003</c:v>
                </c:pt>
                <c:pt idx="37">
                  <c:v>56.606999999999999</c:v>
                </c:pt>
                <c:pt idx="38">
                  <c:v>71.265000000000001</c:v>
                </c:pt>
                <c:pt idx="39">
                  <c:v>89.715999999999994</c:v>
                </c:pt>
                <c:pt idx="40">
                  <c:v>112.94</c:v>
                </c:pt>
                <c:pt idx="41">
                  <c:v>142.19</c:v>
                </c:pt>
                <c:pt idx="42">
                  <c:v>179.01</c:v>
                </c:pt>
                <c:pt idx="43">
                  <c:v>225.36</c:v>
                </c:pt>
                <c:pt idx="44">
                  <c:v>283.70999999999998</c:v>
                </c:pt>
                <c:pt idx="45">
                  <c:v>357.17</c:v>
                </c:pt>
                <c:pt idx="46">
                  <c:v>449.65</c:v>
                </c:pt>
                <c:pt idx="47">
                  <c:v>566.08000000000004</c:v>
                </c:pt>
                <c:pt idx="48">
                  <c:v>712.65</c:v>
                </c:pt>
                <c:pt idx="49">
                  <c:v>897.16</c:v>
                </c:pt>
                <c:pt idx="50">
                  <c:v>1129.4000000000001</c:v>
                </c:pt>
                <c:pt idx="51">
                  <c:v>1421.9</c:v>
                </c:pt>
                <c:pt idx="52">
                  <c:v>1790.1</c:v>
                </c:pt>
                <c:pt idx="53">
                  <c:v>2253.6</c:v>
                </c:pt>
                <c:pt idx="54">
                  <c:v>2837.1</c:v>
                </c:pt>
                <c:pt idx="55">
                  <c:v>3571.7</c:v>
                </c:pt>
                <c:pt idx="56">
                  <c:v>4496.5</c:v>
                </c:pt>
                <c:pt idx="57">
                  <c:v>5660.8</c:v>
                </c:pt>
                <c:pt idx="58">
                  <c:v>7126.5</c:v>
                </c:pt>
                <c:pt idx="59">
                  <c:v>8971.7000000000007</c:v>
                </c:pt>
                <c:pt idx="60">
                  <c:v>11294</c:v>
                </c:pt>
                <c:pt idx="61">
                  <c:v>14219</c:v>
                </c:pt>
                <c:pt idx="62">
                  <c:v>17901</c:v>
                </c:pt>
                <c:pt idx="63">
                  <c:v>22536</c:v>
                </c:pt>
                <c:pt idx="64">
                  <c:v>28371</c:v>
                </c:pt>
                <c:pt idx="65">
                  <c:v>35717</c:v>
                </c:pt>
                <c:pt idx="66">
                  <c:v>44965</c:v>
                </c:pt>
                <c:pt idx="67">
                  <c:v>56608</c:v>
                </c:pt>
                <c:pt idx="68">
                  <c:v>71264</c:v>
                </c:pt>
                <c:pt idx="69">
                  <c:v>89716</c:v>
                </c:pt>
              </c:numCache>
            </c:numRef>
          </c:xVal>
          <c:yVal>
            <c:numRef>
              <c:f>Main!$J$95:$J$164</c:f>
              <c:numCache>
                <c:formatCode>0.00E+00</c:formatCode>
                <c:ptCount val="70"/>
                <c:pt idx="0">
                  <c:v>6.2028460103649933E-3</c:v>
                </c:pt>
                <c:pt idx="1">
                  <c:v>5.9652064309040857E-3</c:v>
                </c:pt>
                <c:pt idx="2">
                  <c:v>5.7239539053806892E-3</c:v>
                </c:pt>
                <c:pt idx="3">
                  <c:v>5.4779875002248556E-3</c:v>
                </c:pt>
                <c:pt idx="4">
                  <c:v>5.2262565247947644E-3</c:v>
                </c:pt>
                <c:pt idx="5">
                  <c:v>4.967845494466409E-3</c:v>
                </c:pt>
                <c:pt idx="6">
                  <c:v>4.7020797952893349E-3</c:v>
                </c:pt>
                <c:pt idx="7">
                  <c:v>4.4286181800688267E-3</c:v>
                </c:pt>
                <c:pt idx="8">
                  <c:v>4.1475391259031174E-3</c:v>
                </c:pt>
                <c:pt idx="9">
                  <c:v>3.859515291853795E-3</c:v>
                </c:pt>
                <c:pt idx="10">
                  <c:v>3.5659950923340976E-3</c:v>
                </c:pt>
                <c:pt idx="11">
                  <c:v>3.2688074765666775E-3</c:v>
                </c:pt>
                <c:pt idx="12">
                  <c:v>2.9709024636212339E-3</c:v>
                </c:pt>
                <c:pt idx="13">
                  <c:v>2.6756388648355436E-3</c:v>
                </c:pt>
                <c:pt idx="14">
                  <c:v>2.386774517612779E-3</c:v>
                </c:pt>
                <c:pt idx="15">
                  <c:v>2.1082143035968679E-3</c:v>
                </c:pt>
                <c:pt idx="16">
                  <c:v>1.8437126707351648E-3</c:v>
                </c:pt>
                <c:pt idx="17">
                  <c:v>1.5965294030594194E-3</c:v>
                </c:pt>
                <c:pt idx="18">
                  <c:v>1.3692466788310929E-3</c:v>
                </c:pt>
                <c:pt idx="19">
                  <c:v>1.1634859968301338E-3</c:v>
                </c:pt>
                <c:pt idx="20">
                  <c:v>9.8008355848699046E-4</c:v>
                </c:pt>
                <c:pt idx="21">
                  <c:v>8.1878771220599098E-4</c:v>
                </c:pt>
                <c:pt idx="22">
                  <c:v>6.7886699497023595E-4</c:v>
                </c:pt>
                <c:pt idx="23">
                  <c:v>5.5891212521532135E-4</c:v>
                </c:pt>
                <c:pt idx="24">
                  <c:v>4.5714882107403786E-4</c:v>
                </c:pt>
                <c:pt idx="25">
                  <c:v>3.7161691389648617E-4</c:v>
                </c:pt>
                <c:pt idx="26">
                  <c:v>3.0031431664071434E-4</c:v>
                </c:pt>
                <c:pt idx="27">
                  <c:v>2.4129637528530536E-4</c:v>
                </c:pt>
                <c:pt idx="28">
                  <c:v>1.9274169122211279E-4</c:v>
                </c:pt>
                <c:pt idx="29">
                  <c:v>1.5302119476195039E-4</c:v>
                </c:pt>
                <c:pt idx="30">
                  <c:v>1.2068317668579059E-4</c:v>
                </c:pt>
                <c:pt idx="31">
                  <c:v>9.4492161997504498E-5</c:v>
                </c:pt>
                <c:pt idx="32">
                  <c:v>7.337268635254579E-5</c:v>
                </c:pt>
                <c:pt idx="33">
                  <c:v>5.6441926446339069E-5</c:v>
                </c:pt>
                <c:pt idx="34">
                  <c:v>4.2955675264143888E-5</c:v>
                </c:pt>
                <c:pt idx="35">
                  <c:v>3.2297787075886582E-5</c:v>
                </c:pt>
                <c:pt idx="36">
                  <c:v>2.3958010120780983E-5</c:v>
                </c:pt>
                <c:pt idx="37">
                  <c:v>1.7510709336493352E-5</c:v>
                </c:pt>
                <c:pt idx="38">
                  <c:v>1.2597117234642272E-5</c:v>
                </c:pt>
                <c:pt idx="39">
                  <c:v>8.9149019281361209E-6</c:v>
                </c:pt>
                <c:pt idx="40">
                  <c:v>6.205632006480519E-6</c:v>
                </c:pt>
                <c:pt idx="41">
                  <c:v>4.2495441445187143E-6</c:v>
                </c:pt>
                <c:pt idx="42">
                  <c:v>2.8657538764923177E-6</c:v>
                </c:pt>
                <c:pt idx="43">
                  <c:v>1.9054575289085048E-6</c:v>
                </c:pt>
                <c:pt idx="44">
                  <c:v>1.2509842669440952E-6</c:v>
                </c:pt>
                <c:pt idx="45">
                  <c:v>8.1223603651858395E-7</c:v>
                </c:pt>
                <c:pt idx="46">
                  <c:v>5.2238763921418289E-7</c:v>
                </c:pt>
                <c:pt idx="47">
                  <c:v>3.3330066565987147E-7</c:v>
                </c:pt>
                <c:pt idx="48">
                  <c:v>2.1126543720191471E-7</c:v>
                </c:pt>
                <c:pt idx="49">
                  <c:v>1.3319772421770626E-7</c:v>
                </c:pt>
                <c:pt idx="50">
                  <c:v>8.3620586170154849E-8</c:v>
                </c:pt>
                <c:pt idx="51">
                  <c:v>5.2303821452616994E-8</c:v>
                </c:pt>
                <c:pt idx="52">
                  <c:v>3.262729210345882E-8</c:v>
                </c:pt>
                <c:pt idx="53">
                  <c:v>2.0309470036287114E-8</c:v>
                </c:pt>
                <c:pt idx="54">
                  <c:v>1.2620413294127555E-8</c:v>
                </c:pt>
                <c:pt idx="55">
                  <c:v>7.831734164304526E-9</c:v>
                </c:pt>
                <c:pt idx="56">
                  <c:v>4.8549601101126709E-9</c:v>
                </c:pt>
                <c:pt idx="57">
                  <c:v>3.007102259448425E-9</c:v>
                </c:pt>
                <c:pt idx="58">
                  <c:v>1.8614084334443384E-9</c:v>
                </c:pt>
                <c:pt idx="59">
                  <c:v>1.1516434286276544E-9</c:v>
                </c:pt>
                <c:pt idx="60">
                  <c:v>7.1232549599435397E-10</c:v>
                </c:pt>
                <c:pt idx="61">
                  <c:v>4.4035903431474369E-10</c:v>
                </c:pt>
                <c:pt idx="62">
                  <c:v>2.7218266593968319E-10</c:v>
                </c:pt>
                <c:pt idx="63">
                  <c:v>1.6821042923591645E-10</c:v>
                </c:pt>
                <c:pt idx="64">
                  <c:v>1.0394113434740894E-10</c:v>
                </c:pt>
                <c:pt idx="65">
                  <c:v>6.4219798977344253E-11</c:v>
                </c:pt>
                <c:pt idx="66">
                  <c:v>3.9674807444907681E-11</c:v>
                </c:pt>
                <c:pt idx="67">
                  <c:v>2.4508934282293957E-11</c:v>
                </c:pt>
                <c:pt idx="68">
                  <c:v>1.5140295451875457E-11</c:v>
                </c:pt>
                <c:pt idx="69">
                  <c:v>9.3521534437097562E-12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2581-415A-B159-C709EA8EDFA4}"/>
            </c:ext>
          </c:extLst>
        </c:ser>
        <c:ser>
          <c:idx val="6"/>
          <c:order val="6"/>
          <c:tx>
            <c:strRef>
              <c:f>Main!$K$34</c:f>
              <c:strCache>
                <c:ptCount val="1"/>
                <c:pt idx="0">
                  <c:v>陽電子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Main!$D$95:$D$164</c:f>
              <c:numCache>
                <c:formatCode>0.00E+00</c:formatCode>
                <c:ptCount val="70"/>
                <c:pt idx="0">
                  <c:v>1.1294E-2</c:v>
                </c:pt>
                <c:pt idx="1">
                  <c:v>1.4219000000000001E-2</c:v>
                </c:pt>
                <c:pt idx="2">
                  <c:v>1.7901E-2</c:v>
                </c:pt>
                <c:pt idx="3">
                  <c:v>2.2536E-2</c:v>
                </c:pt>
                <c:pt idx="4">
                  <c:v>2.8371E-2</c:v>
                </c:pt>
                <c:pt idx="5">
                  <c:v>3.5716999999999999E-2</c:v>
                </c:pt>
                <c:pt idx="6">
                  <c:v>4.4964999999999998E-2</c:v>
                </c:pt>
                <c:pt idx="7">
                  <c:v>5.6606999999999998E-2</c:v>
                </c:pt>
                <c:pt idx="8">
                  <c:v>7.1263999999999994E-2</c:v>
                </c:pt>
                <c:pt idx="9">
                  <c:v>8.9717000000000005E-2</c:v>
                </c:pt>
                <c:pt idx="10">
                  <c:v>0.11294</c:v>
                </c:pt>
                <c:pt idx="11">
                  <c:v>0.14219000000000001</c:v>
                </c:pt>
                <c:pt idx="12">
                  <c:v>0.17901</c:v>
                </c:pt>
                <c:pt idx="13">
                  <c:v>0.22536</c:v>
                </c:pt>
                <c:pt idx="14">
                  <c:v>0.28371000000000002</c:v>
                </c:pt>
                <c:pt idx="15">
                  <c:v>0.35716999999999999</c:v>
                </c:pt>
                <c:pt idx="16">
                  <c:v>0.44964999999999999</c:v>
                </c:pt>
                <c:pt idx="17">
                  <c:v>0.56608000000000003</c:v>
                </c:pt>
                <c:pt idx="18">
                  <c:v>0.71264000000000005</c:v>
                </c:pt>
                <c:pt idx="19">
                  <c:v>0.89717000000000002</c:v>
                </c:pt>
                <c:pt idx="20">
                  <c:v>1.1294</c:v>
                </c:pt>
                <c:pt idx="21">
                  <c:v>1.4218999999999999</c:v>
                </c:pt>
                <c:pt idx="22">
                  <c:v>1.7901</c:v>
                </c:pt>
                <c:pt idx="23">
                  <c:v>2.2536</c:v>
                </c:pt>
                <c:pt idx="24">
                  <c:v>2.8371</c:v>
                </c:pt>
                <c:pt idx="25">
                  <c:v>3.5716999999999999</c:v>
                </c:pt>
                <c:pt idx="26">
                  <c:v>4.4965000000000002</c:v>
                </c:pt>
                <c:pt idx="27">
                  <c:v>5.6607000000000003</c:v>
                </c:pt>
                <c:pt idx="28">
                  <c:v>7.1265000000000001</c:v>
                </c:pt>
                <c:pt idx="29">
                  <c:v>8.9717000000000002</c:v>
                </c:pt>
                <c:pt idx="30">
                  <c:v>11.295</c:v>
                </c:pt>
                <c:pt idx="31">
                  <c:v>14.218999999999999</c:v>
                </c:pt>
                <c:pt idx="32">
                  <c:v>17.901</c:v>
                </c:pt>
                <c:pt idx="33">
                  <c:v>22.536000000000001</c:v>
                </c:pt>
                <c:pt idx="34">
                  <c:v>28.370999999999999</c:v>
                </c:pt>
                <c:pt idx="35">
                  <c:v>35.716999999999999</c:v>
                </c:pt>
                <c:pt idx="36">
                  <c:v>44.965000000000003</c:v>
                </c:pt>
                <c:pt idx="37">
                  <c:v>56.606999999999999</c:v>
                </c:pt>
                <c:pt idx="38">
                  <c:v>71.265000000000001</c:v>
                </c:pt>
                <c:pt idx="39">
                  <c:v>89.715999999999994</c:v>
                </c:pt>
                <c:pt idx="40">
                  <c:v>112.94</c:v>
                </c:pt>
                <c:pt idx="41">
                  <c:v>142.19</c:v>
                </c:pt>
                <c:pt idx="42">
                  <c:v>179.01</c:v>
                </c:pt>
                <c:pt idx="43">
                  <c:v>225.36</c:v>
                </c:pt>
                <c:pt idx="44">
                  <c:v>283.70999999999998</c:v>
                </c:pt>
                <c:pt idx="45">
                  <c:v>357.17</c:v>
                </c:pt>
                <c:pt idx="46">
                  <c:v>449.65</c:v>
                </c:pt>
                <c:pt idx="47">
                  <c:v>566.08000000000004</c:v>
                </c:pt>
                <c:pt idx="48">
                  <c:v>712.65</c:v>
                </c:pt>
                <c:pt idx="49">
                  <c:v>897.16</c:v>
                </c:pt>
                <c:pt idx="50">
                  <c:v>1129.4000000000001</c:v>
                </c:pt>
                <c:pt idx="51">
                  <c:v>1421.9</c:v>
                </c:pt>
                <c:pt idx="52">
                  <c:v>1790.1</c:v>
                </c:pt>
                <c:pt idx="53">
                  <c:v>2253.6</c:v>
                </c:pt>
                <c:pt idx="54">
                  <c:v>2837.1</c:v>
                </c:pt>
                <c:pt idx="55">
                  <c:v>3571.7</c:v>
                </c:pt>
                <c:pt idx="56">
                  <c:v>4496.5</c:v>
                </c:pt>
                <c:pt idx="57">
                  <c:v>5660.8</c:v>
                </c:pt>
                <c:pt idx="58">
                  <c:v>7126.5</c:v>
                </c:pt>
                <c:pt idx="59">
                  <c:v>8971.7000000000007</c:v>
                </c:pt>
                <c:pt idx="60">
                  <c:v>11294</c:v>
                </c:pt>
                <c:pt idx="61">
                  <c:v>14219</c:v>
                </c:pt>
                <c:pt idx="62">
                  <c:v>17901</c:v>
                </c:pt>
                <c:pt idx="63">
                  <c:v>22536</c:v>
                </c:pt>
                <c:pt idx="64">
                  <c:v>28371</c:v>
                </c:pt>
                <c:pt idx="65">
                  <c:v>35717</c:v>
                </c:pt>
                <c:pt idx="66">
                  <c:v>44965</c:v>
                </c:pt>
                <c:pt idx="67">
                  <c:v>56608</c:v>
                </c:pt>
                <c:pt idx="68">
                  <c:v>71264</c:v>
                </c:pt>
                <c:pt idx="69">
                  <c:v>89716</c:v>
                </c:pt>
              </c:numCache>
            </c:numRef>
          </c:xVal>
          <c:yVal>
            <c:numRef>
              <c:f>Main!$K$95:$K$164</c:f>
              <c:numCache>
                <c:formatCode>0.00E+00</c:formatCode>
                <c:ptCount val="70"/>
                <c:pt idx="0">
                  <c:v>1.6218035629710966E-5</c:v>
                </c:pt>
                <c:pt idx="1">
                  <c:v>1.937112305946721E-5</c:v>
                </c:pt>
                <c:pt idx="2">
                  <c:v>2.3111717354968825E-5</c:v>
                </c:pt>
                <c:pt idx="3">
                  <c:v>2.753531535277457E-5</c:v>
                </c:pt>
                <c:pt idx="4">
                  <c:v>3.274522023199191E-5</c:v>
                </c:pt>
                <c:pt idx="5">
                  <c:v>3.8848184572101592E-5</c:v>
                </c:pt>
                <c:pt idx="6">
                  <c:v>4.5946578824144136E-5</c:v>
                </c:pt>
                <c:pt idx="7">
                  <c:v>5.4126788936762161E-5</c:v>
                </c:pt>
                <c:pt idx="8">
                  <c:v>6.3442860669174174E-5</c:v>
                </c:pt>
                <c:pt idx="9">
                  <c:v>7.3891057119738289E-5</c:v>
                </c:pt>
                <c:pt idx="10">
                  <c:v>8.5376683631421956E-5</c:v>
                </c:pt>
                <c:pt idx="11">
                  <c:v>9.7700495208693825E-5</c:v>
                </c:pt>
                <c:pt idx="12">
                  <c:v>1.1050240748756373E-4</c:v>
                </c:pt>
                <c:pt idx="13">
                  <c:v>1.2327624606762783E-4</c:v>
                </c:pt>
                <c:pt idx="14">
                  <c:v>1.3538330414227217E-4</c:v>
                </c:pt>
                <c:pt idx="15">
                  <c:v>1.4611058900559229E-4</c:v>
                </c:pt>
                <c:pt idx="16">
                  <c:v>1.547649219298516E-4</c:v>
                </c:pt>
                <c:pt idx="17">
                  <c:v>1.6078450082023456E-4</c:v>
                </c:pt>
                <c:pt idx="18">
                  <c:v>1.638307631310219E-4</c:v>
                </c:pt>
                <c:pt idx="19">
                  <c:v>1.638365418391032E-4</c:v>
                </c:pt>
                <c:pt idx="20">
                  <c:v>1.6099114492909824E-4</c:v>
                </c:pt>
                <c:pt idx="21">
                  <c:v>1.5567290998889151E-4</c:v>
                </c:pt>
                <c:pt idx="22">
                  <c:v>1.4837053982616518E-4</c:v>
                </c:pt>
                <c:pt idx="23">
                  <c:v>1.3959270888231378E-4</c:v>
                </c:pt>
                <c:pt idx="24">
                  <c:v>1.2980678828007977E-4</c:v>
                </c:pt>
                <c:pt idx="25">
                  <c:v>1.1940476552062581E-4</c:v>
                </c:pt>
                <c:pt idx="26">
                  <c:v>1.0869349446829568E-4</c:v>
                </c:pt>
                <c:pt idx="27">
                  <c:v>9.7900866744836759E-5</c:v>
                </c:pt>
                <c:pt idx="28">
                  <c:v>8.7191120103000285E-5</c:v>
                </c:pt>
                <c:pt idx="29">
                  <c:v>7.6692462465807054E-5</c:v>
                </c:pt>
                <c:pt idx="30">
                  <c:v>6.6511990515419144E-5</c:v>
                </c:pt>
                <c:pt idx="31">
                  <c:v>5.6765063512083169E-5</c:v>
                </c:pt>
                <c:pt idx="32">
                  <c:v>4.7570816574318783E-5</c:v>
                </c:pt>
                <c:pt idx="33">
                  <c:v>3.9069862903242141E-5</c:v>
                </c:pt>
                <c:pt idx="34">
                  <c:v>3.1398553153846424E-5</c:v>
                </c:pt>
                <c:pt idx="35">
                  <c:v>2.4670567835655401E-5</c:v>
                </c:pt>
                <c:pt idx="36">
                  <c:v>1.8953072717579899E-5</c:v>
                </c:pt>
                <c:pt idx="37">
                  <c:v>1.4250764539249822E-5</c:v>
                </c:pt>
                <c:pt idx="38">
                  <c:v>1.0505001068395264E-5</c:v>
                </c:pt>
                <c:pt idx="39">
                  <c:v>7.6098498782606636E-6</c:v>
                </c:pt>
                <c:pt idx="40">
                  <c:v>5.4310823909148475E-6</c:v>
                </c:pt>
                <c:pt idx="41">
                  <c:v>3.8277115560945651E-6</c:v>
                </c:pt>
                <c:pt idx="42">
                  <c:v>2.6707956361488552E-6</c:v>
                </c:pt>
                <c:pt idx="43">
                  <c:v>1.8487748149197945E-6</c:v>
                </c:pt>
                <c:pt idx="44">
                  <c:v>1.2717914308290266E-6</c:v>
                </c:pt>
                <c:pt idx="45">
                  <c:v>8.7065816285499955E-7</c:v>
                </c:pt>
                <c:pt idx="46">
                  <c:v>5.9385118203428322E-7</c:v>
                </c:pt>
                <c:pt idx="47">
                  <c:v>4.0391003042050074E-7</c:v>
                </c:pt>
                <c:pt idx="48">
                  <c:v>2.741453862980008E-7</c:v>
                </c:pt>
                <c:pt idx="49">
                  <c:v>1.8577829037191822E-7</c:v>
                </c:pt>
                <c:pt idx="50">
                  <c:v>1.2575298973482815E-7</c:v>
                </c:pt>
                <c:pt idx="51">
                  <c:v>8.5031776280867865E-8</c:v>
                </c:pt>
                <c:pt idx="52">
                  <c:v>5.7461591080107844E-8</c:v>
                </c:pt>
                <c:pt idx="53">
                  <c:v>3.8812692873655311E-8</c:v>
                </c:pt>
                <c:pt idx="54">
                  <c:v>2.6206725624857273E-8</c:v>
                </c:pt>
                <c:pt idx="55">
                  <c:v>1.7690021226264157E-8</c:v>
                </c:pt>
                <c:pt idx="56">
                  <c:v>1.1938688087130858E-8</c:v>
                </c:pt>
                <c:pt idx="57">
                  <c:v>8.0558787230058604E-9</c:v>
                </c:pt>
                <c:pt idx="58">
                  <c:v>5.4353614865777511E-9</c:v>
                </c:pt>
                <c:pt idx="59">
                  <c:v>3.6669726778561986E-9</c:v>
                </c:pt>
                <c:pt idx="60">
                  <c:v>2.4740210620427621E-9</c:v>
                </c:pt>
                <c:pt idx="61">
                  <c:v>1.6687705583964579E-9</c:v>
                </c:pt>
                <c:pt idx="62">
                  <c:v>1.1256341811186362E-9</c:v>
                </c:pt>
                <c:pt idx="63">
                  <c:v>7.5927962327792636E-10</c:v>
                </c:pt>
                <c:pt idx="64">
                  <c:v>5.1215448648646171E-10</c:v>
                </c:pt>
                <c:pt idx="65">
                  <c:v>3.4545367943525064E-10</c:v>
                </c:pt>
                <c:pt idx="66">
                  <c:v>2.3301042578471335E-10</c:v>
                </c:pt>
                <c:pt idx="67">
                  <c:v>1.57163391268785E-10</c:v>
                </c:pt>
                <c:pt idx="68">
                  <c:v>1.0600917627760494E-10</c:v>
                </c:pt>
                <c:pt idx="69">
                  <c:v>7.1502488458386001E-11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2581-415A-B159-C709EA8EDFA4}"/>
            </c:ext>
          </c:extLst>
        </c:ser>
        <c:ser>
          <c:idx val="7"/>
          <c:order val="7"/>
          <c:tx>
            <c:strRef>
              <c:f>Main!$L$34</c:f>
              <c:strCache>
                <c:ptCount val="1"/>
                <c:pt idx="0">
                  <c:v>光子</c:v>
                </c:pt>
              </c:strCache>
            </c:strRef>
          </c:tx>
          <c:spPr>
            <a:ln w="25400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Main!$D$95:$D$164</c:f>
              <c:numCache>
                <c:formatCode>0.00E+00</c:formatCode>
                <c:ptCount val="70"/>
                <c:pt idx="0">
                  <c:v>1.1294E-2</c:v>
                </c:pt>
                <c:pt idx="1">
                  <c:v>1.4219000000000001E-2</c:v>
                </c:pt>
                <c:pt idx="2">
                  <c:v>1.7901E-2</c:v>
                </c:pt>
                <c:pt idx="3">
                  <c:v>2.2536E-2</c:v>
                </c:pt>
                <c:pt idx="4">
                  <c:v>2.8371E-2</c:v>
                </c:pt>
                <c:pt idx="5">
                  <c:v>3.5716999999999999E-2</c:v>
                </c:pt>
                <c:pt idx="6">
                  <c:v>4.4964999999999998E-2</c:v>
                </c:pt>
                <c:pt idx="7">
                  <c:v>5.6606999999999998E-2</c:v>
                </c:pt>
                <c:pt idx="8">
                  <c:v>7.1263999999999994E-2</c:v>
                </c:pt>
                <c:pt idx="9">
                  <c:v>8.9717000000000005E-2</c:v>
                </c:pt>
                <c:pt idx="10">
                  <c:v>0.11294</c:v>
                </c:pt>
                <c:pt idx="11">
                  <c:v>0.14219000000000001</c:v>
                </c:pt>
                <c:pt idx="12">
                  <c:v>0.17901</c:v>
                </c:pt>
                <c:pt idx="13">
                  <c:v>0.22536</c:v>
                </c:pt>
                <c:pt idx="14">
                  <c:v>0.28371000000000002</c:v>
                </c:pt>
                <c:pt idx="15">
                  <c:v>0.35716999999999999</c:v>
                </c:pt>
                <c:pt idx="16">
                  <c:v>0.44964999999999999</c:v>
                </c:pt>
                <c:pt idx="17">
                  <c:v>0.56608000000000003</c:v>
                </c:pt>
                <c:pt idx="18">
                  <c:v>0.71264000000000005</c:v>
                </c:pt>
                <c:pt idx="19">
                  <c:v>0.89717000000000002</c:v>
                </c:pt>
                <c:pt idx="20">
                  <c:v>1.1294</c:v>
                </c:pt>
                <c:pt idx="21">
                  <c:v>1.4218999999999999</c:v>
                </c:pt>
                <c:pt idx="22">
                  <c:v>1.7901</c:v>
                </c:pt>
                <c:pt idx="23">
                  <c:v>2.2536</c:v>
                </c:pt>
                <c:pt idx="24">
                  <c:v>2.8371</c:v>
                </c:pt>
                <c:pt idx="25">
                  <c:v>3.5716999999999999</c:v>
                </c:pt>
                <c:pt idx="26">
                  <c:v>4.4965000000000002</c:v>
                </c:pt>
                <c:pt idx="27">
                  <c:v>5.6607000000000003</c:v>
                </c:pt>
                <c:pt idx="28">
                  <c:v>7.1265000000000001</c:v>
                </c:pt>
                <c:pt idx="29">
                  <c:v>8.9717000000000002</c:v>
                </c:pt>
                <c:pt idx="30">
                  <c:v>11.295</c:v>
                </c:pt>
                <c:pt idx="31">
                  <c:v>14.218999999999999</c:v>
                </c:pt>
                <c:pt idx="32">
                  <c:v>17.901</c:v>
                </c:pt>
                <c:pt idx="33">
                  <c:v>22.536000000000001</c:v>
                </c:pt>
                <c:pt idx="34">
                  <c:v>28.370999999999999</c:v>
                </c:pt>
                <c:pt idx="35">
                  <c:v>35.716999999999999</c:v>
                </c:pt>
                <c:pt idx="36">
                  <c:v>44.965000000000003</c:v>
                </c:pt>
                <c:pt idx="37">
                  <c:v>56.606999999999999</c:v>
                </c:pt>
                <c:pt idx="38">
                  <c:v>71.265000000000001</c:v>
                </c:pt>
                <c:pt idx="39">
                  <c:v>89.715999999999994</c:v>
                </c:pt>
                <c:pt idx="40">
                  <c:v>112.94</c:v>
                </c:pt>
                <c:pt idx="41">
                  <c:v>142.19</c:v>
                </c:pt>
                <c:pt idx="42">
                  <c:v>179.01</c:v>
                </c:pt>
                <c:pt idx="43">
                  <c:v>225.36</c:v>
                </c:pt>
                <c:pt idx="44">
                  <c:v>283.70999999999998</c:v>
                </c:pt>
                <c:pt idx="45">
                  <c:v>357.17</c:v>
                </c:pt>
                <c:pt idx="46">
                  <c:v>449.65</c:v>
                </c:pt>
                <c:pt idx="47">
                  <c:v>566.08000000000004</c:v>
                </c:pt>
                <c:pt idx="48">
                  <c:v>712.65</c:v>
                </c:pt>
                <c:pt idx="49">
                  <c:v>897.16</c:v>
                </c:pt>
                <c:pt idx="50">
                  <c:v>1129.4000000000001</c:v>
                </c:pt>
                <c:pt idx="51">
                  <c:v>1421.9</c:v>
                </c:pt>
                <c:pt idx="52">
                  <c:v>1790.1</c:v>
                </c:pt>
                <c:pt idx="53">
                  <c:v>2253.6</c:v>
                </c:pt>
                <c:pt idx="54">
                  <c:v>2837.1</c:v>
                </c:pt>
                <c:pt idx="55">
                  <c:v>3571.7</c:v>
                </c:pt>
                <c:pt idx="56">
                  <c:v>4496.5</c:v>
                </c:pt>
                <c:pt idx="57">
                  <c:v>5660.8</c:v>
                </c:pt>
                <c:pt idx="58">
                  <c:v>7126.5</c:v>
                </c:pt>
                <c:pt idx="59">
                  <c:v>8971.7000000000007</c:v>
                </c:pt>
                <c:pt idx="60">
                  <c:v>11294</c:v>
                </c:pt>
                <c:pt idx="61">
                  <c:v>14219</c:v>
                </c:pt>
                <c:pt idx="62">
                  <c:v>17901</c:v>
                </c:pt>
                <c:pt idx="63">
                  <c:v>22536</c:v>
                </c:pt>
                <c:pt idx="64">
                  <c:v>28371</c:v>
                </c:pt>
                <c:pt idx="65">
                  <c:v>35717</c:v>
                </c:pt>
                <c:pt idx="66">
                  <c:v>44965</c:v>
                </c:pt>
                <c:pt idx="67">
                  <c:v>56608</c:v>
                </c:pt>
                <c:pt idx="68">
                  <c:v>71264</c:v>
                </c:pt>
                <c:pt idx="69">
                  <c:v>89716</c:v>
                </c:pt>
              </c:numCache>
            </c:numRef>
          </c:xVal>
          <c:yVal>
            <c:numRef>
              <c:f>Main!$L$95:$L$164</c:f>
              <c:numCache>
                <c:formatCode>0.00E+00</c:formatCode>
                <c:ptCount val="70"/>
                <c:pt idx="0">
                  <c:v>5.7164715099103621E-3</c:v>
                </c:pt>
                <c:pt idx="1">
                  <c:v>1.6642091062883196E-2</c:v>
                </c:pt>
                <c:pt idx="2">
                  <c:v>4.8418514034167734E-2</c:v>
                </c:pt>
                <c:pt idx="3">
                  <c:v>0.1402752580908162</c:v>
                </c:pt>
                <c:pt idx="4">
                  <c:v>0.39798577981468192</c:v>
                </c:pt>
                <c:pt idx="5">
                  <c:v>1.0318162903236812</c:v>
                </c:pt>
                <c:pt idx="6">
                  <c:v>1.9915073175105893</c:v>
                </c:pt>
                <c:pt idx="7">
                  <c:v>2.2812152656952893</c:v>
                </c:pt>
                <c:pt idx="8">
                  <c:v>1.7686421345634784</c:v>
                </c:pt>
                <c:pt idx="9">
                  <c:v>1.1928813079329847</c:v>
                </c:pt>
                <c:pt idx="10">
                  <c:v>0.77946287052362961</c:v>
                </c:pt>
                <c:pt idx="11">
                  <c:v>0.50778971898401348</c:v>
                </c:pt>
                <c:pt idx="12">
                  <c:v>0.33242716713663473</c:v>
                </c:pt>
                <c:pt idx="13">
                  <c:v>0.21931910742730981</c:v>
                </c:pt>
                <c:pt idx="14">
                  <c:v>0.1461030125024895</c:v>
                </c:pt>
                <c:pt idx="15">
                  <c:v>9.8452145017989212E-2</c:v>
                </c:pt>
                <c:pt idx="16">
                  <c:v>6.7226780363959529E-2</c:v>
                </c:pt>
                <c:pt idx="17">
                  <c:v>0.14736221855904702</c:v>
                </c:pt>
                <c:pt idx="18">
                  <c:v>3.2813332676120827E-2</c:v>
                </c:pt>
                <c:pt idx="19">
                  <c:v>2.3502231681710818E-2</c:v>
                </c:pt>
                <c:pt idx="20">
                  <c:v>1.7123440972978531E-2</c:v>
                </c:pt>
                <c:pt idx="21">
                  <c:v>1.268072783517483E-2</c:v>
                </c:pt>
                <c:pt idx="22">
                  <c:v>9.5346690331972704E-3</c:v>
                </c:pt>
                <c:pt idx="23">
                  <c:v>7.2651853480811069E-3</c:v>
                </c:pt>
                <c:pt idx="24">
                  <c:v>5.5963283618393478E-3</c:v>
                </c:pt>
                <c:pt idx="25">
                  <c:v>4.3452877631700087E-3</c:v>
                </c:pt>
                <c:pt idx="26">
                  <c:v>3.3897662220052846E-3</c:v>
                </c:pt>
                <c:pt idx="27">
                  <c:v>2.647042270346575E-3</c:v>
                </c:pt>
                <c:pt idx="28">
                  <c:v>2.060591392265586E-3</c:v>
                </c:pt>
                <c:pt idx="29">
                  <c:v>1.5918640345173529E-3</c:v>
                </c:pt>
                <c:pt idx="30">
                  <c:v>1.2143234829629537E-3</c:v>
                </c:pt>
                <c:pt idx="31">
                  <c:v>9.1013280122087775E-4</c:v>
                </c:pt>
                <c:pt idx="32">
                  <c:v>6.6684777578684127E-4</c:v>
                </c:pt>
                <c:pt idx="33">
                  <c:v>4.7575053536564769E-4</c:v>
                </c:pt>
                <c:pt idx="34">
                  <c:v>3.2962802911849299E-4</c:v>
                </c:pt>
                <c:pt idx="35">
                  <c:v>2.216423180676034E-4</c:v>
                </c:pt>
                <c:pt idx="36">
                  <c:v>1.4481741368088441E-4</c:v>
                </c:pt>
                <c:pt idx="37">
                  <c:v>9.220991983597716E-5</c:v>
                </c:pt>
                <c:pt idx="38">
                  <c:v>5.7431501282700902E-5</c:v>
                </c:pt>
                <c:pt idx="39">
                  <c:v>3.5137275174370878E-5</c:v>
                </c:pt>
                <c:pt idx="40">
                  <c:v>2.119950276633431E-5</c:v>
                </c:pt>
                <c:pt idx="41">
                  <c:v>1.265176148473837E-5</c:v>
                </c:pt>
                <c:pt idx="42">
                  <c:v>7.4913210677034914E-6</c:v>
                </c:pt>
                <c:pt idx="43">
                  <c:v>4.4102886957281723E-6</c:v>
                </c:pt>
                <c:pt idx="44">
                  <c:v>2.5856049047377262E-6</c:v>
                </c:pt>
                <c:pt idx="45">
                  <c:v>1.5113040110885661E-6</c:v>
                </c:pt>
                <c:pt idx="46">
                  <c:v>8.814953634577011E-7</c:v>
                </c:pt>
                <c:pt idx="47">
                  <c:v>5.1336622154301662E-7</c:v>
                </c:pt>
                <c:pt idx="48">
                  <c:v>2.986662059045096E-7</c:v>
                </c:pt>
                <c:pt idx="49">
                  <c:v>1.7363349538703606E-7</c:v>
                </c:pt>
                <c:pt idx="50">
                  <c:v>1.0090012770050126E-7</c:v>
                </c:pt>
                <c:pt idx="51">
                  <c:v>5.8598854415555814E-8</c:v>
                </c:pt>
                <c:pt idx="52">
                  <c:v>3.4025653706596097E-8</c:v>
                </c:pt>
                <c:pt idx="53">
                  <c:v>1.9754542971504909E-8</c:v>
                </c:pt>
                <c:pt idx="54">
                  <c:v>1.1467733692214808E-8</c:v>
                </c:pt>
                <c:pt idx="55">
                  <c:v>6.656479819333628E-9</c:v>
                </c:pt>
                <c:pt idx="56">
                  <c:v>3.8635549053121691E-9</c:v>
                </c:pt>
                <c:pt idx="57">
                  <c:v>2.2423470324179197E-9</c:v>
                </c:pt>
                <c:pt idx="58">
                  <c:v>1.3014187554908537E-9</c:v>
                </c:pt>
                <c:pt idx="59">
                  <c:v>7.553053098768646E-10</c:v>
                </c:pt>
                <c:pt idx="60">
                  <c:v>4.3841151020390591E-10</c:v>
                </c:pt>
                <c:pt idx="61">
                  <c:v>2.5440353597343493E-10</c:v>
                </c:pt>
                <c:pt idx="62">
                  <c:v>1.4763597515978984E-10</c:v>
                </c:pt>
                <c:pt idx="63">
                  <c:v>8.5680061749946201E-11</c:v>
                </c:pt>
                <c:pt idx="64">
                  <c:v>4.9724455261199291E-11</c:v>
                </c:pt>
                <c:pt idx="65">
                  <c:v>2.8857145864976903E-11</c:v>
                </c:pt>
                <c:pt idx="66">
                  <c:v>1.6747026930841494E-11</c:v>
                </c:pt>
                <c:pt idx="67">
                  <c:v>9.7188107071305084E-12</c:v>
                </c:pt>
                <c:pt idx="68">
                  <c:v>5.640450694327253E-12</c:v>
                </c:pt>
                <c:pt idx="69">
                  <c:v>3.2733841295270346E-12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2581-415A-B159-C709EA8ED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1391056"/>
        <c:axId val="461387528"/>
      </c:scatterChart>
      <c:valAx>
        <c:axId val="461391056"/>
        <c:scaling>
          <c:logBase val="10"/>
          <c:orientation val="minMax"/>
          <c:max val="100000"/>
          <c:min val="1.0000000000000002E-2"/>
        </c:scaling>
        <c:delete val="0"/>
        <c:axPos val="b"/>
        <c:title>
          <c:tx>
            <c:strRef>
              <c:f>Main!$D$34</c:f>
              <c:strCache>
                <c:ptCount val="1"/>
                <c:pt idx="0">
                  <c:v>エネルギー(MeV/n)</c:v>
                </c:pt>
              </c:strCache>
            </c:strRef>
          </c:tx>
          <c:layout>
            <c:manualLayout>
              <c:xMode val="edge"/>
              <c:yMode val="edge"/>
              <c:x val="0.41347626339969373"/>
              <c:y val="0.9514815477610753"/>
            </c:manualLayout>
          </c:layout>
          <c:overlay val="0"/>
          <c:spPr>
            <a:noFill/>
            <a:ln w="25400">
              <a:noFill/>
            </a:ln>
          </c:spPr>
          <c:txPr>
            <a:bodyPr/>
            <a:lstStyle/>
            <a:p>
              <a:pPr>
                <a:defRPr sz="1175" b="0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  <a:cs typeface="ＭＳ Ｐゴシック"/>
                </a:defRPr>
              </a:pPr>
              <a:endParaRPr lang="ja-JP"/>
            </a:p>
          </c:txPr>
        </c:title>
        <c:numFmt formatCode="0.0E+00" sourceLinked="0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461387528"/>
        <c:crossesAt val="1.0000000000000006E-10"/>
        <c:crossBetween val="midCat"/>
      </c:valAx>
      <c:valAx>
        <c:axId val="461387528"/>
        <c:scaling>
          <c:logBase val="10"/>
          <c:orientation val="minMax"/>
          <c:max val="100"/>
          <c:min val="1E-1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strRef>
              <c:f>Main!$D$33</c:f>
              <c:strCache>
                <c:ptCount val="1"/>
                <c:pt idx="0">
                  <c:v>プロットした各粒子のフラックス (/cm2/s/(MeV/n))</c:v>
                </c:pt>
              </c:strCache>
            </c:strRef>
          </c:tx>
          <c:layout>
            <c:manualLayout>
              <c:xMode val="edge"/>
              <c:yMode val="edge"/>
              <c:x val="1.4803471158754467E-2"/>
              <c:y val="0.11247949938461084"/>
            </c:manualLayout>
          </c:layout>
          <c:overlay val="0"/>
          <c:spPr>
            <a:noFill/>
            <a:ln w="25400">
              <a:noFill/>
            </a:ln>
          </c:spPr>
          <c:txPr>
            <a:bodyPr/>
            <a:lstStyle/>
            <a:p>
              <a:pPr>
                <a:defRPr sz="1175" b="0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  <a:cs typeface="ＭＳ Ｐゴシック"/>
                </a:defRPr>
              </a:pPr>
              <a:endParaRPr lang="ja-JP"/>
            </a:p>
          </c:txPr>
        </c:title>
        <c:numFmt formatCode="0.0E+00" sourceLinked="0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461391056"/>
        <c:crossesAt val="1.0000000000000002E-2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1282712938064974"/>
          <c:y val="0.10211962141095998"/>
          <c:w val="0.21001571587625056"/>
          <c:h val="0.3275536864710093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80" b="0" i="0" u="none" strike="noStrike" baseline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ＭＳ Ｐゴシック"/>
          <a:ea typeface="ＭＳ Ｐゴシック"/>
          <a:cs typeface="ＭＳ Ｐゴシック"/>
        </a:defRPr>
      </a:pPr>
      <a:endParaRPr lang="ja-JP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23789761350332"/>
          <c:y val="4.0302316571449656E-2"/>
          <c:w val="0.66030087972080409"/>
          <c:h val="0.82579793231861287"/>
        </c:manualLayout>
      </c:layout>
      <c:scatterChart>
        <c:scatterStyle val="lineMarker"/>
        <c:varyColors val="0"/>
        <c:ser>
          <c:idx val="0"/>
          <c:order val="0"/>
          <c:tx>
            <c:strRef>
              <c:f>Angle!$B$3</c:f>
              <c:strCache>
                <c:ptCount val="1"/>
                <c:pt idx="0">
                  <c:v>0 degree</c:v>
                </c:pt>
              </c:strCache>
            </c:strRef>
          </c:tx>
          <c:spPr>
            <a:ln w="1905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Angle!$A$35:$A$155</c:f>
              <c:numCache>
                <c:formatCode>0.00E+00</c:formatCode>
                <c:ptCount val="121"/>
                <c:pt idx="0">
                  <c:v>1.1294E-8</c:v>
                </c:pt>
                <c:pt idx="1">
                  <c:v>1.4219E-8</c:v>
                </c:pt>
                <c:pt idx="2">
                  <c:v>1.7900999999999999E-8</c:v>
                </c:pt>
                <c:pt idx="3">
                  <c:v>2.2536000000000001E-8</c:v>
                </c:pt>
                <c:pt idx="4">
                  <c:v>2.8371E-8</c:v>
                </c:pt>
                <c:pt idx="5">
                  <c:v>3.5717000000000001E-8</c:v>
                </c:pt>
                <c:pt idx="6">
                  <c:v>4.4964999999999999E-8</c:v>
                </c:pt>
                <c:pt idx="7">
                  <c:v>5.6608E-8</c:v>
                </c:pt>
                <c:pt idx="8">
                  <c:v>7.1264999999999997E-8</c:v>
                </c:pt>
                <c:pt idx="9">
                  <c:v>8.9716999999999995E-8</c:v>
                </c:pt>
                <c:pt idx="10">
                  <c:v>1.1295E-7</c:v>
                </c:pt>
                <c:pt idx="11">
                  <c:v>1.4219E-7</c:v>
                </c:pt>
                <c:pt idx="12">
                  <c:v>1.7901000000000001E-7</c:v>
                </c:pt>
                <c:pt idx="13">
                  <c:v>2.2536E-7</c:v>
                </c:pt>
                <c:pt idx="14">
                  <c:v>2.8370999999999999E-7</c:v>
                </c:pt>
                <c:pt idx="15">
                  <c:v>3.5717000000000001E-7</c:v>
                </c:pt>
                <c:pt idx="16">
                  <c:v>4.4965000000000001E-7</c:v>
                </c:pt>
                <c:pt idx="17">
                  <c:v>5.6608000000000005E-7</c:v>
                </c:pt>
                <c:pt idx="18">
                  <c:v>7.1264000000000001E-7</c:v>
                </c:pt>
                <c:pt idx="19">
                  <c:v>8.9716999999999998E-7</c:v>
                </c:pt>
                <c:pt idx="20">
                  <c:v>1.1293999999999999E-6</c:v>
                </c:pt>
                <c:pt idx="21">
                  <c:v>1.4219000000000001E-6</c:v>
                </c:pt>
                <c:pt idx="22">
                  <c:v>1.7901E-6</c:v>
                </c:pt>
                <c:pt idx="23">
                  <c:v>2.2535999999999999E-6</c:v>
                </c:pt>
                <c:pt idx="24">
                  <c:v>2.8370999999999999E-6</c:v>
                </c:pt>
                <c:pt idx="25">
                  <c:v>3.5717E-6</c:v>
                </c:pt>
                <c:pt idx="26">
                  <c:v>4.4965000000000001E-6</c:v>
                </c:pt>
                <c:pt idx="27">
                  <c:v>5.6608000000000001E-6</c:v>
                </c:pt>
                <c:pt idx="28">
                  <c:v>7.1264000000000001E-6</c:v>
                </c:pt>
                <c:pt idx="29">
                  <c:v>8.9716000000000006E-6</c:v>
                </c:pt>
                <c:pt idx="30">
                  <c:v>1.1294000000000001E-5</c:v>
                </c:pt>
                <c:pt idx="31">
                  <c:v>1.4219000000000001E-5</c:v>
                </c:pt>
                <c:pt idx="32">
                  <c:v>1.7901E-5</c:v>
                </c:pt>
                <c:pt idx="33">
                  <c:v>2.2535999999999999E-5</c:v>
                </c:pt>
                <c:pt idx="34">
                  <c:v>2.8371E-5</c:v>
                </c:pt>
                <c:pt idx="35">
                  <c:v>3.5716999999999997E-5</c:v>
                </c:pt>
                <c:pt idx="36">
                  <c:v>4.4965000000000001E-5</c:v>
                </c:pt>
                <c:pt idx="37">
                  <c:v>5.6607000000000002E-5</c:v>
                </c:pt>
                <c:pt idx="38">
                  <c:v>7.1264000000000001E-5</c:v>
                </c:pt>
                <c:pt idx="39">
                  <c:v>8.9716999999999995E-5</c:v>
                </c:pt>
                <c:pt idx="40">
                  <c:v>1.1294999999999999E-4</c:v>
                </c:pt>
                <c:pt idx="41">
                  <c:v>1.4218999999999999E-4</c:v>
                </c:pt>
                <c:pt idx="42">
                  <c:v>1.7901000000000001E-4</c:v>
                </c:pt>
                <c:pt idx="43">
                  <c:v>2.2536E-4</c:v>
                </c:pt>
                <c:pt idx="44">
                  <c:v>2.8371000000000001E-4</c:v>
                </c:pt>
                <c:pt idx="45">
                  <c:v>3.5717000000000002E-4</c:v>
                </c:pt>
                <c:pt idx="46">
                  <c:v>4.4965000000000001E-4</c:v>
                </c:pt>
                <c:pt idx="47">
                  <c:v>5.6607000000000001E-4</c:v>
                </c:pt>
                <c:pt idx="48">
                  <c:v>7.1265E-4</c:v>
                </c:pt>
                <c:pt idx="49">
                  <c:v>8.9716000000000004E-4</c:v>
                </c:pt>
                <c:pt idx="50">
                  <c:v>1.1295000000000001E-3</c:v>
                </c:pt>
                <c:pt idx="51">
                  <c:v>1.4219E-3</c:v>
                </c:pt>
                <c:pt idx="52">
                  <c:v>1.7901E-3</c:v>
                </c:pt>
                <c:pt idx="53">
                  <c:v>2.2536000000000001E-3</c:v>
                </c:pt>
                <c:pt idx="54">
                  <c:v>2.8371E-3</c:v>
                </c:pt>
                <c:pt idx="55">
                  <c:v>3.5717000000000001E-3</c:v>
                </c:pt>
                <c:pt idx="56">
                  <c:v>4.4964999999999996E-3</c:v>
                </c:pt>
                <c:pt idx="57">
                  <c:v>5.6607000000000003E-3</c:v>
                </c:pt>
                <c:pt idx="58">
                  <c:v>7.1265E-3</c:v>
                </c:pt>
                <c:pt idx="59">
                  <c:v>8.9717000000000009E-3</c:v>
                </c:pt>
                <c:pt idx="60">
                  <c:v>1.1294E-2</c:v>
                </c:pt>
                <c:pt idx="61">
                  <c:v>1.4219000000000001E-2</c:v>
                </c:pt>
                <c:pt idx="62">
                  <c:v>1.7901E-2</c:v>
                </c:pt>
                <c:pt idx="63">
                  <c:v>2.2536E-2</c:v>
                </c:pt>
                <c:pt idx="64">
                  <c:v>2.8371E-2</c:v>
                </c:pt>
                <c:pt idx="65">
                  <c:v>3.5716999999999999E-2</c:v>
                </c:pt>
                <c:pt idx="66">
                  <c:v>4.4964999999999998E-2</c:v>
                </c:pt>
                <c:pt idx="67">
                  <c:v>5.6606999999999998E-2</c:v>
                </c:pt>
                <c:pt idx="68">
                  <c:v>7.1263999999999994E-2</c:v>
                </c:pt>
                <c:pt idx="69">
                  <c:v>8.9717000000000005E-2</c:v>
                </c:pt>
                <c:pt idx="70">
                  <c:v>0.11294</c:v>
                </c:pt>
                <c:pt idx="71">
                  <c:v>0.14219000000000001</c:v>
                </c:pt>
                <c:pt idx="72">
                  <c:v>0.17901</c:v>
                </c:pt>
                <c:pt idx="73">
                  <c:v>0.22536</c:v>
                </c:pt>
                <c:pt idx="74">
                  <c:v>0.28371000000000002</c:v>
                </c:pt>
                <c:pt idx="75">
                  <c:v>0.35716999999999999</c:v>
                </c:pt>
                <c:pt idx="76">
                  <c:v>0.44964999999999999</c:v>
                </c:pt>
                <c:pt idx="77">
                  <c:v>0.56608000000000003</c:v>
                </c:pt>
                <c:pt idx="78">
                  <c:v>0.71264000000000005</c:v>
                </c:pt>
                <c:pt idx="79">
                  <c:v>0.89717000000000002</c:v>
                </c:pt>
                <c:pt idx="80">
                  <c:v>1.1294</c:v>
                </c:pt>
                <c:pt idx="81">
                  <c:v>1.4218999999999999</c:v>
                </c:pt>
                <c:pt idx="82">
                  <c:v>1.7901</c:v>
                </c:pt>
                <c:pt idx="83">
                  <c:v>2.2536</c:v>
                </c:pt>
                <c:pt idx="84">
                  <c:v>2.8371</c:v>
                </c:pt>
                <c:pt idx="85">
                  <c:v>3.5716999999999999</c:v>
                </c:pt>
                <c:pt idx="86">
                  <c:v>4.4965000000000002</c:v>
                </c:pt>
                <c:pt idx="87">
                  <c:v>5.6607000000000003</c:v>
                </c:pt>
                <c:pt idx="88">
                  <c:v>7.1265000000000001</c:v>
                </c:pt>
                <c:pt idx="89">
                  <c:v>8.9717000000000002</c:v>
                </c:pt>
                <c:pt idx="90">
                  <c:v>11.295</c:v>
                </c:pt>
                <c:pt idx="91">
                  <c:v>14.218999999999999</c:v>
                </c:pt>
                <c:pt idx="92">
                  <c:v>17.901</c:v>
                </c:pt>
                <c:pt idx="93">
                  <c:v>22.536000000000001</c:v>
                </c:pt>
                <c:pt idx="94">
                  <c:v>28.370999999999999</c:v>
                </c:pt>
                <c:pt idx="95">
                  <c:v>35.716999999999999</c:v>
                </c:pt>
                <c:pt idx="96">
                  <c:v>44.965000000000003</c:v>
                </c:pt>
                <c:pt idx="97">
                  <c:v>56.606999999999999</c:v>
                </c:pt>
                <c:pt idx="98">
                  <c:v>71.265000000000001</c:v>
                </c:pt>
                <c:pt idx="99">
                  <c:v>89.715999999999994</c:v>
                </c:pt>
                <c:pt idx="100">
                  <c:v>112.94</c:v>
                </c:pt>
                <c:pt idx="101">
                  <c:v>142.19</c:v>
                </c:pt>
                <c:pt idx="102">
                  <c:v>179.01</c:v>
                </c:pt>
                <c:pt idx="103">
                  <c:v>225.36</c:v>
                </c:pt>
                <c:pt idx="104">
                  <c:v>283.70999999999998</c:v>
                </c:pt>
                <c:pt idx="105">
                  <c:v>357.17</c:v>
                </c:pt>
                <c:pt idx="106">
                  <c:v>449.65</c:v>
                </c:pt>
                <c:pt idx="107">
                  <c:v>566.08000000000004</c:v>
                </c:pt>
                <c:pt idx="108">
                  <c:v>712.65</c:v>
                </c:pt>
                <c:pt idx="109">
                  <c:v>897.16</c:v>
                </c:pt>
                <c:pt idx="110">
                  <c:v>1129.4000000000001</c:v>
                </c:pt>
                <c:pt idx="111">
                  <c:v>1421.9</c:v>
                </c:pt>
                <c:pt idx="112">
                  <c:v>1790.1</c:v>
                </c:pt>
                <c:pt idx="113">
                  <c:v>2253.6</c:v>
                </c:pt>
                <c:pt idx="114">
                  <c:v>2837.1</c:v>
                </c:pt>
                <c:pt idx="115">
                  <c:v>3571.7</c:v>
                </c:pt>
                <c:pt idx="116">
                  <c:v>4496.5</c:v>
                </c:pt>
                <c:pt idx="117">
                  <c:v>5660.8</c:v>
                </c:pt>
                <c:pt idx="118">
                  <c:v>7126.5</c:v>
                </c:pt>
                <c:pt idx="119">
                  <c:v>8971.7000000000007</c:v>
                </c:pt>
                <c:pt idx="120">
                  <c:v>11294</c:v>
                </c:pt>
              </c:numCache>
            </c:numRef>
          </c:xVal>
          <c:yVal>
            <c:numRef>
              <c:f>Angle!$B$35:$B$155</c:f>
              <c:numCache>
                <c:formatCode>0.00E+00</c:formatCode>
                <c:ptCount val="121"/>
                <c:pt idx="0">
                  <c:v>2326.9907929483743</c:v>
                </c:pt>
                <c:pt idx="1">
                  <c:v>2647.8284742926235</c:v>
                </c:pt>
                <c:pt idx="2">
                  <c:v>2941.3942480466562</c:v>
                </c:pt>
                <c:pt idx="3">
                  <c:v>3167.3992475659284</c:v>
                </c:pt>
                <c:pt idx="4">
                  <c:v>3275.0787341662813</c:v>
                </c:pt>
                <c:pt idx="5">
                  <c:v>3211.1068238534394</c:v>
                </c:pt>
                <c:pt idx="6">
                  <c:v>2937.2938102208386</c:v>
                </c:pt>
                <c:pt idx="7">
                  <c:v>2456.4824440749335</c:v>
                </c:pt>
                <c:pt idx="8">
                  <c:v>1834.0848857212029</c:v>
                </c:pt>
                <c:pt idx="9">
                  <c:v>1192.0775033995897</c:v>
                </c:pt>
                <c:pt idx="10">
                  <c:v>661.97072207390647</c:v>
                </c:pt>
                <c:pt idx="11">
                  <c:v>318.89771053132347</c:v>
                </c:pt>
                <c:pt idx="12">
                  <c:v>149.90844290830393</c:v>
                </c:pt>
                <c:pt idx="13">
                  <c:v>87.2418432317846</c:v>
                </c:pt>
                <c:pt idx="14">
                  <c:v>66.97850777397737</c:v>
                </c:pt>
                <c:pt idx="15">
                  <c:v>57.295252574906307</c:v>
                </c:pt>
                <c:pt idx="16">
                  <c:v>49.382849356237308</c:v>
                </c:pt>
                <c:pt idx="17">
                  <c:v>42.095019344020614</c:v>
                </c:pt>
                <c:pt idx="18">
                  <c:v>35.494589865659989</c:v>
                </c:pt>
                <c:pt idx="19">
                  <c:v>29.655771531812455</c:v>
                </c:pt>
                <c:pt idx="20">
                  <c:v>24.590919171183934</c:v>
                </c:pt>
                <c:pt idx="21">
                  <c:v>20.260194904131158</c:v>
                </c:pt>
                <c:pt idx="22">
                  <c:v>16.60398776884923</c:v>
                </c:pt>
                <c:pt idx="23">
                  <c:v>13.546897628065407</c:v>
                </c:pt>
                <c:pt idx="24">
                  <c:v>11.010737321596128</c:v>
                </c:pt>
                <c:pt idx="25">
                  <c:v>8.9204236831152954</c:v>
                </c:pt>
                <c:pt idx="26">
                  <c:v>7.2070966492980837</c:v>
                </c:pt>
                <c:pt idx="27">
                  <c:v>5.809229921189373</c:v>
                </c:pt>
                <c:pt idx="28">
                  <c:v>4.6733869392830316</c:v>
                </c:pt>
                <c:pt idx="29">
                  <c:v>3.7533618356126111</c:v>
                </c:pt>
                <c:pt idx="30">
                  <c:v>3.0104546136956438</c:v>
                </c:pt>
                <c:pt idx="31">
                  <c:v>2.4116112985643738</c:v>
                </c:pt>
                <c:pt idx="32">
                  <c:v>1.9301402810562509</c:v>
                </c:pt>
                <c:pt idx="33">
                  <c:v>1.5436483524654931</c:v>
                </c:pt>
                <c:pt idx="34">
                  <c:v>1.233796227582983</c:v>
                </c:pt>
                <c:pt idx="35">
                  <c:v>0.98565426796244615</c:v>
                </c:pt>
                <c:pt idx="36">
                  <c:v>0.78712122681519059</c:v>
                </c:pt>
                <c:pt idx="37">
                  <c:v>0.62840235067202743</c:v>
                </c:pt>
                <c:pt idx="38">
                  <c:v>0.5015791489553868</c:v>
                </c:pt>
                <c:pt idx="39">
                  <c:v>0.4002924176698151</c:v>
                </c:pt>
                <c:pt idx="40">
                  <c:v>0.3194308152788024</c:v>
                </c:pt>
                <c:pt idx="41">
                  <c:v>0.25491680719233917</c:v>
                </c:pt>
                <c:pt idx="42">
                  <c:v>0.20342951231602363</c:v>
                </c:pt>
                <c:pt idx="43">
                  <c:v>0.16236072284796105</c:v>
                </c:pt>
                <c:pt idx="44">
                  <c:v>0.12960368399975053</c:v>
                </c:pt>
                <c:pt idx="45">
                  <c:v>0.10347718853809205</c:v>
                </c:pt>
                <c:pt idx="46">
                  <c:v>8.2640586772859417E-2</c:v>
                </c:pt>
                <c:pt idx="47">
                  <c:v>6.6023230635024729E-2</c:v>
                </c:pt>
                <c:pt idx="48">
                  <c:v>5.2768328188794317E-2</c:v>
                </c:pt>
                <c:pt idx="49">
                  <c:v>4.2197065255118425E-2</c:v>
                </c:pt>
                <c:pt idx="50">
                  <c:v>3.3762179531724626E-2</c:v>
                </c:pt>
                <c:pt idx="51">
                  <c:v>2.7034533956392992E-2</c:v>
                </c:pt>
                <c:pt idx="52">
                  <c:v>2.1664227585463259E-2</c:v>
                </c:pt>
                <c:pt idx="53">
                  <c:v>1.7377852789920469E-2</c:v>
                </c:pt>
                <c:pt idx="54">
                  <c:v>1.395528777262971E-2</c:v>
                </c:pt>
                <c:pt idx="55">
                  <c:v>1.1221332233474629E-2</c:v>
                </c:pt>
                <c:pt idx="56">
                  <c:v>9.0365726824132696E-3</c:v>
                </c:pt>
                <c:pt idx="57">
                  <c:v>7.2898624111620638E-3</c:v>
                </c:pt>
                <c:pt idx="58">
                  <c:v>5.8923704888078242E-3</c:v>
                </c:pt>
                <c:pt idx="59">
                  <c:v>4.77374990022221E-3</c:v>
                </c:pt>
                <c:pt idx="60">
                  <c:v>3.8778061663134679E-3</c:v>
                </c:pt>
                <c:pt idx="61">
                  <c:v>3.1590889772977059E-3</c:v>
                </c:pt>
                <c:pt idx="62">
                  <c:v>2.5823639282267618E-3</c:v>
                </c:pt>
                <c:pt idx="63">
                  <c:v>2.1190443882106438E-3</c:v>
                </c:pt>
                <c:pt idx="64">
                  <c:v>1.7463425666059103E-3</c:v>
                </c:pt>
                <c:pt idx="65">
                  <c:v>1.4461036311675421E-3</c:v>
                </c:pt>
                <c:pt idx="66">
                  <c:v>1.2038606467004427E-3</c:v>
                </c:pt>
                <c:pt idx="67">
                  <c:v>1.0080556218362161E-3</c:v>
                </c:pt>
                <c:pt idx="68">
                  <c:v>8.4943118323568812E-4</c:v>
                </c:pt>
                <c:pt idx="69">
                  <c:v>7.206000936292097E-4</c:v>
                </c:pt>
                <c:pt idx="70">
                  <c:v>6.1568957146402009E-4</c:v>
                </c:pt>
                <c:pt idx="71">
                  <c:v>5.2990864163346212E-4</c:v>
                </c:pt>
                <c:pt idx="72">
                  <c:v>4.5936449670800971E-4</c:v>
                </c:pt>
                <c:pt idx="73">
                  <c:v>4.0106705983792478E-4</c:v>
                </c:pt>
                <c:pt idx="74">
                  <c:v>3.5222114884607951E-4</c:v>
                </c:pt>
                <c:pt idx="75">
                  <c:v>3.1072947118751054E-4</c:v>
                </c:pt>
                <c:pt idx="76">
                  <c:v>2.7527912351429235E-4</c:v>
                </c:pt>
                <c:pt idx="77">
                  <c:v>2.4461019410124856E-4</c:v>
                </c:pt>
                <c:pt idx="78">
                  <c:v>2.1732349125857555E-4</c:v>
                </c:pt>
                <c:pt idx="79">
                  <c:v>1.9234480279473355E-4</c:v>
                </c:pt>
                <c:pt idx="80">
                  <c:v>1.6873597658044847E-4</c:v>
                </c:pt>
                <c:pt idx="81">
                  <c:v>1.44778009487403E-4</c:v>
                </c:pt>
                <c:pt idx="82">
                  <c:v>1.2252569299939047E-4</c:v>
                </c:pt>
                <c:pt idx="83">
                  <c:v>1.0198890684387194E-4</c:v>
                </c:pt>
                <c:pt idx="84">
                  <c:v>8.2682631740739289E-5</c:v>
                </c:pt>
                <c:pt idx="85">
                  <c:v>6.5152487700115673E-5</c:v>
                </c:pt>
                <c:pt idx="86">
                  <c:v>4.9698518406576941E-5</c:v>
                </c:pt>
                <c:pt idx="87">
                  <c:v>3.6597592301727767E-5</c:v>
                </c:pt>
                <c:pt idx="88">
                  <c:v>2.6879206707060683E-5</c:v>
                </c:pt>
                <c:pt idx="89">
                  <c:v>2.0723614438542707E-5</c:v>
                </c:pt>
                <c:pt idx="90">
                  <c:v>1.6829786947860688E-5</c:v>
                </c:pt>
                <c:pt idx="91">
                  <c:v>1.436973847396632E-5</c:v>
                </c:pt>
                <c:pt idx="92">
                  <c:v>1.2756082012411252E-5</c:v>
                </c:pt>
                <c:pt idx="93">
                  <c:v>1.1739292396073024E-5</c:v>
                </c:pt>
                <c:pt idx="94">
                  <c:v>1.1310028543680378E-5</c:v>
                </c:pt>
                <c:pt idx="95">
                  <c:v>1.1496118154345401E-5</c:v>
                </c:pt>
                <c:pt idx="96">
                  <c:v>1.2214323835577388E-5</c:v>
                </c:pt>
                <c:pt idx="97">
                  <c:v>1.320658449537558E-5</c:v>
                </c:pt>
                <c:pt idx="98">
                  <c:v>1.4039683898607048E-5</c:v>
                </c:pt>
                <c:pt idx="99">
                  <c:v>1.4216039367084431E-5</c:v>
                </c:pt>
                <c:pt idx="100">
                  <c:v>1.3467530443512609E-5</c:v>
                </c:pt>
                <c:pt idx="101">
                  <c:v>1.1920277206470046E-5</c:v>
                </c:pt>
                <c:pt idx="102">
                  <c:v>9.7999422438286379E-6</c:v>
                </c:pt>
                <c:pt idx="103">
                  <c:v>7.374891394175486E-6</c:v>
                </c:pt>
                <c:pt idx="104">
                  <c:v>5.0335196298520102E-6</c:v>
                </c:pt>
                <c:pt idx="105">
                  <c:v>3.103281221333714E-6</c:v>
                </c:pt>
                <c:pt idx="106">
                  <c:v>1.7578388007596838E-6</c:v>
                </c:pt>
                <c:pt idx="107">
                  <c:v>9.4907290948532291E-7</c:v>
                </c:pt>
                <c:pt idx="108">
                  <c:v>5.0829328390799513E-7</c:v>
                </c:pt>
                <c:pt idx="109">
                  <c:v>2.8120873221307698E-7</c:v>
                </c:pt>
                <c:pt idx="110">
                  <c:v>1.6335293949705202E-7</c:v>
                </c:pt>
                <c:pt idx="111">
                  <c:v>9.8841788392700175E-8</c:v>
                </c:pt>
                <c:pt idx="112">
                  <c:v>6.1222432370962046E-8</c:v>
                </c:pt>
                <c:pt idx="113">
                  <c:v>3.8213190829013255E-8</c:v>
                </c:pt>
                <c:pt idx="114">
                  <c:v>2.3802876664757527E-8</c:v>
                </c:pt>
                <c:pt idx="115">
                  <c:v>1.4722161554042323E-8</c:v>
                </c:pt>
                <c:pt idx="116">
                  <c:v>9.0380550929570027E-9</c:v>
                </c:pt>
                <c:pt idx="117">
                  <c:v>5.5143689723872106E-9</c:v>
                </c:pt>
                <c:pt idx="118">
                  <c:v>3.3450119764965588E-9</c:v>
                </c:pt>
                <c:pt idx="119">
                  <c:v>2.018349794949907E-9</c:v>
                </c:pt>
                <c:pt idx="120">
                  <c:v>1.2020459893501557E-9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813-49D0-BDC0-B1FAC484E875}"/>
            </c:ext>
          </c:extLst>
        </c:ser>
        <c:ser>
          <c:idx val="1"/>
          <c:order val="1"/>
          <c:tx>
            <c:strRef>
              <c:f>Angle!$D$3</c:f>
              <c:strCache>
                <c:ptCount val="1"/>
                <c:pt idx="0">
                  <c:v>45 degree</c:v>
                </c:pt>
              </c:strCache>
            </c:strRef>
          </c:tx>
          <c:spPr>
            <a:ln w="19050">
              <a:solidFill>
                <a:srgbClr val="3366FF"/>
              </a:solidFill>
              <a:prstDash val="solid"/>
            </a:ln>
          </c:spPr>
          <c:marker>
            <c:symbol val="none"/>
          </c:marker>
          <c:dPt>
            <c:idx val="77"/>
            <c:bubble3D val="0"/>
            <c:spPr>
              <a:ln w="19050">
                <a:solidFill>
                  <a:srgbClr val="0000FF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813-49D0-BDC0-B1FAC484E875}"/>
              </c:ext>
            </c:extLst>
          </c:dPt>
          <c:xVal>
            <c:numRef>
              <c:f>Angle!$A$35:$A$155</c:f>
              <c:numCache>
                <c:formatCode>0.00E+00</c:formatCode>
                <c:ptCount val="121"/>
                <c:pt idx="0">
                  <c:v>1.1294E-8</c:v>
                </c:pt>
                <c:pt idx="1">
                  <c:v>1.4219E-8</c:v>
                </c:pt>
                <c:pt idx="2">
                  <c:v>1.7900999999999999E-8</c:v>
                </c:pt>
                <c:pt idx="3">
                  <c:v>2.2536000000000001E-8</c:v>
                </c:pt>
                <c:pt idx="4">
                  <c:v>2.8371E-8</c:v>
                </c:pt>
                <c:pt idx="5">
                  <c:v>3.5717000000000001E-8</c:v>
                </c:pt>
                <c:pt idx="6">
                  <c:v>4.4964999999999999E-8</c:v>
                </c:pt>
                <c:pt idx="7">
                  <c:v>5.6608E-8</c:v>
                </c:pt>
                <c:pt idx="8">
                  <c:v>7.1264999999999997E-8</c:v>
                </c:pt>
                <c:pt idx="9">
                  <c:v>8.9716999999999995E-8</c:v>
                </c:pt>
                <c:pt idx="10">
                  <c:v>1.1295E-7</c:v>
                </c:pt>
                <c:pt idx="11">
                  <c:v>1.4219E-7</c:v>
                </c:pt>
                <c:pt idx="12">
                  <c:v>1.7901000000000001E-7</c:v>
                </c:pt>
                <c:pt idx="13">
                  <c:v>2.2536E-7</c:v>
                </c:pt>
                <c:pt idx="14">
                  <c:v>2.8370999999999999E-7</c:v>
                </c:pt>
                <c:pt idx="15">
                  <c:v>3.5717000000000001E-7</c:v>
                </c:pt>
                <c:pt idx="16">
                  <c:v>4.4965000000000001E-7</c:v>
                </c:pt>
                <c:pt idx="17">
                  <c:v>5.6608000000000005E-7</c:v>
                </c:pt>
                <c:pt idx="18">
                  <c:v>7.1264000000000001E-7</c:v>
                </c:pt>
                <c:pt idx="19">
                  <c:v>8.9716999999999998E-7</c:v>
                </c:pt>
                <c:pt idx="20">
                  <c:v>1.1293999999999999E-6</c:v>
                </c:pt>
                <c:pt idx="21">
                  <c:v>1.4219000000000001E-6</c:v>
                </c:pt>
                <c:pt idx="22">
                  <c:v>1.7901E-6</c:v>
                </c:pt>
                <c:pt idx="23">
                  <c:v>2.2535999999999999E-6</c:v>
                </c:pt>
                <c:pt idx="24">
                  <c:v>2.8370999999999999E-6</c:v>
                </c:pt>
                <c:pt idx="25">
                  <c:v>3.5717E-6</c:v>
                </c:pt>
                <c:pt idx="26">
                  <c:v>4.4965000000000001E-6</c:v>
                </c:pt>
                <c:pt idx="27">
                  <c:v>5.6608000000000001E-6</c:v>
                </c:pt>
                <c:pt idx="28">
                  <c:v>7.1264000000000001E-6</c:v>
                </c:pt>
                <c:pt idx="29">
                  <c:v>8.9716000000000006E-6</c:v>
                </c:pt>
                <c:pt idx="30">
                  <c:v>1.1294000000000001E-5</c:v>
                </c:pt>
                <c:pt idx="31">
                  <c:v>1.4219000000000001E-5</c:v>
                </c:pt>
                <c:pt idx="32">
                  <c:v>1.7901E-5</c:v>
                </c:pt>
                <c:pt idx="33">
                  <c:v>2.2535999999999999E-5</c:v>
                </c:pt>
                <c:pt idx="34">
                  <c:v>2.8371E-5</c:v>
                </c:pt>
                <c:pt idx="35">
                  <c:v>3.5716999999999997E-5</c:v>
                </c:pt>
                <c:pt idx="36">
                  <c:v>4.4965000000000001E-5</c:v>
                </c:pt>
                <c:pt idx="37">
                  <c:v>5.6607000000000002E-5</c:v>
                </c:pt>
                <c:pt idx="38">
                  <c:v>7.1264000000000001E-5</c:v>
                </c:pt>
                <c:pt idx="39">
                  <c:v>8.9716999999999995E-5</c:v>
                </c:pt>
                <c:pt idx="40">
                  <c:v>1.1294999999999999E-4</c:v>
                </c:pt>
                <c:pt idx="41">
                  <c:v>1.4218999999999999E-4</c:v>
                </c:pt>
                <c:pt idx="42">
                  <c:v>1.7901000000000001E-4</c:v>
                </c:pt>
                <c:pt idx="43">
                  <c:v>2.2536E-4</c:v>
                </c:pt>
                <c:pt idx="44">
                  <c:v>2.8371000000000001E-4</c:v>
                </c:pt>
                <c:pt idx="45">
                  <c:v>3.5717000000000002E-4</c:v>
                </c:pt>
                <c:pt idx="46">
                  <c:v>4.4965000000000001E-4</c:v>
                </c:pt>
                <c:pt idx="47">
                  <c:v>5.6607000000000001E-4</c:v>
                </c:pt>
                <c:pt idx="48">
                  <c:v>7.1265E-4</c:v>
                </c:pt>
                <c:pt idx="49">
                  <c:v>8.9716000000000004E-4</c:v>
                </c:pt>
                <c:pt idx="50">
                  <c:v>1.1295000000000001E-3</c:v>
                </c:pt>
                <c:pt idx="51">
                  <c:v>1.4219E-3</c:v>
                </c:pt>
                <c:pt idx="52">
                  <c:v>1.7901E-3</c:v>
                </c:pt>
                <c:pt idx="53">
                  <c:v>2.2536000000000001E-3</c:v>
                </c:pt>
                <c:pt idx="54">
                  <c:v>2.8371E-3</c:v>
                </c:pt>
                <c:pt idx="55">
                  <c:v>3.5717000000000001E-3</c:v>
                </c:pt>
                <c:pt idx="56">
                  <c:v>4.4964999999999996E-3</c:v>
                </c:pt>
                <c:pt idx="57">
                  <c:v>5.6607000000000003E-3</c:v>
                </c:pt>
                <c:pt idx="58">
                  <c:v>7.1265E-3</c:v>
                </c:pt>
                <c:pt idx="59">
                  <c:v>8.9717000000000009E-3</c:v>
                </c:pt>
                <c:pt idx="60">
                  <c:v>1.1294E-2</c:v>
                </c:pt>
                <c:pt idx="61">
                  <c:v>1.4219000000000001E-2</c:v>
                </c:pt>
                <c:pt idx="62">
                  <c:v>1.7901E-2</c:v>
                </c:pt>
                <c:pt idx="63">
                  <c:v>2.2536E-2</c:v>
                </c:pt>
                <c:pt idx="64">
                  <c:v>2.8371E-2</c:v>
                </c:pt>
                <c:pt idx="65">
                  <c:v>3.5716999999999999E-2</c:v>
                </c:pt>
                <c:pt idx="66">
                  <c:v>4.4964999999999998E-2</c:v>
                </c:pt>
                <c:pt idx="67">
                  <c:v>5.6606999999999998E-2</c:v>
                </c:pt>
                <c:pt idx="68">
                  <c:v>7.1263999999999994E-2</c:v>
                </c:pt>
                <c:pt idx="69">
                  <c:v>8.9717000000000005E-2</c:v>
                </c:pt>
                <c:pt idx="70">
                  <c:v>0.11294</c:v>
                </c:pt>
                <c:pt idx="71">
                  <c:v>0.14219000000000001</c:v>
                </c:pt>
                <c:pt idx="72">
                  <c:v>0.17901</c:v>
                </c:pt>
                <c:pt idx="73">
                  <c:v>0.22536</c:v>
                </c:pt>
                <c:pt idx="74">
                  <c:v>0.28371000000000002</c:v>
                </c:pt>
                <c:pt idx="75">
                  <c:v>0.35716999999999999</c:v>
                </c:pt>
                <c:pt idx="76">
                  <c:v>0.44964999999999999</c:v>
                </c:pt>
                <c:pt idx="77">
                  <c:v>0.56608000000000003</c:v>
                </c:pt>
                <c:pt idx="78">
                  <c:v>0.71264000000000005</c:v>
                </c:pt>
                <c:pt idx="79">
                  <c:v>0.89717000000000002</c:v>
                </c:pt>
                <c:pt idx="80">
                  <c:v>1.1294</c:v>
                </c:pt>
                <c:pt idx="81">
                  <c:v>1.4218999999999999</c:v>
                </c:pt>
                <c:pt idx="82">
                  <c:v>1.7901</c:v>
                </c:pt>
                <c:pt idx="83">
                  <c:v>2.2536</c:v>
                </c:pt>
                <c:pt idx="84">
                  <c:v>2.8371</c:v>
                </c:pt>
                <c:pt idx="85">
                  <c:v>3.5716999999999999</c:v>
                </c:pt>
                <c:pt idx="86">
                  <c:v>4.4965000000000002</c:v>
                </c:pt>
                <c:pt idx="87">
                  <c:v>5.6607000000000003</c:v>
                </c:pt>
                <c:pt idx="88">
                  <c:v>7.1265000000000001</c:v>
                </c:pt>
                <c:pt idx="89">
                  <c:v>8.9717000000000002</c:v>
                </c:pt>
                <c:pt idx="90">
                  <c:v>11.295</c:v>
                </c:pt>
                <c:pt idx="91">
                  <c:v>14.218999999999999</c:v>
                </c:pt>
                <c:pt idx="92">
                  <c:v>17.901</c:v>
                </c:pt>
                <c:pt idx="93">
                  <c:v>22.536000000000001</c:v>
                </c:pt>
                <c:pt idx="94">
                  <c:v>28.370999999999999</c:v>
                </c:pt>
                <c:pt idx="95">
                  <c:v>35.716999999999999</c:v>
                </c:pt>
                <c:pt idx="96">
                  <c:v>44.965000000000003</c:v>
                </c:pt>
                <c:pt idx="97">
                  <c:v>56.606999999999999</c:v>
                </c:pt>
                <c:pt idx="98">
                  <c:v>71.265000000000001</c:v>
                </c:pt>
                <c:pt idx="99">
                  <c:v>89.715999999999994</c:v>
                </c:pt>
                <c:pt idx="100">
                  <c:v>112.94</c:v>
                </c:pt>
                <c:pt idx="101">
                  <c:v>142.19</c:v>
                </c:pt>
                <c:pt idx="102">
                  <c:v>179.01</c:v>
                </c:pt>
                <c:pt idx="103">
                  <c:v>225.36</c:v>
                </c:pt>
                <c:pt idx="104">
                  <c:v>283.70999999999998</c:v>
                </c:pt>
                <c:pt idx="105">
                  <c:v>357.17</c:v>
                </c:pt>
                <c:pt idx="106">
                  <c:v>449.65</c:v>
                </c:pt>
                <c:pt idx="107">
                  <c:v>566.08000000000004</c:v>
                </c:pt>
                <c:pt idx="108">
                  <c:v>712.65</c:v>
                </c:pt>
                <c:pt idx="109">
                  <c:v>897.16</c:v>
                </c:pt>
                <c:pt idx="110">
                  <c:v>1129.4000000000001</c:v>
                </c:pt>
                <c:pt idx="111">
                  <c:v>1421.9</c:v>
                </c:pt>
                <c:pt idx="112">
                  <c:v>1790.1</c:v>
                </c:pt>
                <c:pt idx="113">
                  <c:v>2253.6</c:v>
                </c:pt>
                <c:pt idx="114">
                  <c:v>2837.1</c:v>
                </c:pt>
                <c:pt idx="115">
                  <c:v>3571.7</c:v>
                </c:pt>
                <c:pt idx="116">
                  <c:v>4496.5</c:v>
                </c:pt>
                <c:pt idx="117">
                  <c:v>5660.8</c:v>
                </c:pt>
                <c:pt idx="118">
                  <c:v>7126.5</c:v>
                </c:pt>
                <c:pt idx="119">
                  <c:v>8971.7000000000007</c:v>
                </c:pt>
                <c:pt idx="120">
                  <c:v>11294</c:v>
                </c:pt>
              </c:numCache>
            </c:numRef>
          </c:xVal>
          <c:yVal>
            <c:numRef>
              <c:f>Angle!$D$35:$D$155</c:f>
              <c:numCache>
                <c:formatCode>0.00E+00</c:formatCode>
                <c:ptCount val="121"/>
                <c:pt idx="0">
                  <c:v>2696.8998435707827</c:v>
                </c:pt>
                <c:pt idx="1">
                  <c:v>3056.4750696315655</c:v>
                </c:pt>
                <c:pt idx="2">
                  <c:v>3378.5059530025765</c:v>
                </c:pt>
                <c:pt idx="3">
                  <c:v>3616.3637813145201</c:v>
                </c:pt>
                <c:pt idx="4">
                  <c:v>3713.3760085208191</c:v>
                </c:pt>
                <c:pt idx="5">
                  <c:v>3612.7561405228548</c:v>
                </c:pt>
                <c:pt idx="6">
                  <c:v>3277.6130250878614</c:v>
                </c:pt>
                <c:pt idx="7">
                  <c:v>2718.3047489834212</c:v>
                </c:pt>
                <c:pt idx="8">
                  <c:v>2013.1435762841204</c:v>
                </c:pt>
                <c:pt idx="9">
                  <c:v>1298.4693079334993</c:v>
                </c:pt>
                <c:pt idx="10">
                  <c:v>715.92693390261604</c:v>
                </c:pt>
                <c:pt idx="11">
                  <c:v>342.61465841699186</c:v>
                </c:pt>
                <c:pt idx="12">
                  <c:v>160.06133427436137</c:v>
                </c:pt>
                <c:pt idx="13">
                  <c:v>92.598814764429392</c:v>
                </c:pt>
                <c:pt idx="14">
                  <c:v>70.678239268804134</c:v>
                </c:pt>
                <c:pt idx="15">
                  <c:v>60.108843616365441</c:v>
                </c:pt>
                <c:pt idx="16">
                  <c:v>51.503595275298721</c:v>
                </c:pt>
                <c:pt idx="17">
                  <c:v>43.641664304435203</c:v>
                </c:pt>
                <c:pt idx="18">
                  <c:v>36.578519444784455</c:v>
                </c:pt>
                <c:pt idx="19">
                  <c:v>30.379617600490974</c:v>
                </c:pt>
                <c:pt idx="20">
                  <c:v>25.044672042946875</c:v>
                </c:pt>
                <c:pt idx="21">
                  <c:v>20.518808948576069</c:v>
                </c:pt>
                <c:pt idx="22">
                  <c:v>16.727506910405722</c:v>
                </c:pt>
                <c:pt idx="23">
                  <c:v>13.581360339805144</c:v>
                </c:pt>
                <c:pt idx="24">
                  <c:v>10.990057307906062</c:v>
                </c:pt>
                <c:pt idx="25">
                  <c:v>8.8685925690161991</c:v>
                </c:pt>
                <c:pt idx="26">
                  <c:v>7.1403694178695556</c:v>
                </c:pt>
                <c:pt idx="27">
                  <c:v>5.7380855651345923</c:v>
                </c:pt>
                <c:pt idx="28">
                  <c:v>4.6041688617516376</c:v>
                </c:pt>
                <c:pt idx="29">
                  <c:v>3.6895711755267842</c:v>
                </c:pt>
                <c:pt idx="30">
                  <c:v>2.9537194294803122</c:v>
                </c:pt>
                <c:pt idx="31">
                  <c:v>2.3623914633998351</c:v>
                </c:pt>
                <c:pt idx="32">
                  <c:v>1.8882014324425709</c:v>
                </c:pt>
                <c:pt idx="33">
                  <c:v>1.5083878286961989</c:v>
                </c:pt>
                <c:pt idx="34">
                  <c:v>1.2044485308178721</c:v>
                </c:pt>
                <c:pt idx="35">
                  <c:v>0.96141561309395285</c:v>
                </c:pt>
                <c:pt idx="36">
                  <c:v>0.76722029277910131</c:v>
                </c:pt>
                <c:pt idx="37">
                  <c:v>0.61213692703714762</c:v>
                </c:pt>
                <c:pt idx="38">
                  <c:v>0.48833161262292468</c:v>
                </c:pt>
                <c:pt idx="39">
                  <c:v>0.38953172524660229</c:v>
                </c:pt>
                <c:pt idx="40">
                  <c:v>0.31070793991418294</c:v>
                </c:pt>
                <c:pt idx="41">
                  <c:v>0.2478560893405076</c:v>
                </c:pt>
                <c:pt idx="42">
                  <c:v>0.19772083760614531</c:v>
                </c:pt>
                <c:pt idx="43">
                  <c:v>0.15774869575586078</c:v>
                </c:pt>
                <c:pt idx="44">
                  <c:v>0.12587954819281816</c:v>
                </c:pt>
                <c:pt idx="45">
                  <c:v>0.10047094989938246</c:v>
                </c:pt>
                <c:pt idx="46">
                  <c:v>8.0214188509306325E-2</c:v>
                </c:pt>
                <c:pt idx="47">
                  <c:v>6.4064819566629752E-2</c:v>
                </c:pt>
                <c:pt idx="48">
                  <c:v>5.1187505414386929E-2</c:v>
                </c:pt>
                <c:pt idx="49">
                  <c:v>4.0920741361666055E-2</c:v>
                </c:pt>
                <c:pt idx="50">
                  <c:v>3.2731468646387242E-2</c:v>
                </c:pt>
                <c:pt idx="51">
                  <c:v>2.6201829110991798E-2</c:v>
                </c:pt>
                <c:pt idx="52">
                  <c:v>2.0991260183136719E-2</c:v>
                </c:pt>
                <c:pt idx="53">
                  <c:v>1.6833723991924076E-2</c:v>
                </c:pt>
                <c:pt idx="54">
                  <c:v>1.3515103957209189E-2</c:v>
                </c:pt>
                <c:pt idx="55">
                  <c:v>1.0865029841667645E-2</c:v>
                </c:pt>
                <c:pt idx="56">
                  <c:v>8.7479705674688851E-3</c:v>
                </c:pt>
                <c:pt idx="57">
                  <c:v>7.0559060345140754E-3</c:v>
                </c:pt>
                <c:pt idx="58">
                  <c:v>5.7025302053925545E-3</c:v>
                </c:pt>
                <c:pt idx="59">
                  <c:v>4.6195147422187369E-3</c:v>
                </c:pt>
                <c:pt idx="60">
                  <c:v>3.7522949607145029E-3</c:v>
                </c:pt>
                <c:pt idx="61">
                  <c:v>3.0567552307435306E-3</c:v>
                </c:pt>
                <c:pt idx="62">
                  <c:v>2.4987053603187028E-3</c:v>
                </c:pt>
                <c:pt idx="63">
                  <c:v>2.0504178485259345E-3</c:v>
                </c:pt>
                <c:pt idx="64">
                  <c:v>1.6897992212903707E-3</c:v>
                </c:pt>
                <c:pt idx="65">
                  <c:v>1.3992561138995825E-3</c:v>
                </c:pt>
                <c:pt idx="66">
                  <c:v>1.1647762849400813E-3</c:v>
                </c:pt>
                <c:pt idx="67">
                  <c:v>9.751712697698673E-4</c:v>
                </c:pt>
                <c:pt idx="68">
                  <c:v>8.2148478380767191E-4</c:v>
                </c:pt>
                <c:pt idx="69">
                  <c:v>6.9657381793502464E-4</c:v>
                </c:pt>
                <c:pt idx="70">
                  <c:v>5.9476259536604952E-4</c:v>
                </c:pt>
                <c:pt idx="71">
                  <c:v>5.1142199534687162E-4</c:v>
                </c:pt>
                <c:pt idx="72">
                  <c:v>4.4279756314379932E-4</c:v>
                </c:pt>
                <c:pt idx="73">
                  <c:v>3.8601366412344368E-4</c:v>
                </c:pt>
                <c:pt idx="74">
                  <c:v>3.3843228133067474E-4</c:v>
                </c:pt>
                <c:pt idx="75">
                  <c:v>2.980952636559223E-4</c:v>
                </c:pt>
                <c:pt idx="76">
                  <c:v>2.6352354181590724E-4</c:v>
                </c:pt>
                <c:pt idx="77">
                  <c:v>2.3341539609654361E-4</c:v>
                </c:pt>
                <c:pt idx="78">
                  <c:v>2.0655651227731502E-4</c:v>
                </c:pt>
                <c:pt idx="79">
                  <c:v>1.819790312117528E-4</c:v>
                </c:pt>
                <c:pt idx="80">
                  <c:v>1.5886860887142875E-4</c:v>
                </c:pt>
                <c:pt idx="81">
                  <c:v>1.3599812459270393E-4</c:v>
                </c:pt>
                <c:pt idx="82">
                  <c:v>1.1456878158197978E-4</c:v>
                </c:pt>
                <c:pt idx="83">
                  <c:v>9.4590930995917173E-5</c:v>
                </c:pt>
                <c:pt idx="84">
                  <c:v>7.5829881219553161E-5</c:v>
                </c:pt>
                <c:pt idx="85">
                  <c:v>5.8763849958874197E-5</c:v>
                </c:pt>
                <c:pt idx="86">
                  <c:v>4.4160438720084977E-5</c:v>
                </c:pt>
                <c:pt idx="87">
                  <c:v>3.2409810514289224E-5</c:v>
                </c:pt>
                <c:pt idx="88">
                  <c:v>2.3617392653376126E-5</c:v>
                </c:pt>
                <c:pt idx="89">
                  <c:v>1.7887122225891548E-5</c:v>
                </c:pt>
                <c:pt idx="90">
                  <c:v>1.4233636022526867E-5</c:v>
                </c:pt>
                <c:pt idx="91">
                  <c:v>1.187957387312619E-5</c:v>
                </c:pt>
                <c:pt idx="92">
                  <c:v>1.0281868463356577E-5</c:v>
                </c:pt>
                <c:pt idx="93">
                  <c:v>9.1962808403497631E-6</c:v>
                </c:pt>
                <c:pt idx="94">
                  <c:v>8.5762082336667283E-6</c:v>
                </c:pt>
                <c:pt idx="95">
                  <c:v>8.396748441952759E-6</c:v>
                </c:pt>
                <c:pt idx="96">
                  <c:v>8.5441425671391734E-6</c:v>
                </c:pt>
                <c:pt idx="97">
                  <c:v>8.7907544520071923E-6</c:v>
                </c:pt>
                <c:pt idx="98">
                  <c:v>8.8298172631752352E-6</c:v>
                </c:pt>
                <c:pt idx="99">
                  <c:v>8.3825582393886414E-6</c:v>
                </c:pt>
                <c:pt idx="100">
                  <c:v>7.3823243969586689E-6</c:v>
                </c:pt>
                <c:pt idx="101">
                  <c:v>6.016055901792821E-6</c:v>
                </c:pt>
                <c:pt idx="102">
                  <c:v>4.5027173013347619E-6</c:v>
                </c:pt>
                <c:pt idx="103">
                  <c:v>3.0431471884813673E-6</c:v>
                </c:pt>
                <c:pt idx="104">
                  <c:v>1.8378831765422264E-6</c:v>
                </c:pt>
                <c:pt idx="105">
                  <c:v>9.9013599615178701E-7</c:v>
                </c:pt>
                <c:pt idx="106">
                  <c:v>4.8527807903940782E-7</c:v>
                </c:pt>
                <c:pt idx="107">
                  <c:v>2.2472154286364705E-7</c:v>
                </c:pt>
                <c:pt idx="108">
                  <c:v>1.0251442841913907E-7</c:v>
                </c:pt>
                <c:pt idx="109">
                  <c:v>4.8114673870758138E-8</c:v>
                </c:pt>
                <c:pt idx="110">
                  <c:v>2.3697703474115349E-8</c:v>
                </c:pt>
                <c:pt idx="111">
                  <c:v>1.2193248830534094E-8</c:v>
                </c:pt>
                <c:pt idx="112">
                  <c:v>6.4635389405334451E-9</c:v>
                </c:pt>
                <c:pt idx="113">
                  <c:v>3.4847750800902277E-9</c:v>
                </c:pt>
                <c:pt idx="114">
                  <c:v>1.8979952824494716E-9</c:v>
                </c:pt>
                <c:pt idx="115">
                  <c:v>1.0427205546402378E-9</c:v>
                </c:pt>
                <c:pt idx="116">
                  <c:v>5.776949171274321E-10</c:v>
                </c:pt>
                <c:pt idx="117">
                  <c:v>3.2251873328709511E-10</c:v>
                </c:pt>
                <c:pt idx="118">
                  <c:v>1.8149712384704651E-10</c:v>
                </c:pt>
                <c:pt idx="119">
                  <c:v>1.0295389908241195E-10</c:v>
                </c:pt>
                <c:pt idx="120">
                  <c:v>5.9817269292430241E-11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813-49D0-BDC0-B1FAC484E875}"/>
            </c:ext>
          </c:extLst>
        </c:ser>
        <c:ser>
          <c:idx val="2"/>
          <c:order val="2"/>
          <c:tx>
            <c:strRef>
              <c:f>Angle!$F$3</c:f>
              <c:strCache>
                <c:ptCount val="1"/>
                <c:pt idx="0">
                  <c:v>90 degree</c:v>
                </c:pt>
              </c:strCache>
            </c:strRef>
          </c:tx>
          <c:spPr>
            <a:ln w="19050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Angle!$A$35:$A$155</c:f>
              <c:numCache>
                <c:formatCode>0.00E+00</c:formatCode>
                <c:ptCount val="121"/>
                <c:pt idx="0">
                  <c:v>1.1294E-8</c:v>
                </c:pt>
                <c:pt idx="1">
                  <c:v>1.4219E-8</c:v>
                </c:pt>
                <c:pt idx="2">
                  <c:v>1.7900999999999999E-8</c:v>
                </c:pt>
                <c:pt idx="3">
                  <c:v>2.2536000000000001E-8</c:v>
                </c:pt>
                <c:pt idx="4">
                  <c:v>2.8371E-8</c:v>
                </c:pt>
                <c:pt idx="5">
                  <c:v>3.5717000000000001E-8</c:v>
                </c:pt>
                <c:pt idx="6">
                  <c:v>4.4964999999999999E-8</c:v>
                </c:pt>
                <c:pt idx="7">
                  <c:v>5.6608E-8</c:v>
                </c:pt>
                <c:pt idx="8">
                  <c:v>7.1264999999999997E-8</c:v>
                </c:pt>
                <c:pt idx="9">
                  <c:v>8.9716999999999995E-8</c:v>
                </c:pt>
                <c:pt idx="10">
                  <c:v>1.1295E-7</c:v>
                </c:pt>
                <c:pt idx="11">
                  <c:v>1.4219E-7</c:v>
                </c:pt>
                <c:pt idx="12">
                  <c:v>1.7901000000000001E-7</c:v>
                </c:pt>
                <c:pt idx="13">
                  <c:v>2.2536E-7</c:v>
                </c:pt>
                <c:pt idx="14">
                  <c:v>2.8370999999999999E-7</c:v>
                </c:pt>
                <c:pt idx="15">
                  <c:v>3.5717000000000001E-7</c:v>
                </c:pt>
                <c:pt idx="16">
                  <c:v>4.4965000000000001E-7</c:v>
                </c:pt>
                <c:pt idx="17">
                  <c:v>5.6608000000000005E-7</c:v>
                </c:pt>
                <c:pt idx="18">
                  <c:v>7.1264000000000001E-7</c:v>
                </c:pt>
                <c:pt idx="19">
                  <c:v>8.9716999999999998E-7</c:v>
                </c:pt>
                <c:pt idx="20">
                  <c:v>1.1293999999999999E-6</c:v>
                </c:pt>
                <c:pt idx="21">
                  <c:v>1.4219000000000001E-6</c:v>
                </c:pt>
                <c:pt idx="22">
                  <c:v>1.7901E-6</c:v>
                </c:pt>
                <c:pt idx="23">
                  <c:v>2.2535999999999999E-6</c:v>
                </c:pt>
                <c:pt idx="24">
                  <c:v>2.8370999999999999E-6</c:v>
                </c:pt>
                <c:pt idx="25">
                  <c:v>3.5717E-6</c:v>
                </c:pt>
                <c:pt idx="26">
                  <c:v>4.4965000000000001E-6</c:v>
                </c:pt>
                <c:pt idx="27">
                  <c:v>5.6608000000000001E-6</c:v>
                </c:pt>
                <c:pt idx="28">
                  <c:v>7.1264000000000001E-6</c:v>
                </c:pt>
                <c:pt idx="29">
                  <c:v>8.9716000000000006E-6</c:v>
                </c:pt>
                <c:pt idx="30">
                  <c:v>1.1294000000000001E-5</c:v>
                </c:pt>
                <c:pt idx="31">
                  <c:v>1.4219000000000001E-5</c:v>
                </c:pt>
                <c:pt idx="32">
                  <c:v>1.7901E-5</c:v>
                </c:pt>
                <c:pt idx="33">
                  <c:v>2.2535999999999999E-5</c:v>
                </c:pt>
                <c:pt idx="34">
                  <c:v>2.8371E-5</c:v>
                </c:pt>
                <c:pt idx="35">
                  <c:v>3.5716999999999997E-5</c:v>
                </c:pt>
                <c:pt idx="36">
                  <c:v>4.4965000000000001E-5</c:v>
                </c:pt>
                <c:pt idx="37">
                  <c:v>5.6607000000000002E-5</c:v>
                </c:pt>
                <c:pt idx="38">
                  <c:v>7.1264000000000001E-5</c:v>
                </c:pt>
                <c:pt idx="39">
                  <c:v>8.9716999999999995E-5</c:v>
                </c:pt>
                <c:pt idx="40">
                  <c:v>1.1294999999999999E-4</c:v>
                </c:pt>
                <c:pt idx="41">
                  <c:v>1.4218999999999999E-4</c:v>
                </c:pt>
                <c:pt idx="42">
                  <c:v>1.7901000000000001E-4</c:v>
                </c:pt>
                <c:pt idx="43">
                  <c:v>2.2536E-4</c:v>
                </c:pt>
                <c:pt idx="44">
                  <c:v>2.8371000000000001E-4</c:v>
                </c:pt>
                <c:pt idx="45">
                  <c:v>3.5717000000000002E-4</c:v>
                </c:pt>
                <c:pt idx="46">
                  <c:v>4.4965000000000001E-4</c:v>
                </c:pt>
                <c:pt idx="47">
                  <c:v>5.6607000000000001E-4</c:v>
                </c:pt>
                <c:pt idx="48">
                  <c:v>7.1265E-4</c:v>
                </c:pt>
                <c:pt idx="49">
                  <c:v>8.9716000000000004E-4</c:v>
                </c:pt>
                <c:pt idx="50">
                  <c:v>1.1295000000000001E-3</c:v>
                </c:pt>
                <c:pt idx="51">
                  <c:v>1.4219E-3</c:v>
                </c:pt>
                <c:pt idx="52">
                  <c:v>1.7901E-3</c:v>
                </c:pt>
                <c:pt idx="53">
                  <c:v>2.2536000000000001E-3</c:v>
                </c:pt>
                <c:pt idx="54">
                  <c:v>2.8371E-3</c:v>
                </c:pt>
                <c:pt idx="55">
                  <c:v>3.5717000000000001E-3</c:v>
                </c:pt>
                <c:pt idx="56">
                  <c:v>4.4964999999999996E-3</c:v>
                </c:pt>
                <c:pt idx="57">
                  <c:v>5.6607000000000003E-3</c:v>
                </c:pt>
                <c:pt idx="58">
                  <c:v>7.1265E-3</c:v>
                </c:pt>
                <c:pt idx="59">
                  <c:v>8.9717000000000009E-3</c:v>
                </c:pt>
                <c:pt idx="60">
                  <c:v>1.1294E-2</c:v>
                </c:pt>
                <c:pt idx="61">
                  <c:v>1.4219000000000001E-2</c:v>
                </c:pt>
                <c:pt idx="62">
                  <c:v>1.7901E-2</c:v>
                </c:pt>
                <c:pt idx="63">
                  <c:v>2.2536E-2</c:v>
                </c:pt>
                <c:pt idx="64">
                  <c:v>2.8371E-2</c:v>
                </c:pt>
                <c:pt idx="65">
                  <c:v>3.5716999999999999E-2</c:v>
                </c:pt>
                <c:pt idx="66">
                  <c:v>4.4964999999999998E-2</c:v>
                </c:pt>
                <c:pt idx="67">
                  <c:v>5.6606999999999998E-2</c:v>
                </c:pt>
                <c:pt idx="68">
                  <c:v>7.1263999999999994E-2</c:v>
                </c:pt>
                <c:pt idx="69">
                  <c:v>8.9717000000000005E-2</c:v>
                </c:pt>
                <c:pt idx="70">
                  <c:v>0.11294</c:v>
                </c:pt>
                <c:pt idx="71">
                  <c:v>0.14219000000000001</c:v>
                </c:pt>
                <c:pt idx="72">
                  <c:v>0.17901</c:v>
                </c:pt>
                <c:pt idx="73">
                  <c:v>0.22536</c:v>
                </c:pt>
                <c:pt idx="74">
                  <c:v>0.28371000000000002</c:v>
                </c:pt>
                <c:pt idx="75">
                  <c:v>0.35716999999999999</c:v>
                </c:pt>
                <c:pt idx="76">
                  <c:v>0.44964999999999999</c:v>
                </c:pt>
                <c:pt idx="77">
                  <c:v>0.56608000000000003</c:v>
                </c:pt>
                <c:pt idx="78">
                  <c:v>0.71264000000000005</c:v>
                </c:pt>
                <c:pt idx="79">
                  <c:v>0.89717000000000002</c:v>
                </c:pt>
                <c:pt idx="80">
                  <c:v>1.1294</c:v>
                </c:pt>
                <c:pt idx="81">
                  <c:v>1.4218999999999999</c:v>
                </c:pt>
                <c:pt idx="82">
                  <c:v>1.7901</c:v>
                </c:pt>
                <c:pt idx="83">
                  <c:v>2.2536</c:v>
                </c:pt>
                <c:pt idx="84">
                  <c:v>2.8371</c:v>
                </c:pt>
                <c:pt idx="85">
                  <c:v>3.5716999999999999</c:v>
                </c:pt>
                <c:pt idx="86">
                  <c:v>4.4965000000000002</c:v>
                </c:pt>
                <c:pt idx="87">
                  <c:v>5.6607000000000003</c:v>
                </c:pt>
                <c:pt idx="88">
                  <c:v>7.1265000000000001</c:v>
                </c:pt>
                <c:pt idx="89">
                  <c:v>8.9717000000000002</c:v>
                </c:pt>
                <c:pt idx="90">
                  <c:v>11.295</c:v>
                </c:pt>
                <c:pt idx="91">
                  <c:v>14.218999999999999</c:v>
                </c:pt>
                <c:pt idx="92">
                  <c:v>17.901</c:v>
                </c:pt>
                <c:pt idx="93">
                  <c:v>22.536000000000001</c:v>
                </c:pt>
                <c:pt idx="94">
                  <c:v>28.370999999999999</c:v>
                </c:pt>
                <c:pt idx="95">
                  <c:v>35.716999999999999</c:v>
                </c:pt>
                <c:pt idx="96">
                  <c:v>44.965000000000003</c:v>
                </c:pt>
                <c:pt idx="97">
                  <c:v>56.606999999999999</c:v>
                </c:pt>
                <c:pt idx="98">
                  <c:v>71.265000000000001</c:v>
                </c:pt>
                <c:pt idx="99">
                  <c:v>89.715999999999994</c:v>
                </c:pt>
                <c:pt idx="100">
                  <c:v>112.94</c:v>
                </c:pt>
                <c:pt idx="101">
                  <c:v>142.19</c:v>
                </c:pt>
                <c:pt idx="102">
                  <c:v>179.01</c:v>
                </c:pt>
                <c:pt idx="103">
                  <c:v>225.36</c:v>
                </c:pt>
                <c:pt idx="104">
                  <c:v>283.70999999999998</c:v>
                </c:pt>
                <c:pt idx="105">
                  <c:v>357.17</c:v>
                </c:pt>
                <c:pt idx="106">
                  <c:v>449.65</c:v>
                </c:pt>
                <c:pt idx="107">
                  <c:v>566.08000000000004</c:v>
                </c:pt>
                <c:pt idx="108">
                  <c:v>712.65</c:v>
                </c:pt>
                <c:pt idx="109">
                  <c:v>897.16</c:v>
                </c:pt>
                <c:pt idx="110">
                  <c:v>1129.4000000000001</c:v>
                </c:pt>
                <c:pt idx="111">
                  <c:v>1421.9</c:v>
                </c:pt>
                <c:pt idx="112">
                  <c:v>1790.1</c:v>
                </c:pt>
                <c:pt idx="113">
                  <c:v>2253.6</c:v>
                </c:pt>
                <c:pt idx="114">
                  <c:v>2837.1</c:v>
                </c:pt>
                <c:pt idx="115">
                  <c:v>3571.7</c:v>
                </c:pt>
                <c:pt idx="116">
                  <c:v>4496.5</c:v>
                </c:pt>
                <c:pt idx="117">
                  <c:v>5660.8</c:v>
                </c:pt>
                <c:pt idx="118">
                  <c:v>7126.5</c:v>
                </c:pt>
                <c:pt idx="119">
                  <c:v>8971.7000000000007</c:v>
                </c:pt>
                <c:pt idx="120">
                  <c:v>11294</c:v>
                </c:pt>
              </c:numCache>
            </c:numRef>
          </c:xVal>
          <c:yVal>
            <c:numRef>
              <c:f>Angle!$F$35:$F$155</c:f>
              <c:numCache>
                <c:formatCode>0.00E+00</c:formatCode>
                <c:ptCount val="121"/>
                <c:pt idx="0">
                  <c:v>4277.6772985467614</c:v>
                </c:pt>
                <c:pt idx="1">
                  <c:v>4785.9697139397986</c:v>
                </c:pt>
                <c:pt idx="2">
                  <c:v>5201.3531545474707</c:v>
                </c:pt>
                <c:pt idx="3">
                  <c:v>5448.9104696826425</c:v>
                </c:pt>
                <c:pt idx="4">
                  <c:v>5449.7234487482374</c:v>
                </c:pt>
                <c:pt idx="5">
                  <c:v>5141.5545576551112</c:v>
                </c:pt>
                <c:pt idx="6">
                  <c:v>4508.1504843343364</c:v>
                </c:pt>
                <c:pt idx="7">
                  <c:v>3607.1677098575437</c:v>
                </c:pt>
                <c:pt idx="8">
                  <c:v>2577.7889421935097</c:v>
                </c:pt>
                <c:pt idx="9">
                  <c:v>1607.5208880017844</c:v>
                </c:pt>
                <c:pt idx="10">
                  <c:v>859.64640999384471</c:v>
                </c:pt>
                <c:pt idx="11">
                  <c:v>400.51824788003591</c:v>
                </c:pt>
                <c:pt idx="12">
                  <c:v>182.85572582693914</c:v>
                </c:pt>
                <c:pt idx="13">
                  <c:v>103.72449918833371</c:v>
                </c:pt>
                <c:pt idx="14">
                  <c:v>77.835732847899067</c:v>
                </c:pt>
                <c:pt idx="15">
                  <c:v>65.210757545363151</c:v>
                </c:pt>
                <c:pt idx="16">
                  <c:v>55.121743672845703</c:v>
                </c:pt>
                <c:pt idx="17">
                  <c:v>46.122999107240808</c:v>
                </c:pt>
                <c:pt idx="18">
                  <c:v>38.201283782953901</c:v>
                </c:pt>
                <c:pt idx="19">
                  <c:v>31.36985281779485</c:v>
                </c:pt>
                <c:pt idx="20">
                  <c:v>25.583266976086108</c:v>
                </c:pt>
                <c:pt idx="21">
                  <c:v>20.746793841739898</c:v>
                </c:pt>
                <c:pt idx="22">
                  <c:v>16.752280817724639</c:v>
                </c:pt>
                <c:pt idx="23">
                  <c:v>13.481945596167149</c:v>
                </c:pt>
                <c:pt idx="24">
                  <c:v>10.822503394884318</c:v>
                </c:pt>
                <c:pt idx="25">
                  <c:v>8.6709951446203597</c:v>
                </c:pt>
                <c:pt idx="26">
                  <c:v>6.9373041829640041</c:v>
                </c:pt>
                <c:pt idx="27">
                  <c:v>5.5443370426394454</c:v>
                </c:pt>
                <c:pt idx="28">
                  <c:v>4.4277190823008379</c:v>
                </c:pt>
                <c:pt idx="29">
                  <c:v>3.5338939948737678</c:v>
                </c:pt>
                <c:pt idx="30">
                  <c:v>2.8194484300084901</c:v>
                </c:pt>
                <c:pt idx="31">
                  <c:v>2.2485162564572536</c:v>
                </c:pt>
                <c:pt idx="32">
                  <c:v>1.7928333366156224</c:v>
                </c:pt>
                <c:pt idx="33">
                  <c:v>1.4292820864146709</c:v>
                </c:pt>
                <c:pt idx="34">
                  <c:v>1.1393138618381438</c:v>
                </c:pt>
                <c:pt idx="35">
                  <c:v>0.90808798050428541</c:v>
                </c:pt>
                <c:pt idx="36">
                  <c:v>0.72374905891594743</c:v>
                </c:pt>
                <c:pt idx="37">
                  <c:v>0.57681786216943021</c:v>
                </c:pt>
                <c:pt idx="38">
                  <c:v>0.45970858971944234</c:v>
                </c:pt>
                <c:pt idx="39">
                  <c:v>0.36637929961748716</c:v>
                </c:pt>
                <c:pt idx="40">
                  <c:v>0.2920067852958444</c:v>
                </c:pt>
                <c:pt idx="41">
                  <c:v>0.23276438619536749</c:v>
                </c:pt>
                <c:pt idx="42">
                  <c:v>0.18555073702810204</c:v>
                </c:pt>
                <c:pt idx="43">
                  <c:v>0.1479384796034944</c:v>
                </c:pt>
                <c:pt idx="44">
                  <c:v>0.11797324570410285</c:v>
                </c:pt>
                <c:pt idx="45">
                  <c:v>9.409939372066857E-2</c:v>
                </c:pt>
                <c:pt idx="46">
                  <c:v>7.5079021248912456E-2</c:v>
                </c:pt>
                <c:pt idx="47">
                  <c:v>5.9925305579273259E-2</c:v>
                </c:pt>
                <c:pt idx="48">
                  <c:v>4.784976334861063E-2</c:v>
                </c:pt>
                <c:pt idx="49">
                  <c:v>3.8228485282753459E-2</c:v>
                </c:pt>
                <c:pt idx="50">
                  <c:v>3.055910721195821E-2</c:v>
                </c:pt>
                <c:pt idx="51">
                  <c:v>2.4448054590453978E-2</c:v>
                </c:pt>
                <c:pt idx="52">
                  <c:v>1.9574793224157044E-2</c:v>
                </c:pt>
                <c:pt idx="53">
                  <c:v>1.5689049060778108E-2</c:v>
                </c:pt>
                <c:pt idx="54">
                  <c:v>1.2589516109561929E-2</c:v>
                </c:pt>
                <c:pt idx="55">
                  <c:v>1.011610511355733E-2</c:v>
                </c:pt>
                <c:pt idx="56">
                  <c:v>8.1415330588002523E-3</c:v>
                </c:pt>
                <c:pt idx="57">
                  <c:v>6.5644110354035707E-3</c:v>
                </c:pt>
                <c:pt idx="58">
                  <c:v>5.303780006045619E-3</c:v>
                </c:pt>
                <c:pt idx="59">
                  <c:v>4.2955812564890953E-3</c:v>
                </c:pt>
                <c:pt idx="60">
                  <c:v>3.4886932204075591E-3</c:v>
                </c:pt>
                <c:pt idx="61">
                  <c:v>2.8418168044717861E-3</c:v>
                </c:pt>
                <c:pt idx="62">
                  <c:v>2.3229636632716407E-3</c:v>
                </c:pt>
                <c:pt idx="63">
                  <c:v>1.9062162365064347E-3</c:v>
                </c:pt>
                <c:pt idx="64">
                  <c:v>1.5709426564347953E-3</c:v>
                </c:pt>
                <c:pt idx="65">
                  <c:v>1.3007306633456232E-3</c:v>
                </c:pt>
                <c:pt idx="66">
                  <c:v>1.0825238659993794E-3</c:v>
                </c:pt>
                <c:pt idx="67">
                  <c:v>9.0591009578647218E-4</c:v>
                </c:pt>
                <c:pt idx="68">
                  <c:v>7.6256506507591806E-4</c:v>
                </c:pt>
                <c:pt idx="69">
                  <c:v>6.4585659873552176E-4</c:v>
                </c:pt>
                <c:pt idx="70">
                  <c:v>5.5050235927487647E-4</c:v>
                </c:pt>
                <c:pt idx="71">
                  <c:v>4.7201503353156592E-4</c:v>
                </c:pt>
                <c:pt idx="72">
                  <c:v>4.0668267771290425E-4</c:v>
                </c:pt>
                <c:pt idx="73">
                  <c:v>3.5291344390743967E-4</c:v>
                </c:pt>
                <c:pt idx="74">
                  <c:v>3.0795737534492201E-4</c:v>
                </c:pt>
                <c:pt idx="75">
                  <c:v>2.6984289018877362E-4</c:v>
                </c:pt>
                <c:pt idx="76">
                  <c:v>2.3698499578030829E-4</c:v>
                </c:pt>
                <c:pt idx="77">
                  <c:v>2.081103516579332E-4</c:v>
                </c:pt>
                <c:pt idx="78">
                  <c:v>1.8225271579623925E-4</c:v>
                </c:pt>
                <c:pt idx="79">
                  <c:v>1.5861985296518138E-4</c:v>
                </c:pt>
                <c:pt idx="80">
                  <c:v>1.3667368483635722E-4</c:v>
                </c:pt>
                <c:pt idx="81">
                  <c:v>1.1636559981449544E-4</c:v>
                </c:pt>
                <c:pt idx="82">
                  <c:v>9.6852935686299248E-5</c:v>
                </c:pt>
                <c:pt idx="83">
                  <c:v>7.8244440459071334E-5</c:v>
                </c:pt>
                <c:pt idx="84">
                  <c:v>6.1140110623763704E-5</c:v>
                </c:pt>
                <c:pt idx="85">
                  <c:v>4.6056877674841815E-5</c:v>
                </c:pt>
                <c:pt idx="86">
                  <c:v>3.3376399598829239E-5</c:v>
                </c:pt>
                <c:pt idx="87">
                  <c:v>2.3356617340280015E-5</c:v>
                </c:pt>
                <c:pt idx="88">
                  <c:v>1.6220101918433929E-5</c:v>
                </c:pt>
                <c:pt idx="89">
                  <c:v>1.1556700843286996E-5</c:v>
                </c:pt>
                <c:pt idx="90">
                  <c:v>8.5749847575614665E-6</c:v>
                </c:pt>
                <c:pt idx="91">
                  <c:v>6.6187189018744274E-6</c:v>
                </c:pt>
                <c:pt idx="92">
                  <c:v>5.2491683969737539E-6</c:v>
                </c:pt>
                <c:pt idx="93">
                  <c:v>4.2562162083037125E-6</c:v>
                </c:pt>
                <c:pt idx="94">
                  <c:v>3.5517522908509259E-6</c:v>
                </c:pt>
                <c:pt idx="95">
                  <c:v>3.066161613215295E-6</c:v>
                </c:pt>
                <c:pt idx="96">
                  <c:v>2.7078006724276098E-6</c:v>
                </c:pt>
                <c:pt idx="97">
                  <c:v>2.3770680400669094E-6</c:v>
                </c:pt>
                <c:pt idx="98">
                  <c:v>2.0074923113439686E-6</c:v>
                </c:pt>
                <c:pt idx="99">
                  <c:v>1.5958193309549823E-6</c:v>
                </c:pt>
                <c:pt idx="100">
                  <c:v>1.1813579132317517E-6</c:v>
                </c:pt>
                <c:pt idx="101">
                  <c:v>8.013755292857252E-7</c:v>
                </c:pt>
                <c:pt idx="102">
                  <c:v>4.9051012566583915E-7</c:v>
                </c:pt>
                <c:pt idx="103">
                  <c:v>2.7044193533802455E-7</c:v>
                </c:pt>
                <c:pt idx="104">
                  <c:v>1.3400791976914553E-7</c:v>
                </c:pt>
                <c:pt idx="105">
                  <c:v>5.9619324642580922E-8</c:v>
                </c:pt>
                <c:pt idx="106">
                  <c:v>2.4179828624137548E-8</c:v>
                </c:pt>
                <c:pt idx="107">
                  <c:v>9.2569049530584111E-9</c:v>
                </c:pt>
                <c:pt idx="108">
                  <c:v>3.5553433013697127E-9</c:v>
                </c:pt>
                <c:pt idx="109">
                  <c:v>1.4219434992849109E-9</c:v>
                </c:pt>
                <c:pt idx="110">
                  <c:v>6.0510112482564186E-10</c:v>
                </c:pt>
                <c:pt idx="111">
                  <c:v>2.7128807039566038E-10</c:v>
                </c:pt>
                <c:pt idx="112">
                  <c:v>1.2515284299461347E-10</c:v>
                </c:pt>
                <c:pt idx="113">
                  <c:v>5.8117610386208229E-11</c:v>
                </c:pt>
                <c:pt idx="114">
                  <c:v>2.7509206103593338E-11</c:v>
                </c:pt>
                <c:pt idx="115">
                  <c:v>1.432541281962651E-11</c:v>
                </c:pt>
                <c:pt idx="116">
                  <c:v>7.9593303017705691E-12</c:v>
                </c:pt>
                <c:pt idx="117">
                  <c:v>4.3269803617188426E-12</c:v>
                </c:pt>
                <c:pt idx="118">
                  <c:v>2.3111795398124335E-12</c:v>
                </c:pt>
                <c:pt idx="119">
                  <c:v>1.2162715432629115E-12</c:v>
                </c:pt>
                <c:pt idx="120">
                  <c:v>6.7731501823202412E-13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813-49D0-BDC0-B1FAC484E875}"/>
            </c:ext>
          </c:extLst>
        </c:ser>
        <c:ser>
          <c:idx val="3"/>
          <c:order val="3"/>
          <c:tx>
            <c:strRef>
              <c:f>Angle!$H$3</c:f>
              <c:strCache>
                <c:ptCount val="1"/>
                <c:pt idx="0">
                  <c:v>180 degree</c:v>
                </c:pt>
              </c:strCache>
            </c:strRef>
          </c:tx>
          <c:spPr>
            <a:ln w="19050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Angle!$A$35:$A$155</c:f>
              <c:numCache>
                <c:formatCode>0.00E+00</c:formatCode>
                <c:ptCount val="121"/>
                <c:pt idx="0">
                  <c:v>1.1294E-8</c:v>
                </c:pt>
                <c:pt idx="1">
                  <c:v>1.4219E-8</c:v>
                </c:pt>
                <c:pt idx="2">
                  <c:v>1.7900999999999999E-8</c:v>
                </c:pt>
                <c:pt idx="3">
                  <c:v>2.2536000000000001E-8</c:v>
                </c:pt>
                <c:pt idx="4">
                  <c:v>2.8371E-8</c:v>
                </c:pt>
                <c:pt idx="5">
                  <c:v>3.5717000000000001E-8</c:v>
                </c:pt>
                <c:pt idx="6">
                  <c:v>4.4964999999999999E-8</c:v>
                </c:pt>
                <c:pt idx="7">
                  <c:v>5.6608E-8</c:v>
                </c:pt>
                <c:pt idx="8">
                  <c:v>7.1264999999999997E-8</c:v>
                </c:pt>
                <c:pt idx="9">
                  <c:v>8.9716999999999995E-8</c:v>
                </c:pt>
                <c:pt idx="10">
                  <c:v>1.1295E-7</c:v>
                </c:pt>
                <c:pt idx="11">
                  <c:v>1.4219E-7</c:v>
                </c:pt>
                <c:pt idx="12">
                  <c:v>1.7901000000000001E-7</c:v>
                </c:pt>
                <c:pt idx="13">
                  <c:v>2.2536E-7</c:v>
                </c:pt>
                <c:pt idx="14">
                  <c:v>2.8370999999999999E-7</c:v>
                </c:pt>
                <c:pt idx="15">
                  <c:v>3.5717000000000001E-7</c:v>
                </c:pt>
                <c:pt idx="16">
                  <c:v>4.4965000000000001E-7</c:v>
                </c:pt>
                <c:pt idx="17">
                  <c:v>5.6608000000000005E-7</c:v>
                </c:pt>
                <c:pt idx="18">
                  <c:v>7.1264000000000001E-7</c:v>
                </c:pt>
                <c:pt idx="19">
                  <c:v>8.9716999999999998E-7</c:v>
                </c:pt>
                <c:pt idx="20">
                  <c:v>1.1293999999999999E-6</c:v>
                </c:pt>
                <c:pt idx="21">
                  <c:v>1.4219000000000001E-6</c:v>
                </c:pt>
                <c:pt idx="22">
                  <c:v>1.7901E-6</c:v>
                </c:pt>
                <c:pt idx="23">
                  <c:v>2.2535999999999999E-6</c:v>
                </c:pt>
                <c:pt idx="24">
                  <c:v>2.8370999999999999E-6</c:v>
                </c:pt>
                <c:pt idx="25">
                  <c:v>3.5717E-6</c:v>
                </c:pt>
                <c:pt idx="26">
                  <c:v>4.4965000000000001E-6</c:v>
                </c:pt>
                <c:pt idx="27">
                  <c:v>5.6608000000000001E-6</c:v>
                </c:pt>
                <c:pt idx="28">
                  <c:v>7.1264000000000001E-6</c:v>
                </c:pt>
                <c:pt idx="29">
                  <c:v>8.9716000000000006E-6</c:v>
                </c:pt>
                <c:pt idx="30">
                  <c:v>1.1294000000000001E-5</c:v>
                </c:pt>
                <c:pt idx="31">
                  <c:v>1.4219000000000001E-5</c:v>
                </c:pt>
                <c:pt idx="32">
                  <c:v>1.7901E-5</c:v>
                </c:pt>
                <c:pt idx="33">
                  <c:v>2.2535999999999999E-5</c:v>
                </c:pt>
                <c:pt idx="34">
                  <c:v>2.8371E-5</c:v>
                </c:pt>
                <c:pt idx="35">
                  <c:v>3.5716999999999997E-5</c:v>
                </c:pt>
                <c:pt idx="36">
                  <c:v>4.4965000000000001E-5</c:v>
                </c:pt>
                <c:pt idx="37">
                  <c:v>5.6607000000000002E-5</c:v>
                </c:pt>
                <c:pt idx="38">
                  <c:v>7.1264000000000001E-5</c:v>
                </c:pt>
                <c:pt idx="39">
                  <c:v>8.9716999999999995E-5</c:v>
                </c:pt>
                <c:pt idx="40">
                  <c:v>1.1294999999999999E-4</c:v>
                </c:pt>
                <c:pt idx="41">
                  <c:v>1.4218999999999999E-4</c:v>
                </c:pt>
                <c:pt idx="42">
                  <c:v>1.7901000000000001E-4</c:v>
                </c:pt>
                <c:pt idx="43">
                  <c:v>2.2536E-4</c:v>
                </c:pt>
                <c:pt idx="44">
                  <c:v>2.8371000000000001E-4</c:v>
                </c:pt>
                <c:pt idx="45">
                  <c:v>3.5717000000000002E-4</c:v>
                </c:pt>
                <c:pt idx="46">
                  <c:v>4.4965000000000001E-4</c:v>
                </c:pt>
                <c:pt idx="47">
                  <c:v>5.6607000000000001E-4</c:v>
                </c:pt>
                <c:pt idx="48">
                  <c:v>7.1265E-4</c:v>
                </c:pt>
                <c:pt idx="49">
                  <c:v>8.9716000000000004E-4</c:v>
                </c:pt>
                <c:pt idx="50">
                  <c:v>1.1295000000000001E-3</c:v>
                </c:pt>
                <c:pt idx="51">
                  <c:v>1.4219E-3</c:v>
                </c:pt>
                <c:pt idx="52">
                  <c:v>1.7901E-3</c:v>
                </c:pt>
                <c:pt idx="53">
                  <c:v>2.2536000000000001E-3</c:v>
                </c:pt>
                <c:pt idx="54">
                  <c:v>2.8371E-3</c:v>
                </c:pt>
                <c:pt idx="55">
                  <c:v>3.5717000000000001E-3</c:v>
                </c:pt>
                <c:pt idx="56">
                  <c:v>4.4964999999999996E-3</c:v>
                </c:pt>
                <c:pt idx="57">
                  <c:v>5.6607000000000003E-3</c:v>
                </c:pt>
                <c:pt idx="58">
                  <c:v>7.1265E-3</c:v>
                </c:pt>
                <c:pt idx="59">
                  <c:v>8.9717000000000009E-3</c:v>
                </c:pt>
                <c:pt idx="60">
                  <c:v>1.1294E-2</c:v>
                </c:pt>
                <c:pt idx="61">
                  <c:v>1.4219000000000001E-2</c:v>
                </c:pt>
                <c:pt idx="62">
                  <c:v>1.7901E-2</c:v>
                </c:pt>
                <c:pt idx="63">
                  <c:v>2.2536E-2</c:v>
                </c:pt>
                <c:pt idx="64">
                  <c:v>2.8371E-2</c:v>
                </c:pt>
                <c:pt idx="65">
                  <c:v>3.5716999999999999E-2</c:v>
                </c:pt>
                <c:pt idx="66">
                  <c:v>4.4964999999999998E-2</c:v>
                </c:pt>
                <c:pt idx="67">
                  <c:v>5.6606999999999998E-2</c:v>
                </c:pt>
                <c:pt idx="68">
                  <c:v>7.1263999999999994E-2</c:v>
                </c:pt>
                <c:pt idx="69">
                  <c:v>8.9717000000000005E-2</c:v>
                </c:pt>
                <c:pt idx="70">
                  <c:v>0.11294</c:v>
                </c:pt>
                <c:pt idx="71">
                  <c:v>0.14219000000000001</c:v>
                </c:pt>
                <c:pt idx="72">
                  <c:v>0.17901</c:v>
                </c:pt>
                <c:pt idx="73">
                  <c:v>0.22536</c:v>
                </c:pt>
                <c:pt idx="74">
                  <c:v>0.28371000000000002</c:v>
                </c:pt>
                <c:pt idx="75">
                  <c:v>0.35716999999999999</c:v>
                </c:pt>
                <c:pt idx="76">
                  <c:v>0.44964999999999999</c:v>
                </c:pt>
                <c:pt idx="77">
                  <c:v>0.56608000000000003</c:v>
                </c:pt>
                <c:pt idx="78">
                  <c:v>0.71264000000000005</c:v>
                </c:pt>
                <c:pt idx="79">
                  <c:v>0.89717000000000002</c:v>
                </c:pt>
                <c:pt idx="80">
                  <c:v>1.1294</c:v>
                </c:pt>
                <c:pt idx="81">
                  <c:v>1.4218999999999999</c:v>
                </c:pt>
                <c:pt idx="82">
                  <c:v>1.7901</c:v>
                </c:pt>
                <c:pt idx="83">
                  <c:v>2.2536</c:v>
                </c:pt>
                <c:pt idx="84">
                  <c:v>2.8371</c:v>
                </c:pt>
                <c:pt idx="85">
                  <c:v>3.5716999999999999</c:v>
                </c:pt>
                <c:pt idx="86">
                  <c:v>4.4965000000000002</c:v>
                </c:pt>
                <c:pt idx="87">
                  <c:v>5.6607000000000003</c:v>
                </c:pt>
                <c:pt idx="88">
                  <c:v>7.1265000000000001</c:v>
                </c:pt>
                <c:pt idx="89">
                  <c:v>8.9717000000000002</c:v>
                </c:pt>
                <c:pt idx="90">
                  <c:v>11.295</c:v>
                </c:pt>
                <c:pt idx="91">
                  <c:v>14.218999999999999</c:v>
                </c:pt>
                <c:pt idx="92">
                  <c:v>17.901</c:v>
                </c:pt>
                <c:pt idx="93">
                  <c:v>22.536000000000001</c:v>
                </c:pt>
                <c:pt idx="94">
                  <c:v>28.370999999999999</c:v>
                </c:pt>
                <c:pt idx="95">
                  <c:v>35.716999999999999</c:v>
                </c:pt>
                <c:pt idx="96">
                  <c:v>44.965000000000003</c:v>
                </c:pt>
                <c:pt idx="97">
                  <c:v>56.606999999999999</c:v>
                </c:pt>
                <c:pt idx="98">
                  <c:v>71.265000000000001</c:v>
                </c:pt>
                <c:pt idx="99">
                  <c:v>89.715999999999994</c:v>
                </c:pt>
                <c:pt idx="100">
                  <c:v>112.94</c:v>
                </c:pt>
                <c:pt idx="101">
                  <c:v>142.19</c:v>
                </c:pt>
                <c:pt idx="102">
                  <c:v>179.01</c:v>
                </c:pt>
                <c:pt idx="103">
                  <c:v>225.36</c:v>
                </c:pt>
                <c:pt idx="104">
                  <c:v>283.70999999999998</c:v>
                </c:pt>
                <c:pt idx="105">
                  <c:v>357.17</c:v>
                </c:pt>
                <c:pt idx="106">
                  <c:v>449.65</c:v>
                </c:pt>
                <c:pt idx="107">
                  <c:v>566.08000000000004</c:v>
                </c:pt>
                <c:pt idx="108">
                  <c:v>712.65</c:v>
                </c:pt>
                <c:pt idx="109">
                  <c:v>897.16</c:v>
                </c:pt>
                <c:pt idx="110">
                  <c:v>1129.4000000000001</c:v>
                </c:pt>
                <c:pt idx="111">
                  <c:v>1421.9</c:v>
                </c:pt>
                <c:pt idx="112">
                  <c:v>1790.1</c:v>
                </c:pt>
                <c:pt idx="113">
                  <c:v>2253.6</c:v>
                </c:pt>
                <c:pt idx="114">
                  <c:v>2837.1</c:v>
                </c:pt>
                <c:pt idx="115">
                  <c:v>3571.7</c:v>
                </c:pt>
                <c:pt idx="116">
                  <c:v>4496.5</c:v>
                </c:pt>
                <c:pt idx="117">
                  <c:v>5660.8</c:v>
                </c:pt>
                <c:pt idx="118">
                  <c:v>7126.5</c:v>
                </c:pt>
                <c:pt idx="119">
                  <c:v>8971.7000000000007</c:v>
                </c:pt>
                <c:pt idx="120">
                  <c:v>11294</c:v>
                </c:pt>
              </c:numCache>
            </c:numRef>
          </c:xVal>
          <c:yVal>
            <c:numRef>
              <c:f>Angle!$H$35:$H$155</c:f>
              <c:numCache>
                <c:formatCode>0.00E+00</c:formatCode>
                <c:ptCount val="121"/>
                <c:pt idx="0">
                  <c:v>8931.4278816979549</c:v>
                </c:pt>
                <c:pt idx="1">
                  <c:v>9903.5656663730806</c:v>
                </c:pt>
                <c:pt idx="2">
                  <c:v>10636.21878466079</c:v>
                </c:pt>
                <c:pt idx="3">
                  <c:v>10971.740803779403</c:v>
                </c:pt>
                <c:pt idx="4">
                  <c:v>10759.592491674121</c:v>
                </c:pt>
                <c:pt idx="5">
                  <c:v>9906.2024860582842</c:v>
                </c:pt>
                <c:pt idx="6">
                  <c:v>8433.9762114850091</c:v>
                </c:pt>
                <c:pt idx="7">
                  <c:v>6520.8580111484471</c:v>
                </c:pt>
                <c:pt idx="8">
                  <c:v>4483.2652844571221</c:v>
                </c:pt>
                <c:pt idx="9">
                  <c:v>2680.188512981365</c:v>
                </c:pt>
                <c:pt idx="10">
                  <c:v>1370.460224960339</c:v>
                </c:pt>
                <c:pt idx="11">
                  <c:v>609.62458906569316</c:v>
                </c:pt>
                <c:pt idx="12">
                  <c:v>265.64595413122237</c:v>
                </c:pt>
                <c:pt idx="13">
                  <c:v>143.96747777372778</c:v>
                </c:pt>
                <c:pt idx="14">
                  <c:v>103.46076547605311</c:v>
                </c:pt>
                <c:pt idx="15">
                  <c:v>83.311498988881453</c:v>
                </c:pt>
                <c:pt idx="16">
                  <c:v>67.998013743221549</c:v>
                </c:pt>
                <c:pt idx="17">
                  <c:v>55.221421922002541</c:v>
                </c:pt>
                <c:pt idx="18">
                  <c:v>44.621392748474008</c:v>
                </c:pt>
                <c:pt idx="19">
                  <c:v>35.922602909783613</c:v>
                </c:pt>
                <c:pt idx="20">
                  <c:v>28.845003873540879</c:v>
                </c:pt>
                <c:pt idx="21">
                  <c:v>23.114914157316271</c:v>
                </c:pt>
                <c:pt idx="22">
                  <c:v>18.497603350435224</c:v>
                </c:pt>
                <c:pt idx="23">
                  <c:v>14.787567692915976</c:v>
                </c:pt>
                <c:pt idx="24">
                  <c:v>11.812626140250904</c:v>
                </c:pt>
                <c:pt idx="25">
                  <c:v>9.4307597326851305</c:v>
                </c:pt>
                <c:pt idx="26">
                  <c:v>7.5259995194798401</c:v>
                </c:pt>
                <c:pt idx="27">
                  <c:v>6.0040096138590142</c:v>
                </c:pt>
                <c:pt idx="28">
                  <c:v>4.7887940832738165</c:v>
                </c:pt>
                <c:pt idx="29">
                  <c:v>3.8187818117158221</c:v>
                </c:pt>
                <c:pt idx="30">
                  <c:v>3.0449715017278955</c:v>
                </c:pt>
                <c:pt idx="31">
                  <c:v>2.4274450311954081</c:v>
                </c:pt>
                <c:pt idx="32">
                  <c:v>1.9350306667803243</c:v>
                </c:pt>
                <c:pt idx="33">
                  <c:v>1.5424151794231757</c:v>
                </c:pt>
                <c:pt idx="34">
                  <c:v>1.2293873606304209</c:v>
                </c:pt>
                <c:pt idx="35">
                  <c:v>0.97983171519405365</c:v>
                </c:pt>
                <c:pt idx="36">
                  <c:v>0.78090512915273191</c:v>
                </c:pt>
                <c:pt idx="37">
                  <c:v>0.62235537394479579</c:v>
                </c:pt>
                <c:pt idx="38">
                  <c:v>0.49598701109897986</c:v>
                </c:pt>
                <c:pt idx="39">
                  <c:v>0.39527710120229709</c:v>
                </c:pt>
                <c:pt idx="40">
                  <c:v>0.31502069867556309</c:v>
                </c:pt>
                <c:pt idx="41">
                  <c:v>0.25108926809198268</c:v>
                </c:pt>
                <c:pt idx="42">
                  <c:v>0.2001371298721224</c:v>
                </c:pt>
                <c:pt idx="43">
                  <c:v>0.15954577712318233</c:v>
                </c:pt>
                <c:pt idx="44">
                  <c:v>0.1272068539879484</c:v>
                </c:pt>
                <c:pt idx="45">
                  <c:v>0.10144202736005704</c:v>
                </c:pt>
                <c:pt idx="46">
                  <c:v>8.0915641169198985E-2</c:v>
                </c:pt>
                <c:pt idx="47">
                  <c:v>6.4562838947610446E-2</c:v>
                </c:pt>
                <c:pt idx="48">
                  <c:v>5.1532701045042581E-2</c:v>
                </c:pt>
                <c:pt idx="49">
                  <c:v>4.1151846930363771E-2</c:v>
                </c:pt>
                <c:pt idx="50">
                  <c:v>3.2878031602974186E-2</c:v>
                </c:pt>
                <c:pt idx="51">
                  <c:v>2.628639742604405E-2</c:v>
                </c:pt>
                <c:pt idx="52">
                  <c:v>2.1030913898870858E-2</c:v>
                </c:pt>
                <c:pt idx="53">
                  <c:v>1.6841378894987265E-2</c:v>
                </c:pt>
                <c:pt idx="54">
                  <c:v>1.3500449433562985E-2</c:v>
                </c:pt>
                <c:pt idx="55">
                  <c:v>1.0835276951678982E-2</c:v>
                </c:pt>
                <c:pt idx="56">
                  <c:v>8.7084308277229142E-3</c:v>
                </c:pt>
                <c:pt idx="57">
                  <c:v>7.0104385052606188E-3</c:v>
                </c:pt>
                <c:pt idx="58">
                  <c:v>5.6538881040600871E-3</c:v>
                </c:pt>
                <c:pt idx="59">
                  <c:v>4.5696159998624203E-3</c:v>
                </c:pt>
                <c:pt idx="60">
                  <c:v>3.7024298934541311E-3</c:v>
                </c:pt>
                <c:pt idx="61">
                  <c:v>3.0077492938691969E-3</c:v>
                </c:pt>
                <c:pt idx="62">
                  <c:v>2.4510442501522009E-3</c:v>
                </c:pt>
                <c:pt idx="63">
                  <c:v>2.0043451375171156E-3</c:v>
                </c:pt>
                <c:pt idx="64">
                  <c:v>1.645392389336153E-3</c:v>
                </c:pt>
                <c:pt idx="65">
                  <c:v>1.3564853636692058E-3</c:v>
                </c:pt>
                <c:pt idx="66">
                  <c:v>1.1235498098575111E-3</c:v>
                </c:pt>
                <c:pt idx="67">
                  <c:v>9.3536989592076544E-4</c:v>
                </c:pt>
                <c:pt idx="68">
                  <c:v>7.8298787522148867E-4</c:v>
                </c:pt>
                <c:pt idx="69">
                  <c:v>6.5927647366892373E-4</c:v>
                </c:pt>
                <c:pt idx="70">
                  <c:v>5.585903081988038E-4</c:v>
                </c:pt>
                <c:pt idx="71">
                  <c:v>4.7677604048670957E-4</c:v>
                </c:pt>
                <c:pt idx="72">
                  <c:v>4.1147766836599996E-4</c:v>
                </c:pt>
                <c:pt idx="73">
                  <c:v>3.5579170164457241E-4</c:v>
                </c:pt>
                <c:pt idx="74">
                  <c:v>3.0917318596973862E-4</c:v>
                </c:pt>
                <c:pt idx="75">
                  <c:v>2.7008215876046072E-4</c:v>
                </c:pt>
                <c:pt idx="76">
                  <c:v>2.3677606827972241E-4</c:v>
                </c:pt>
                <c:pt idx="77">
                  <c:v>2.0780005364863426E-4</c:v>
                </c:pt>
                <c:pt idx="78">
                  <c:v>1.8198704258585779E-4</c:v>
                </c:pt>
                <c:pt idx="79">
                  <c:v>1.5832799322122563E-4</c:v>
                </c:pt>
                <c:pt idx="80">
                  <c:v>1.3609046798871371E-4</c:v>
                </c:pt>
                <c:pt idx="81">
                  <c:v>1.1513813956123068E-4</c:v>
                </c:pt>
                <c:pt idx="82">
                  <c:v>9.453249628125464E-5</c:v>
                </c:pt>
                <c:pt idx="83">
                  <c:v>7.4560594657523138E-5</c:v>
                </c:pt>
                <c:pt idx="84">
                  <c:v>5.6185137113610672E-5</c:v>
                </c:pt>
                <c:pt idx="85">
                  <c:v>4.0254772216341494E-5</c:v>
                </c:pt>
                <c:pt idx="86">
                  <c:v>2.7285998086718936E-5</c:v>
                </c:pt>
                <c:pt idx="87">
                  <c:v>1.770607069186913E-5</c:v>
                </c:pt>
                <c:pt idx="88">
                  <c:v>1.1328958114091766E-5</c:v>
                </c:pt>
                <c:pt idx="89">
                  <c:v>7.1228194186080991E-6</c:v>
                </c:pt>
                <c:pt idx="90">
                  <c:v>4.5419206081226841E-6</c:v>
                </c:pt>
                <c:pt idx="91">
                  <c:v>2.9471029099958066E-6</c:v>
                </c:pt>
                <c:pt idx="92">
                  <c:v>1.9265233770422666E-6</c:v>
                </c:pt>
                <c:pt idx="93">
                  <c:v>1.2691505329648397E-6</c:v>
                </c:pt>
                <c:pt idx="94">
                  <c:v>8.545307138020761E-7</c:v>
                </c:pt>
                <c:pt idx="95">
                  <c:v>5.9318264926867869E-7</c:v>
                </c:pt>
                <c:pt idx="96">
                  <c:v>4.1520329364018088E-7</c:v>
                </c:pt>
                <c:pt idx="97">
                  <c:v>2.7485587563060791E-7</c:v>
                </c:pt>
                <c:pt idx="98">
                  <c:v>1.6139125457349262E-7</c:v>
                </c:pt>
                <c:pt idx="99">
                  <c:v>9.9337089012880211E-8</c:v>
                </c:pt>
                <c:pt idx="100">
                  <c:v>8.0967760336122993E-8</c:v>
                </c:pt>
                <c:pt idx="101">
                  <c:v>5.0053682859976343E-8</c:v>
                </c:pt>
                <c:pt idx="102">
                  <c:v>2.0475832333854509E-8</c:v>
                </c:pt>
                <c:pt idx="103">
                  <c:v>1.3748841666275263E-8</c:v>
                </c:pt>
                <c:pt idx="104">
                  <c:v>8.3997451273477034E-9</c:v>
                </c:pt>
                <c:pt idx="105">
                  <c:v>4.6535454669917925E-9</c:v>
                </c:pt>
                <c:pt idx="106">
                  <c:v>2.3792510660480686E-9</c:v>
                </c:pt>
                <c:pt idx="107">
                  <c:v>1.1654592396173019E-9</c:v>
                </c:pt>
                <c:pt idx="108">
                  <c:v>1.1884314035042024E-9</c:v>
                </c:pt>
                <c:pt idx="109">
                  <c:v>9.5991291910728086E-10</c:v>
                </c:pt>
                <c:pt idx="110">
                  <c:v>6.7765671772968182E-10</c:v>
                </c:pt>
                <c:pt idx="111">
                  <c:v>4.5336944558001751E-10</c:v>
                </c:pt>
                <c:pt idx="112">
                  <c:v>2.8874200046061934E-10</c:v>
                </c:pt>
                <c:pt idx="113">
                  <c:v>1.7664768920954029E-10</c:v>
                </c:pt>
                <c:pt idx="114">
                  <c:v>1.0437611587486266E-10</c:v>
                </c:pt>
                <c:pt idx="115">
                  <c:v>5.9822556205859297E-11</c:v>
                </c:pt>
                <c:pt idx="116">
                  <c:v>3.342929059184467E-11</c:v>
                </c:pt>
                <c:pt idx="117">
                  <c:v>1.8324586743869862E-11</c:v>
                </c:pt>
                <c:pt idx="118">
                  <c:v>9.8875851385380453E-12</c:v>
                </c:pt>
                <c:pt idx="119">
                  <c:v>5.2647399463452236E-12</c:v>
                </c:pt>
                <c:pt idx="120">
                  <c:v>2.9492874607532328E-12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7813-49D0-BDC0-B1FAC484E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1391448"/>
        <c:axId val="461393016"/>
      </c:scatterChart>
      <c:valAx>
        <c:axId val="461391448"/>
        <c:scaling>
          <c:logBase val="10"/>
          <c:orientation val="minMax"/>
          <c:max val="10000"/>
          <c:min val="1.0000000000000002E-2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en-US" altLang="ja-JP"/>
                  <a:t>Energy (MeV/n)</a:t>
                </a:r>
              </a:p>
            </c:rich>
          </c:tx>
          <c:layout>
            <c:manualLayout>
              <c:xMode val="edge"/>
              <c:yMode val="edge"/>
              <c:x val="0.3816537063699737"/>
              <c:y val="0.92800472135278178"/>
            </c:manualLayout>
          </c:layout>
          <c:overlay val="0"/>
          <c:spPr>
            <a:noFill/>
            <a:ln w="25400">
              <a:noFill/>
            </a:ln>
          </c:spPr>
        </c:title>
        <c:numFmt formatCode="0.00E+00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461393016"/>
        <c:crossesAt val="1.0000000000000006E-12"/>
        <c:crossBetween val="midCat"/>
        <c:majorUnit val="100"/>
        <c:minorUnit val="100"/>
      </c:valAx>
      <c:valAx>
        <c:axId val="461393016"/>
        <c:scaling>
          <c:logBase val="10"/>
          <c:orientation val="minMax"/>
          <c:max val="100"/>
          <c:min val="1.0000000000000006E-1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strRef>
              <c:f>Angle!$B$34</c:f>
              <c:strCache>
                <c:ptCount val="1"/>
                <c:pt idx="0">
                  <c:v>φ(/cm2/s/(MeV/n)/sr)</c:v>
                </c:pt>
              </c:strCache>
            </c:strRef>
          </c:tx>
          <c:layout>
            <c:manualLayout>
              <c:xMode val="edge"/>
              <c:yMode val="edge"/>
              <c:x val="7.1759296223356745E-3"/>
              <c:y val="0.1852091290699307"/>
            </c:manualLayout>
          </c:layout>
          <c:overlay val="0"/>
          <c:spPr>
            <a:noFill/>
            <a:ln w="25400">
              <a:noFill/>
            </a:ln>
          </c:spPr>
          <c:txPr>
            <a:bodyPr/>
            <a:lstStyle/>
            <a:p>
              <a:pPr>
                <a:defRPr sz="1325" b="0" i="0" u="none" strike="noStrike" baseline="0">
                  <a:solidFill>
                    <a:srgbClr val="000000"/>
                  </a:solidFill>
                  <a:latin typeface="ＭＳ Ｐゴシック"/>
                  <a:ea typeface="ＭＳ Ｐゴシック"/>
                  <a:cs typeface="ＭＳ Ｐゴシック"/>
                </a:defRPr>
              </a:pPr>
              <a:endParaRPr lang="ja-JP"/>
            </a:p>
          </c:txPr>
        </c:title>
        <c:numFmt formatCode="0.00E+00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461391448"/>
        <c:crossesAt val="1.0000000000000002E-2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9958853729345536"/>
          <c:y val="9.8236896642908536E-2"/>
          <c:w val="0.19404933024100743"/>
          <c:h val="0.1939548985001014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65" b="0" i="0" u="none" strike="noStrike" baseline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850" b="0" i="0" u="none" strike="noStrike" baseline="0">
          <a:solidFill>
            <a:srgbClr val="000000"/>
          </a:solidFill>
          <a:latin typeface="ＭＳ Ｐゴシック"/>
          <a:ea typeface="ＭＳ Ｐゴシック"/>
          <a:cs typeface="ＭＳ Ｐゴシック"/>
        </a:defRPr>
      </a:pPr>
      <a:endParaRPr lang="ja-JP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0.00128</cdr:x>
      <cdr:y>0.15135</cdr:y>
    </cdr:from>
    <cdr:to>
      <cdr:x>0.04594</cdr:x>
      <cdr:y>0.40472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 rot="16200000">
          <a:off x="-482199" y="1240631"/>
          <a:ext cx="1259682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ja-JP" alt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2E512-A305-4A29-9C8F-1C66B1FF6537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C0A41-3B6F-4494-88F6-694E4715D7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89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983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263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049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5600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034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5905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065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1819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393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016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113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004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8093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257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2627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342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2EAC2-A792-465C-8042-2F1626AF1F1E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1121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0770C-6056-4788-ACC9-BC664F6760B3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1979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8244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9B2AB-A25E-43F3-B700-720F2EAD292C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325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237 W/(</a:t>
            </a:r>
            <a:r>
              <a:rPr kumimoji="1" lang="en-US" altLang="ja-JP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m·K</a:t>
            </a:r>
            <a:r>
              <a:rPr kumimoji="1" lang="en-US" altLang="ja-JP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88AC0-161A-4882-86E8-116D28A674E7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7283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21334-5686-40F9-A4BB-13EB9DF6B9C7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560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703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EDA04-A3FD-4036-A618-8E12DA6793A5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25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EDA04-A3FD-4036-A618-8E12DA6793A5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28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EDA04-A3FD-4036-A618-8E12DA6793A5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993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EDA04-A3FD-4036-A618-8E12DA6793A5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0114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3623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9B2AB-A25E-43F3-B700-720F2EAD292C}" type="slidenum">
              <a:rPr kumimoji="1" lang="ja-JP" altLang="en-US" smtClean="0"/>
              <a:t>88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48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1348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34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537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125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0A41-3B6F-4494-88F6-694E4715D7E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2924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9B2AB-A25E-43F3-B700-720F2EAD292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671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F3CC2-3F0E-4E74-B8D8-7CA0079E4043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85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50EF-8B20-4DDF-9930-E8C961A11D77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16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CABB1-6BF6-40A5-ABC7-7A6C6AFA2028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46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4AFFE-024B-460E-BAB6-973FD096B3E7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35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ABA2-22DF-425F-B2F5-5584B671DF69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02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8324-9575-45E1-8CC4-038E8C1A4018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04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EAF20-937C-488F-8F7D-F837571C2F2A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68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69E9-9CB5-4DDA-9BA9-A93271B7B111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540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3328-2180-409D-B787-764590FB0FCB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749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92EF-94D0-46BF-8DB8-C7E13A77F8F2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396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34D-4192-4084-A327-A81476316EDD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12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28B39-2458-4751-9B5D-E9AA3E03C3FE}" type="datetime1">
              <a:rPr kumimoji="1" lang="ja-JP" altLang="en-US" smtClean="0"/>
              <a:t>2021/3/25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400CD-9B89-45D6-8866-2123599F16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51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7.gif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ptep/ptab03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iehie.jp/pdf/manual1715.pdf" TargetMode="Externa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10.png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26" Type="http://schemas.openxmlformats.org/officeDocument/2006/relationships/image" Target="../media/image161.png"/><Relationship Id="rId3" Type="http://schemas.openxmlformats.org/officeDocument/2006/relationships/image" Target="../media/image138.png"/><Relationship Id="rId21" Type="http://schemas.openxmlformats.org/officeDocument/2006/relationships/image" Target="../media/image156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5" Type="http://schemas.openxmlformats.org/officeDocument/2006/relationships/image" Target="../media/image160.png"/><Relationship Id="rId2" Type="http://schemas.openxmlformats.org/officeDocument/2006/relationships/image" Target="../media/image137.png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24" Type="http://schemas.openxmlformats.org/officeDocument/2006/relationships/image" Target="../media/image159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28" Type="http://schemas.openxmlformats.org/officeDocument/2006/relationships/image" Target="../media/image163.png"/><Relationship Id="rId10" Type="http://schemas.openxmlformats.org/officeDocument/2006/relationships/image" Target="../media/image145.png"/><Relationship Id="rId19" Type="http://schemas.openxmlformats.org/officeDocument/2006/relationships/image" Target="../media/image154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Relationship Id="rId27" Type="http://schemas.openxmlformats.org/officeDocument/2006/relationships/image" Target="../media/image16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4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7.gi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82644" y="1112838"/>
            <a:ext cx="9899737" cy="2387600"/>
          </a:xfrm>
        </p:spPr>
        <p:txBody>
          <a:bodyPr>
            <a:normAutofit/>
          </a:bodyPr>
          <a:lstStyle/>
          <a:p>
            <a:r>
              <a:rPr lang="ja-JP" altLang="en-US" dirty="0"/>
              <a:t>超微粒子原子核乾板を用いた</a:t>
            </a:r>
            <a:r>
              <a:rPr lang="en-US" altLang="ja-JP" dirty="0"/>
              <a:t>sub-MeV</a:t>
            </a:r>
            <a:r>
              <a:rPr lang="ja-JP" altLang="en-US" dirty="0"/>
              <a:t>環境中性子測定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u="sng" dirty="0" smtClean="0"/>
              <a:t>白石</a:t>
            </a:r>
            <a:r>
              <a:rPr lang="ja-JP" altLang="en-US" u="sng" dirty="0" smtClean="0"/>
              <a:t>卓也</a:t>
            </a:r>
            <a:r>
              <a:rPr lang="en-US" altLang="ja-JP" u="sng" baseline="30000" dirty="0" smtClean="0"/>
              <a:t>A</a:t>
            </a:r>
            <a:r>
              <a:rPr lang="en-US" altLang="ja-JP" dirty="0" smtClean="0"/>
              <a:t>, </a:t>
            </a:r>
            <a:r>
              <a:rPr lang="ja-JP" altLang="en-US" dirty="0" smtClean="0"/>
              <a:t>赤松咲耶</a:t>
            </a:r>
            <a:r>
              <a:rPr lang="en-US" altLang="ja-JP" baseline="30000" dirty="0" smtClean="0"/>
              <a:t>A</a:t>
            </a:r>
            <a:r>
              <a:rPr lang="en-US" altLang="ja-JP" dirty="0" smtClean="0"/>
              <a:t>, </a:t>
            </a:r>
            <a:r>
              <a:rPr lang="ja-JP" altLang="en-US" dirty="0" smtClean="0"/>
              <a:t>轟祈</a:t>
            </a:r>
            <a:r>
              <a:rPr lang="en-US" altLang="ja-JP" baseline="30000" dirty="0"/>
              <a:t>B</a:t>
            </a:r>
            <a:r>
              <a:rPr lang="en-US" altLang="ja-JP" dirty="0" smtClean="0"/>
              <a:t>, </a:t>
            </a:r>
            <a:r>
              <a:rPr lang="ja-JP" altLang="en-US" dirty="0"/>
              <a:t>中竜</a:t>
            </a:r>
            <a:r>
              <a:rPr lang="ja-JP" altLang="en-US" dirty="0" smtClean="0"/>
              <a:t>大</a:t>
            </a:r>
            <a:r>
              <a:rPr lang="en-US" altLang="ja-JP" baseline="30000" dirty="0" smtClean="0"/>
              <a:t>A,C</a:t>
            </a:r>
            <a:r>
              <a:rPr lang="en-US" altLang="ja-JP" dirty="0" smtClean="0"/>
              <a:t>, </a:t>
            </a:r>
            <a:r>
              <a:rPr lang="ja-JP" altLang="en-US" dirty="0"/>
              <a:t>梅本篤</a:t>
            </a:r>
            <a:r>
              <a:rPr lang="ja-JP" altLang="en-US" dirty="0" smtClean="0"/>
              <a:t>宏</a:t>
            </a:r>
            <a:r>
              <a:rPr lang="en-US" altLang="ja-JP" baseline="30000" dirty="0"/>
              <a:t>B</a:t>
            </a:r>
            <a:r>
              <a:rPr lang="en-US" altLang="ja-JP" dirty="0" smtClean="0"/>
              <a:t>, </a:t>
            </a:r>
            <a:r>
              <a:rPr lang="ja-JP" altLang="en-US" dirty="0"/>
              <a:t>小林龍</a:t>
            </a:r>
            <a:r>
              <a:rPr lang="ja-JP" altLang="en-US" dirty="0" smtClean="0"/>
              <a:t>太</a:t>
            </a:r>
            <a:r>
              <a:rPr lang="en-US" altLang="ja-JP" baseline="30000" dirty="0"/>
              <a:t>B</a:t>
            </a:r>
            <a:r>
              <a:rPr lang="en-US" altLang="ja-JP" dirty="0" smtClean="0"/>
              <a:t>, </a:t>
            </a:r>
            <a:r>
              <a:rPr lang="ja-JP" altLang="en-US" dirty="0"/>
              <a:t>佐藤</a:t>
            </a:r>
            <a:r>
              <a:rPr lang="ja-JP" altLang="en-US" dirty="0" smtClean="0"/>
              <a:t>修</a:t>
            </a:r>
            <a:r>
              <a:rPr lang="en-US" altLang="ja-JP" baseline="30000" dirty="0" smtClean="0"/>
              <a:t>D</a:t>
            </a:r>
          </a:p>
          <a:p>
            <a:r>
              <a:rPr lang="ja-JP" altLang="en-US" dirty="0"/>
              <a:t>東邦</a:t>
            </a:r>
            <a:r>
              <a:rPr lang="ja-JP" altLang="en-US" dirty="0" smtClean="0"/>
              <a:t>大理</a:t>
            </a:r>
            <a:r>
              <a:rPr lang="en-US" altLang="ja-JP" baseline="30000" dirty="0" smtClean="0"/>
              <a:t>A</a:t>
            </a:r>
            <a:r>
              <a:rPr lang="en-US" altLang="ja-JP" dirty="0" smtClean="0"/>
              <a:t>, </a:t>
            </a:r>
            <a:r>
              <a:rPr lang="ja-JP" altLang="en-US" dirty="0"/>
              <a:t>名</a:t>
            </a:r>
            <a:r>
              <a:rPr lang="ja-JP" altLang="en-US" dirty="0" smtClean="0"/>
              <a:t>大理</a:t>
            </a:r>
            <a:r>
              <a:rPr lang="en-US" altLang="ja-JP" baseline="30000" dirty="0" smtClean="0"/>
              <a:t>B</a:t>
            </a:r>
            <a:r>
              <a:rPr lang="en-US" altLang="ja-JP" dirty="0" smtClean="0"/>
              <a:t>, </a:t>
            </a:r>
            <a:r>
              <a:rPr lang="ja-JP" altLang="en-US" dirty="0"/>
              <a:t>名</a:t>
            </a:r>
            <a:r>
              <a:rPr lang="ja-JP" altLang="en-US" dirty="0" smtClean="0"/>
              <a:t>大</a:t>
            </a:r>
            <a:r>
              <a:rPr lang="en-US" altLang="ja-JP" dirty="0" smtClean="0"/>
              <a:t>KMI</a:t>
            </a:r>
            <a:r>
              <a:rPr lang="en-US" altLang="ja-JP" baseline="30000" dirty="0"/>
              <a:t>C</a:t>
            </a:r>
            <a:r>
              <a:rPr lang="en-US" altLang="ja-JP" dirty="0" smtClean="0"/>
              <a:t>, </a:t>
            </a:r>
            <a:r>
              <a:rPr lang="ja-JP" altLang="en-US" dirty="0"/>
              <a:t>名大</a:t>
            </a:r>
            <a:r>
              <a:rPr lang="en-US" altLang="ja-JP" dirty="0" smtClean="0"/>
              <a:t>IMASS</a:t>
            </a:r>
            <a:r>
              <a:rPr lang="en-US" altLang="ja-JP" baseline="30000" dirty="0"/>
              <a:t>D</a:t>
            </a:r>
            <a:endParaRPr kumimoji="1" lang="en-US" altLang="ja-JP" baseline="30000" dirty="0" smtClean="0"/>
          </a:p>
          <a:p>
            <a:endParaRPr kumimoji="1" lang="en-US" altLang="ja-JP" dirty="0" smtClean="0"/>
          </a:p>
          <a:p>
            <a:r>
              <a:rPr lang="en-US" altLang="ja-JP" dirty="0" smtClean="0"/>
              <a:t>2021/03/25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444762" y="6148717"/>
            <a:ext cx="330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「第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回極低放射能技術」研究会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0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Surface Run</a:t>
            </a:r>
            <a:r>
              <a:rPr lang="ja-JP" altLang="en-US" dirty="0"/>
              <a:t> </a:t>
            </a:r>
            <a:r>
              <a:rPr lang="en-US" altLang="ja-JP" dirty="0" smtClean="0"/>
              <a:t>for Environmental sub-MeV </a:t>
            </a:r>
            <a:r>
              <a:rPr lang="en-US" altLang="ja-JP" dirty="0"/>
              <a:t>N</a:t>
            </a:r>
            <a:r>
              <a:rPr lang="en-US" altLang="ja-JP" dirty="0" smtClean="0"/>
              <a:t>eutron Measurement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F5CA92E9-7D5F-43B5-B883-2ED5C0BAB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FA58-6D7A-4B26-98BC-D7ED09ECB3E3}" type="slidenum">
              <a:rPr kumimoji="1" lang="ja-JP" altLang="en-US" smtClean="0"/>
              <a:t>10</a:t>
            </a:fld>
            <a:endParaRPr kumimoji="1" lang="ja-JP" altLang="en-US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025732"/>
              </p:ext>
            </p:extLst>
          </p:nvPr>
        </p:nvGraphicFramePr>
        <p:xfrm>
          <a:off x="470704" y="3404642"/>
          <a:ext cx="11250592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411"/>
                <a:gridCol w="1322630"/>
                <a:gridCol w="1803586"/>
                <a:gridCol w="1633046"/>
                <a:gridCol w="1441695"/>
                <a:gridCol w="1497058"/>
                <a:gridCol w="2177166"/>
              </a:tblGrid>
              <a:tr h="9362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Installed Location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Attitude</a:t>
                      </a:r>
                    </a:p>
                    <a:p>
                      <a:pPr algn="ctr"/>
                      <a:r>
                        <a:rPr kumimoji="1" lang="en-US" altLang="ja-JP" sz="2000" b="1" dirty="0" smtClean="0"/>
                        <a:t>(m)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Flux [/cm2/s]</a:t>
                      </a:r>
                    </a:p>
                    <a:p>
                      <a:pPr algn="ctr"/>
                      <a:r>
                        <a:rPr kumimoji="1" lang="en-US" altLang="ja-JP" sz="2000" b="1" dirty="0" smtClean="0"/>
                        <a:t>(0.2~10MeV)</a:t>
                      </a:r>
                    </a:p>
                    <a:p>
                      <a:pPr algn="ctr"/>
                      <a:r>
                        <a:rPr lang="en-US" altLang="ja-JP" sz="2000" b="1" dirty="0" smtClean="0"/>
                        <a:t>※ EXPACS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Exposure</a:t>
                      </a:r>
                      <a:r>
                        <a:rPr kumimoji="1" lang="ja-JP" altLang="en-US" sz="2000" b="1" dirty="0" smtClean="0"/>
                        <a:t> </a:t>
                      </a:r>
                      <a:r>
                        <a:rPr kumimoji="1" lang="en-US" altLang="ja-JP" sz="2000" b="1" dirty="0" smtClean="0"/>
                        <a:t>Time [day]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Analysis</a:t>
                      </a:r>
                      <a:r>
                        <a:rPr kumimoji="1" lang="en-US" altLang="ja-JP" sz="2000" b="1" baseline="0" dirty="0" smtClean="0"/>
                        <a:t> Mass [g]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Base Material</a:t>
                      </a:r>
                      <a:endParaRPr kumimoji="1" lang="ja-JP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NIT Purification</a:t>
                      </a:r>
                    </a:p>
                    <a:p>
                      <a:pPr algn="ctr"/>
                      <a:r>
                        <a:rPr kumimoji="1" lang="en-US" altLang="ja-JP" sz="2000" b="1" dirty="0" smtClean="0"/>
                        <a:t>(</a:t>
                      </a:r>
                      <a:r>
                        <a:rPr kumimoji="1" lang="en-US" altLang="ja-JP" sz="2000" b="1" dirty="0" smtClean="0"/>
                        <a:t>0.22</a:t>
                      </a:r>
                      <a:r>
                        <a:rPr kumimoji="1" lang="en-US" altLang="ja-JP" sz="2000" b="1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2000" b="1" dirty="0" smtClean="0"/>
                        <a:t>m </a:t>
                      </a:r>
                      <a:r>
                        <a:rPr kumimoji="1" lang="en-US" altLang="ja-JP" sz="2000" b="1" dirty="0" smtClean="0"/>
                        <a:t>PES filter)</a:t>
                      </a:r>
                      <a:endParaRPr kumimoji="1" lang="ja-JP" altLang="en-US" sz="2000" b="1" dirty="0"/>
                    </a:p>
                  </a:txBody>
                  <a:tcPr/>
                </a:tc>
              </a:tr>
              <a:tr h="4437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LNGS (outside)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 smtClean="0"/>
                        <a:t>1400</a:t>
                      </a:r>
                      <a:endParaRPr kumimoji="1" lang="ja-JP" alt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7.0 x 10</a:t>
                      </a:r>
                      <a:r>
                        <a:rPr kumimoji="1" lang="en-US" altLang="ja-JP" sz="2000" baseline="30000" dirty="0" smtClean="0"/>
                        <a:t>-3</a:t>
                      </a:r>
                      <a:endParaRPr kumimoji="1" lang="ja-JP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5.8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0.55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PMMA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No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6553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Nagoya (inside)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 smtClean="0"/>
                        <a:t>51</a:t>
                      </a:r>
                      <a:endParaRPr kumimoji="1" lang="ja-JP" alt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2.0 x 10</a:t>
                      </a:r>
                      <a:r>
                        <a:rPr kumimoji="1" lang="en-US" altLang="ja-JP" sz="2000" baseline="30000" dirty="0" smtClean="0"/>
                        <a:t>-3</a:t>
                      </a:r>
                      <a:endParaRPr kumimoji="1" lang="ja-JP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31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0.71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COP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Done</a:t>
                      </a:r>
                      <a:endParaRPr kumimoji="1" lang="ja-JP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451539" y="1783637"/>
            <a:ext cx="8385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u="sng" dirty="0" smtClean="0"/>
              <a:t>目的</a:t>
            </a:r>
            <a:endParaRPr lang="en-US" altLang="ja-JP" sz="2400" b="1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2000" dirty="0" smtClean="0"/>
              <a:t>sub-MeV</a:t>
            </a:r>
            <a:r>
              <a:rPr lang="ja-JP" altLang="en-US" sz="2000" dirty="0" smtClean="0"/>
              <a:t>帯の環境中性子測定のデモンストレーション</a:t>
            </a:r>
            <a:endParaRPr lang="en-US" altLang="ja-JP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sz="2000" dirty="0"/>
              <a:t>地上</a:t>
            </a:r>
            <a:r>
              <a:rPr lang="ja-JP" altLang="en-US" sz="2000" dirty="0" smtClean="0"/>
              <a:t>において</a:t>
            </a:r>
            <a:r>
              <a:rPr lang="ja-JP" altLang="en-US" sz="2000" dirty="0"/>
              <a:t>も</a:t>
            </a:r>
            <a:r>
              <a:rPr lang="en-US" altLang="ja-JP" sz="2000" dirty="0" smtClean="0"/>
              <a:t>sub-MeV</a:t>
            </a:r>
            <a:r>
              <a:rPr lang="ja-JP" altLang="en-US" sz="2000" dirty="0"/>
              <a:t>帯</a:t>
            </a:r>
            <a:r>
              <a:rPr lang="ja-JP" altLang="en-US" sz="2000" dirty="0" smtClean="0"/>
              <a:t>の中性子スペクトルの詳細なデータがない</a:t>
            </a:r>
            <a:endParaRPr kumimoji="1" lang="ja-JP" altLang="en-US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89498" y="5987017"/>
            <a:ext cx="636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※1g </a:t>
            </a:r>
            <a:r>
              <a:rPr lang="ja-JP" altLang="en-US" dirty="0" smtClean="0"/>
              <a:t>を </a:t>
            </a:r>
            <a:r>
              <a:rPr lang="en-US" altLang="ja-JP" dirty="0" smtClean="0"/>
              <a:t>1</a:t>
            </a:r>
            <a:r>
              <a:rPr lang="ja-JP" altLang="en-US" dirty="0" smtClean="0"/>
              <a:t>か月設置すると</a:t>
            </a:r>
            <a:r>
              <a:rPr lang="ja-JP" altLang="en-US" dirty="0"/>
              <a:t>反跳</a:t>
            </a:r>
            <a:r>
              <a:rPr lang="ja-JP" altLang="en-US" dirty="0" smtClean="0"/>
              <a:t>陽子数は数百イベント程度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961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自動解析でトリガーされた飛跡の写真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7" b="50035"/>
          <a:stretch/>
        </p:blipFill>
        <p:spPr>
          <a:xfrm>
            <a:off x="6477374" y="3022837"/>
            <a:ext cx="2525327" cy="252591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7" b="50035"/>
          <a:stretch/>
        </p:blipFill>
        <p:spPr>
          <a:xfrm>
            <a:off x="9293246" y="3022837"/>
            <a:ext cx="2526435" cy="2527026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 flipH="1" flipV="1">
            <a:off x="6477374" y="2887993"/>
            <a:ext cx="252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7361499" y="2563142"/>
            <a:ext cx="112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94</a:t>
            </a:r>
            <a:r>
              <a:rPr kumimoji="1" lang="en-US" altLang="ja-JP" dirty="0" smtClean="0"/>
              <a:t> 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43826" y="5362677"/>
            <a:ext cx="3356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External Track</a:t>
            </a:r>
          </a:p>
          <a:p>
            <a:pPr algn="ctr"/>
            <a:r>
              <a:rPr lang="en-US" altLang="ja-JP" sz="2000" dirty="0" smtClean="0"/>
              <a:t>(α-ray or edge out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proton)</a:t>
            </a:r>
            <a:endParaRPr kumimoji="1" lang="ja-JP" altLang="en-US" sz="2000" dirty="0"/>
          </a:p>
        </p:txBody>
      </p:sp>
      <p:sp>
        <p:nvSpPr>
          <p:cNvPr id="11" name="角丸四角形 10"/>
          <p:cNvSpPr/>
          <p:nvPr/>
        </p:nvSpPr>
        <p:spPr>
          <a:xfrm>
            <a:off x="196697" y="1690689"/>
            <a:ext cx="5722805" cy="49647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94368" y="1432669"/>
            <a:ext cx="16772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Single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Track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040291" y="2095611"/>
            <a:ext cx="2505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aseline="30000" dirty="0" smtClean="0"/>
              <a:t>232</a:t>
            </a:r>
            <a:r>
              <a:rPr kumimoji="1" lang="en-US" altLang="ja-JP" sz="2000" dirty="0" smtClean="0"/>
              <a:t>Th, </a:t>
            </a:r>
            <a:r>
              <a:rPr kumimoji="1" lang="en-US" altLang="ja-JP" sz="2000" baseline="30000" dirty="0" smtClean="0"/>
              <a:t>238</a:t>
            </a:r>
            <a:r>
              <a:rPr kumimoji="1" lang="en-US" altLang="ja-JP" sz="2000" dirty="0" smtClean="0"/>
              <a:t>U </a:t>
            </a:r>
            <a:r>
              <a:rPr kumimoji="1" lang="ja-JP" altLang="en-US" sz="2000" dirty="0" smtClean="0"/>
              <a:t>崩壊系列</a:t>
            </a:r>
            <a:endParaRPr kumimoji="1" lang="ja-JP" altLang="en-US" sz="2000" dirty="0"/>
          </a:p>
        </p:txBody>
      </p:sp>
      <p:sp>
        <p:nvSpPr>
          <p:cNvPr id="13" name="角丸四角形 12"/>
          <p:cNvSpPr/>
          <p:nvPr/>
        </p:nvSpPr>
        <p:spPr>
          <a:xfrm>
            <a:off x="6210048" y="1618325"/>
            <a:ext cx="5785255" cy="496475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46827" y="1396853"/>
            <a:ext cx="29305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Multiple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Track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(</a:t>
            </a:r>
            <a:r>
              <a:rPr kumimoji="1" lang="en-US" altLang="ja-JP" sz="2400" dirty="0" smtClean="0"/>
              <a:t>α</a:t>
            </a:r>
            <a:r>
              <a:rPr lang="en-US" altLang="ja-JP" sz="2400" dirty="0" smtClean="0"/>
              <a:t>-ray</a:t>
            </a:r>
            <a:r>
              <a:rPr kumimoji="1"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16" name="正方形/長方形 15"/>
          <p:cNvSpPr/>
          <p:nvPr/>
        </p:nvSpPr>
        <p:spPr>
          <a:xfrm>
            <a:off x="754917" y="2860953"/>
            <a:ext cx="1803748" cy="1273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754918" y="5062268"/>
            <a:ext cx="1803748" cy="9729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754917" y="6035241"/>
            <a:ext cx="1803749" cy="431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1286093" y="5900652"/>
            <a:ext cx="285008" cy="3800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66101" y="5021564"/>
            <a:ext cx="356260" cy="1408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H="1">
            <a:off x="1114053" y="5009689"/>
            <a:ext cx="294904" cy="22267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1487429" y="3355995"/>
            <a:ext cx="534932" cy="1250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1487429" y="3470940"/>
            <a:ext cx="1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2um</a:t>
            </a:r>
            <a:r>
              <a:rPr kumimoji="1" lang="ja-JP" altLang="en-US" dirty="0" smtClean="0"/>
              <a:t>以上</a:t>
            </a:r>
            <a:endParaRPr kumimoji="1" lang="ja-JP" altLang="en-US" dirty="0"/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703544" y="2867947"/>
            <a:ext cx="0" cy="12240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 rot="16200000">
            <a:off x="51995" y="2939184"/>
            <a:ext cx="102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82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m</a:t>
            </a:r>
            <a:endParaRPr kumimoji="1" lang="ja-JP" altLang="en-US" dirty="0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1144042" y="2869152"/>
            <a:ext cx="0" cy="2880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1144042" y="3818051"/>
            <a:ext cx="0" cy="28800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908008" y="2495721"/>
            <a:ext cx="145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Top 7</a:t>
            </a:r>
            <a:r>
              <a:rPr lang="en-US" altLang="ja-JP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dirty="0" smtClean="0">
                <a:solidFill>
                  <a:srgbClr val="FF0000"/>
                </a:solidFill>
              </a:rPr>
              <a:t>m </a:t>
            </a:r>
            <a:r>
              <a:rPr kumimoji="1" lang="en-US" altLang="ja-JP" dirty="0" smtClean="0">
                <a:solidFill>
                  <a:srgbClr val="FF0000"/>
                </a:solidFill>
              </a:rPr>
              <a:t>cut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908008" y="4110445"/>
            <a:ext cx="183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Botto</a:t>
            </a:r>
            <a:r>
              <a:rPr lang="en-US" altLang="ja-JP" dirty="0">
                <a:solidFill>
                  <a:srgbClr val="0070C0"/>
                </a:solidFill>
              </a:rPr>
              <a:t>m</a:t>
            </a:r>
            <a:r>
              <a:rPr lang="en-US" altLang="ja-JP" dirty="0" smtClean="0">
                <a:solidFill>
                  <a:srgbClr val="0070C0"/>
                </a:solidFill>
              </a:rPr>
              <a:t> 7</a:t>
            </a:r>
            <a:r>
              <a:rPr lang="en-US" altLang="ja-JP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altLang="ja-JP" dirty="0" smtClean="0">
                <a:solidFill>
                  <a:srgbClr val="0070C0"/>
                </a:solidFill>
              </a:rPr>
              <a:t>m </a:t>
            </a:r>
            <a:r>
              <a:rPr kumimoji="1" lang="en-US" altLang="ja-JP" dirty="0" smtClean="0">
                <a:solidFill>
                  <a:srgbClr val="0070C0"/>
                </a:solidFill>
              </a:rPr>
              <a:t>cut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41" name="角丸四角形 40"/>
          <p:cNvSpPr/>
          <p:nvPr/>
        </p:nvSpPr>
        <p:spPr>
          <a:xfrm>
            <a:off x="380896" y="2135968"/>
            <a:ext cx="5319434" cy="26283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73359" y="1932323"/>
            <a:ext cx="26910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/>
              <a:t>Internal Track (Signal)</a:t>
            </a:r>
            <a:endParaRPr kumimoji="1" lang="ja-JP" altLang="en-US" sz="2000" b="1" dirty="0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0" t="40475" r="36741" b="46948"/>
          <a:stretch/>
        </p:blipFill>
        <p:spPr>
          <a:xfrm>
            <a:off x="3066906" y="2575821"/>
            <a:ext cx="2229634" cy="1903956"/>
          </a:xfrm>
          <a:prstGeom prst="rect">
            <a:avLst/>
          </a:prstGeom>
        </p:spPr>
      </p:pic>
      <p:cxnSp>
        <p:nvCxnSpPr>
          <p:cNvPr id="44" name="直線矢印コネクタ 43"/>
          <p:cNvCxnSpPr/>
          <p:nvPr/>
        </p:nvCxnSpPr>
        <p:spPr>
          <a:xfrm flipH="1">
            <a:off x="3785723" y="3238719"/>
            <a:ext cx="828000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3818929" y="2840247"/>
            <a:ext cx="995727" cy="379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10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dirty="0" smtClean="0">
                <a:solidFill>
                  <a:schemeClr val="bg1"/>
                </a:solidFill>
              </a:rPr>
              <a:t>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029069" y="2863565"/>
            <a:ext cx="89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NIT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029069" y="5108122"/>
            <a:ext cx="89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NIT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956648" y="6064024"/>
            <a:ext cx="89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Base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40291" y="5879358"/>
            <a:ext cx="226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Topology</a:t>
            </a:r>
            <a:r>
              <a:rPr lang="ja-JP" altLang="en-US" dirty="0" smtClean="0"/>
              <a:t>的に区別</a:t>
            </a:r>
            <a:endParaRPr kumimoji="1" lang="ja-JP" alt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15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LNGS</a:t>
            </a:r>
            <a:r>
              <a:rPr lang="ja-JP" altLang="en-US" dirty="0"/>
              <a:t> </a:t>
            </a:r>
            <a:r>
              <a:rPr lang="en-US" altLang="ja-JP" dirty="0" smtClean="0"/>
              <a:t>Surface Run</a:t>
            </a:r>
            <a:br>
              <a:rPr lang="en-US" altLang="ja-JP" dirty="0" smtClean="0"/>
            </a:b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xmlns="" id="{D6342D7A-AB02-47D0-AA13-61B8F8C88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 t="34194" r="17069" b="1"/>
          <a:stretch/>
        </p:blipFill>
        <p:spPr>
          <a:xfrm>
            <a:off x="420870" y="1528443"/>
            <a:ext cx="5100059" cy="2134936"/>
          </a:xfrm>
          <a:prstGeom prst="rect">
            <a:avLst/>
          </a:prstGeom>
        </p:spPr>
      </p:pic>
      <p:sp>
        <p:nvSpPr>
          <p:cNvPr id="10" name="楕円 17">
            <a:extLst>
              <a:ext uri="{FF2B5EF4-FFF2-40B4-BE49-F238E27FC236}">
                <a16:creationId xmlns:a16="http://schemas.microsoft.com/office/drawing/2014/main" xmlns="" id="{0DB316CA-F8C4-4700-B89B-F4E838F9612A}"/>
              </a:ext>
            </a:extLst>
          </p:cNvPr>
          <p:cNvSpPr/>
          <p:nvPr/>
        </p:nvSpPr>
        <p:spPr>
          <a:xfrm>
            <a:off x="4643168" y="2386900"/>
            <a:ext cx="345044" cy="3262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xmlns="" id="{D95020FE-DD4C-470D-85CB-820E80DECC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12057" r="18365"/>
          <a:stretch/>
        </p:blipFill>
        <p:spPr>
          <a:xfrm rot="5400000">
            <a:off x="5662217" y="1539626"/>
            <a:ext cx="1579366" cy="14639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xmlns="" id="{BF369737-F346-45CC-8DF0-FE2DD1408EB7}"/>
              </a:ext>
            </a:extLst>
          </p:cNvPr>
          <p:cNvCxnSpPr>
            <a:cxnSpLocks/>
            <a:stCxn id="11" idx="2"/>
            <a:endCxn id="10" idx="6"/>
          </p:cNvCxnSpPr>
          <p:nvPr/>
        </p:nvCxnSpPr>
        <p:spPr>
          <a:xfrm flipH="1">
            <a:off x="4988212" y="2271625"/>
            <a:ext cx="731689" cy="2783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2073322" y="1159111"/>
            <a:ext cx="1795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LNGS Laboratory</a:t>
            </a:r>
            <a:endParaRPr kumimoji="1" lang="ja-JP" altLang="en-US" dirty="0"/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766" y="1063857"/>
            <a:ext cx="4161951" cy="2646931"/>
          </a:xfrm>
          <a:prstGeom prst="rect">
            <a:avLst/>
          </a:prstGeom>
        </p:spPr>
      </p:pic>
      <p:sp>
        <p:nvSpPr>
          <p:cNvPr id="63" name="テキスト ボックス 62"/>
          <p:cNvSpPr txBox="1"/>
          <p:nvPr/>
        </p:nvSpPr>
        <p:spPr>
          <a:xfrm>
            <a:off x="1641828" y="4426229"/>
            <a:ext cx="7417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NIT was installed outside the </a:t>
            </a:r>
            <a:r>
              <a:rPr lang="en-US" altLang="ja-JP" sz="2400" dirty="0" smtClean="0"/>
              <a:t>building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 smtClean="0"/>
              <a:t>Exposure Time : 5.8 day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Analyzed Area : 28.5 cm</a:t>
            </a:r>
            <a:r>
              <a:rPr lang="en-US" altLang="ja-JP" sz="2400" baseline="30000" dirty="0" smtClean="0"/>
              <a:t>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Analyzed </a:t>
            </a:r>
            <a:r>
              <a:rPr lang="en-US" altLang="ja-JP" sz="2400" dirty="0"/>
              <a:t>Mass : </a:t>
            </a:r>
            <a:r>
              <a:rPr lang="en-US" altLang="ja-JP" sz="2400" dirty="0" smtClean="0"/>
              <a:t>0.55 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Neutron </a:t>
            </a:r>
            <a:r>
              <a:rPr lang="en-US" altLang="ja-JP" sz="2400" dirty="0"/>
              <a:t>Flux </a:t>
            </a:r>
            <a:r>
              <a:rPr lang="en-US" altLang="ja-JP" sz="2400" dirty="0" smtClean="0"/>
              <a:t>(0.2~10MeV</a:t>
            </a:r>
            <a:r>
              <a:rPr lang="en-US" altLang="ja-JP" sz="2400" dirty="0"/>
              <a:t>) : 7.0 x </a:t>
            </a:r>
            <a:r>
              <a:rPr lang="en-US" altLang="ja-JP" sz="2400" dirty="0" smtClean="0"/>
              <a:t>10</a:t>
            </a:r>
            <a:r>
              <a:rPr lang="en-US" altLang="ja-JP" sz="2400" baseline="30000" dirty="0" smtClean="0"/>
              <a:t>-3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/cm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/s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868757" y="1063857"/>
            <a:ext cx="146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Cooler Box</a:t>
            </a:r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8168128" y="5579037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Nagoya </a:t>
            </a:r>
            <a:r>
              <a:rPr lang="en-US" altLang="ja-JP" dirty="0" smtClean="0"/>
              <a:t>Ru</a:t>
            </a:r>
            <a:r>
              <a:rPr lang="en-US" altLang="ja-JP" dirty="0"/>
              <a:t>n</a:t>
            </a:r>
            <a:r>
              <a:rPr kumimoji="1" lang="ja-JP" altLang="en-US" dirty="0" smtClean="0"/>
              <a:t>の</a:t>
            </a:r>
            <a:r>
              <a:rPr lang="ja-JP" altLang="en-US" dirty="0" smtClean="0"/>
              <a:t>約</a:t>
            </a:r>
            <a:r>
              <a:rPr lang="en-US" altLang="ja-JP" dirty="0" smtClean="0"/>
              <a:t>3.5</a:t>
            </a:r>
            <a:r>
              <a:rPr lang="ja-JP" altLang="en-US" dirty="0" smtClean="0"/>
              <a:t>倍</a:t>
            </a:r>
            <a:endParaRPr kumimoji="1" lang="ja-JP" altLang="en-US" dirty="0"/>
          </a:p>
        </p:txBody>
      </p:sp>
      <p:cxnSp>
        <p:nvCxnSpPr>
          <p:cNvPr id="67" name="直線矢印コネクタ 66"/>
          <p:cNvCxnSpPr>
            <a:stCxn id="65" idx="1"/>
          </p:cNvCxnSpPr>
          <p:nvPr/>
        </p:nvCxnSpPr>
        <p:spPr>
          <a:xfrm flipH="1">
            <a:off x="7657766" y="5763703"/>
            <a:ext cx="510362" cy="206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885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9" r="34714"/>
          <a:stretch/>
        </p:blipFill>
        <p:spPr>
          <a:xfrm>
            <a:off x="4968778" y="1397238"/>
            <a:ext cx="7223222" cy="308889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LNGS</a:t>
            </a:r>
            <a:r>
              <a:rPr lang="ja-JP" altLang="en-US" dirty="0"/>
              <a:t> </a:t>
            </a:r>
            <a:r>
              <a:rPr lang="en-US" altLang="ja-JP" dirty="0" smtClean="0"/>
              <a:t>Surface Run Result</a:t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88270" y="2280739"/>
            <a:ext cx="204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Simulation</a:t>
            </a:r>
          </a:p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(Geant4 + EXPACS)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34604" y="2902162"/>
            <a:ext cx="2405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Data</a:t>
            </a:r>
          </a:p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(Internal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Single Event)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56676" y="6205685"/>
            <a:ext cx="638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Flux</a:t>
            </a:r>
            <a:r>
              <a:rPr lang="ja-JP" altLang="en-US" dirty="0" smtClean="0"/>
              <a:t>は予測値</a:t>
            </a:r>
            <a:r>
              <a:rPr lang="ja-JP" altLang="en-US" dirty="0"/>
              <a:t>に比べて若干</a:t>
            </a:r>
            <a:r>
              <a:rPr lang="ja-JP" altLang="en-US" dirty="0" smtClean="0"/>
              <a:t>少ないが、</a:t>
            </a:r>
            <a:r>
              <a:rPr lang="en-US" altLang="ja-JP" dirty="0" smtClean="0"/>
              <a:t>Spectrum</a:t>
            </a:r>
            <a:r>
              <a:rPr lang="ja-JP" altLang="en-US" dirty="0" smtClean="0"/>
              <a:t>は大体合う</a:t>
            </a:r>
            <a:endParaRPr lang="en-US" altLang="ja-JP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96000" y="4948854"/>
            <a:ext cx="51383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sub-MeV</a:t>
            </a:r>
            <a:r>
              <a:rPr lang="ja-JP" altLang="en-US" sz="2000" dirty="0" smtClean="0"/>
              <a:t>帯</a:t>
            </a:r>
            <a:r>
              <a:rPr lang="en-US" altLang="ja-JP" sz="2000" dirty="0" smtClean="0"/>
              <a:t>(</a:t>
            </a:r>
            <a:r>
              <a:rPr lang="en-US" altLang="ja-JP" sz="2000" dirty="0" smtClean="0"/>
              <a:t>4~16</a:t>
            </a:r>
            <a:r>
              <a:rPr lang="en-US" altLang="ja-JP" sz="2000" dirty="0" smtClean="0">
                <a:latin typeface="Symbol" panose="05050102010706020507" pitchFamily="18" charset="2"/>
              </a:rPr>
              <a:t>m</a:t>
            </a:r>
            <a:r>
              <a:rPr lang="en-US" altLang="ja-JP" sz="2000" dirty="0" smtClean="0"/>
              <a:t>m</a:t>
            </a:r>
            <a:r>
              <a:rPr lang="en-US" altLang="ja-JP" sz="2000" dirty="0" smtClean="0"/>
              <a:t>)</a:t>
            </a:r>
            <a:r>
              <a:rPr lang="ja-JP" altLang="en-US" sz="2000" dirty="0" smtClean="0"/>
              <a:t>の中性子</a:t>
            </a:r>
            <a:r>
              <a:rPr lang="en-US" altLang="ja-JP" sz="2000" dirty="0" smtClean="0"/>
              <a:t>Flux</a:t>
            </a:r>
            <a:r>
              <a:rPr lang="ja-JP" altLang="en-US" sz="2000" dirty="0" smtClean="0"/>
              <a:t>は、</a:t>
            </a:r>
            <a:endParaRPr lang="en-US" altLang="ja-JP" sz="2000" dirty="0" smtClean="0"/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Data: (1.0±0.2) x10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-3</a:t>
            </a:r>
            <a:r>
              <a:rPr lang="en-US" altLang="ja-JP" sz="2400" dirty="0" smtClean="0">
                <a:solidFill>
                  <a:srgbClr val="FF0000"/>
                </a:solidFill>
              </a:rPr>
              <a:t> /cm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sz="2400" dirty="0" smtClean="0">
                <a:solidFill>
                  <a:srgbClr val="FF0000"/>
                </a:solidFill>
              </a:rPr>
              <a:t>/s</a:t>
            </a:r>
          </a:p>
          <a:p>
            <a:r>
              <a:rPr lang="en-US" altLang="ja-JP" sz="2400" dirty="0" smtClean="0">
                <a:solidFill>
                  <a:srgbClr val="0070C0"/>
                </a:solidFill>
              </a:rPr>
              <a:t>EXPACS: 1.5 x10</a:t>
            </a:r>
            <a:r>
              <a:rPr lang="en-US" altLang="ja-JP" sz="2400" baseline="30000" dirty="0" smtClean="0">
                <a:solidFill>
                  <a:srgbClr val="0070C0"/>
                </a:solidFill>
              </a:rPr>
              <a:t>-3</a:t>
            </a:r>
            <a:r>
              <a:rPr lang="en-US" altLang="ja-JP" sz="2400" dirty="0" smtClean="0">
                <a:solidFill>
                  <a:srgbClr val="0070C0"/>
                </a:solidFill>
              </a:rPr>
              <a:t> /cm</a:t>
            </a:r>
            <a:r>
              <a:rPr lang="en-US" altLang="ja-JP" sz="2400" baseline="30000" dirty="0" smtClean="0">
                <a:solidFill>
                  <a:srgbClr val="0070C0"/>
                </a:solidFill>
              </a:rPr>
              <a:t>2</a:t>
            </a:r>
            <a:r>
              <a:rPr lang="en-US" altLang="ja-JP" sz="2400" dirty="0" smtClean="0">
                <a:solidFill>
                  <a:srgbClr val="0070C0"/>
                </a:solidFill>
              </a:rPr>
              <a:t>/s @ 0.4~1MeV</a:t>
            </a:r>
          </a:p>
        </p:txBody>
      </p:sp>
      <p:graphicFrame>
        <p:nvGraphicFramePr>
          <p:cNvPr id="27" name="グラフ 26">
            <a:extLst>
              <a:ext uri="{FF2B5EF4-FFF2-40B4-BE49-F238E27FC236}">
                <a16:creationId xmlns=""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7607673"/>
              </p:ext>
            </p:extLst>
          </p:nvPr>
        </p:nvGraphicFramePr>
        <p:xfrm>
          <a:off x="263048" y="4126162"/>
          <a:ext cx="4871548" cy="263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8" name="図 27">
            <a:extLst>
              <a:ext uri="{FF2B5EF4-FFF2-40B4-BE49-F238E27FC236}">
                <a16:creationId xmlns="" xmlns:a16="http://schemas.microsoft.com/office/drawing/2014/main" id="{7EA8172E-9FA8-4AAC-9F6F-8691F3C31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99" y="1290755"/>
            <a:ext cx="3806649" cy="2690862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75849" y="4126162"/>
            <a:ext cx="428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角度微分フラックス</a:t>
            </a:r>
            <a:r>
              <a:rPr lang="ja-JP" altLang="en-US" dirty="0" smtClean="0"/>
              <a:t>の</a:t>
            </a:r>
            <a:r>
              <a:rPr lang="ja-JP" altLang="en-US" dirty="0" smtClean="0"/>
              <a:t>予測</a:t>
            </a:r>
            <a:r>
              <a:rPr kumimoji="1" lang="ja-JP" altLang="en-US" dirty="0" smtClean="0"/>
              <a:t>（</a:t>
            </a:r>
            <a:r>
              <a:rPr lang="en-US" altLang="ja-JP" dirty="0" smtClean="0"/>
              <a:t>EXPACS </a:t>
            </a:r>
            <a:r>
              <a:rPr lang="en-US" altLang="ja-JP" dirty="0" smtClean="0"/>
              <a:t>4.0.8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13391" y="1027906"/>
            <a:ext cx="271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Geant4</a:t>
            </a:r>
            <a:r>
              <a:rPr kumimoji="1" lang="ja-JP" altLang="en-US" dirty="0" smtClean="0"/>
              <a:t> シミュレーション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459908" y="1117544"/>
            <a:ext cx="94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Range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781736" y="1138602"/>
            <a:ext cx="157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Zenith </a:t>
            </a:r>
            <a:r>
              <a:rPr lang="en-US" altLang="ja-JP" dirty="0"/>
              <a:t>angle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556676" y="4634068"/>
            <a:ext cx="6099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/>
              <a:t>サンプルが汚く、</a:t>
            </a:r>
            <a:r>
              <a:rPr lang="en-US" altLang="ja-JP" dirty="0" smtClean="0"/>
              <a:t>4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m</a:t>
            </a:r>
            <a:r>
              <a:rPr lang="ja-JP" altLang="en-US" dirty="0"/>
              <a:t>以上</a:t>
            </a:r>
            <a:r>
              <a:rPr lang="ja-JP" altLang="en-US" dirty="0" smtClean="0"/>
              <a:t>（</a:t>
            </a:r>
            <a:r>
              <a:rPr lang="en-US" altLang="ja-JP" dirty="0" smtClean="0"/>
              <a:t>0.4MeV</a:t>
            </a:r>
            <a:r>
              <a:rPr lang="ja-JP" altLang="en-US" dirty="0"/>
              <a:t>閾値）を解析対象とした</a:t>
            </a:r>
            <a:endParaRPr lang="en-US" altLang="ja-JP" dirty="0"/>
          </a:p>
        </p:txBody>
      </p:sp>
      <p:cxnSp>
        <p:nvCxnSpPr>
          <p:cNvPr id="34" name="直線コネクタ 33"/>
          <p:cNvCxnSpPr/>
          <p:nvPr/>
        </p:nvCxnSpPr>
        <p:spPr>
          <a:xfrm flipH="1" flipV="1">
            <a:off x="5756832" y="1678162"/>
            <a:ext cx="0" cy="24480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5055083" y="1279180"/>
            <a:ext cx="1403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Ep=0.4MeV</a:t>
            </a:r>
            <a:endParaRPr kumimoji="1" lang="ja-JP" altLang="en-US" b="1" dirty="0"/>
          </a:p>
        </p:txBody>
      </p:sp>
      <p:cxnSp>
        <p:nvCxnSpPr>
          <p:cNvPr id="37" name="直線コネクタ 36"/>
          <p:cNvCxnSpPr/>
          <p:nvPr/>
        </p:nvCxnSpPr>
        <p:spPr>
          <a:xfrm flipH="1" flipV="1">
            <a:off x="6882164" y="2434162"/>
            <a:ext cx="0" cy="16920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6327509" y="2055179"/>
            <a:ext cx="1403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Ep=1MeV</a:t>
            </a:r>
            <a:endParaRPr kumimoji="1" lang="ja-JP" altLang="en-US" b="1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8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Nagoya Surface Run</a:t>
            </a:r>
            <a:endParaRPr kumimoji="1" lang="ja-JP" altLang="en-US" dirty="0"/>
          </a:p>
        </p:txBody>
      </p:sp>
      <p:pic>
        <p:nvPicPr>
          <p:cNvPr id="25" name="図 24" descr="屋内, 開く, 車, 窓 が含まれている画像&#10;&#10;説明は自動で生成されたものです">
            <a:extLst>
              <a:ext uri="{FF2B5EF4-FFF2-40B4-BE49-F238E27FC236}">
                <a16:creationId xmlns="" xmlns:a16="http://schemas.microsoft.com/office/drawing/2014/main" xmlns:lc="http://schemas.openxmlformats.org/drawingml/2006/lockedCanvas" id="{407F7963-00A5-4A2E-AB66-9DC10E3B4255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t="25014"/>
          <a:stretch/>
        </p:blipFill>
        <p:spPr>
          <a:xfrm>
            <a:off x="509936" y="2292865"/>
            <a:ext cx="4564751" cy="2567172"/>
          </a:xfrm>
          <a:prstGeom prst="rect">
            <a:avLst/>
          </a:prstGeom>
        </p:spPr>
      </p:pic>
      <p:cxnSp>
        <p:nvCxnSpPr>
          <p:cNvPr id="26" name="直線矢印コネクタ 25">
            <a:extLst>
              <a:ext uri="{FF2B5EF4-FFF2-40B4-BE49-F238E27FC236}">
                <a16:creationId xmlns="" xmlns:a16="http://schemas.microsoft.com/office/drawing/2014/main" xmlns:lc="http://schemas.openxmlformats.org/drawingml/2006/lockedCanvas" id="{F552B470-DF8C-43F1-BF5A-CC715DBC39EE}"/>
              </a:ext>
            </a:extLst>
          </p:cNvPr>
          <p:cNvCxnSpPr/>
          <p:nvPr/>
        </p:nvCxnSpPr>
        <p:spPr>
          <a:xfrm flipH="1">
            <a:off x="2053694" y="3319880"/>
            <a:ext cx="8681" cy="1119849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8EB7B7EB-50CF-4CA1-BF8B-16F023F1C2AE}"/>
              </a:ext>
            </a:extLst>
          </p:cNvPr>
          <p:cNvSpPr txBox="1"/>
          <p:nvPr/>
        </p:nvSpPr>
        <p:spPr>
          <a:xfrm>
            <a:off x="2094927" y="3292388"/>
            <a:ext cx="791419" cy="34624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>
                <a:solidFill>
                  <a:srgbClr val="FF0000"/>
                </a:solidFill>
                <a:cs typeface="Calibri"/>
              </a:rPr>
              <a:t>12 cm</a:t>
            </a:r>
          </a:p>
        </p:txBody>
      </p:sp>
      <p:sp>
        <p:nvSpPr>
          <p:cNvPr id="28" name="テキスト ボックス 12">
            <a:extLst>
              <a:ext uri="{FF2B5EF4-FFF2-40B4-BE49-F238E27FC236}">
                <a16:creationId xmlns="" xmlns:a16="http://schemas.microsoft.com/office/drawing/2014/main" xmlns:lc="http://schemas.openxmlformats.org/drawingml/2006/lockedCanvas" id="{093244CF-F3F2-4698-B5DC-EFF437E190B1}"/>
              </a:ext>
            </a:extLst>
          </p:cNvPr>
          <p:cNvSpPr txBox="1"/>
          <p:nvPr/>
        </p:nvSpPr>
        <p:spPr>
          <a:xfrm>
            <a:off x="3010783" y="4297382"/>
            <a:ext cx="1115496" cy="28469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prstClr val="black"/>
                </a:solidFill>
              </a:rPr>
              <a:t>Reference</a:t>
            </a:r>
            <a:endParaRPr lang="ja-JP" altLang="en-US" sz="1400" dirty="0">
              <a:solidFill>
                <a:prstClr val="black"/>
              </a:solidFill>
              <a:cs typeface="Calibri" panose="020F0502020204030204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85185" y="1927997"/>
            <a:ext cx="319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Nagoya (inside the building)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5387193" y="2299809"/>
            <a:ext cx="67129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NIT </a:t>
            </a:r>
            <a:r>
              <a:rPr lang="en-US" altLang="ja-JP" sz="2400" dirty="0"/>
              <a:t>was installed </a:t>
            </a:r>
            <a:r>
              <a:rPr lang="en-US" altLang="ja-JP" sz="2400" dirty="0" smtClean="0"/>
              <a:t>inside </a:t>
            </a:r>
            <a:r>
              <a:rPr lang="en-US" altLang="ja-JP" sz="2400" dirty="0"/>
              <a:t>the </a:t>
            </a:r>
            <a:r>
              <a:rPr lang="en-US" altLang="ja-JP" sz="2400" dirty="0" smtClean="0"/>
              <a:t>building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Device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purification</a:t>
            </a:r>
            <a:r>
              <a:rPr lang="ja-JP" altLang="en-US" sz="2400" dirty="0"/>
              <a:t> </a:t>
            </a:r>
            <a:r>
              <a:rPr lang="en-US" altLang="ja-JP" sz="2400" dirty="0"/>
              <a:t>was</a:t>
            </a:r>
            <a:r>
              <a:rPr lang="ja-JP" altLang="en-US" sz="2400" dirty="0"/>
              <a:t> </a:t>
            </a:r>
            <a:r>
              <a:rPr lang="en-US" altLang="ja-JP" sz="2400" dirty="0"/>
              <a:t>done</a:t>
            </a:r>
            <a:r>
              <a:rPr lang="ja-JP" altLang="en-US" sz="2400" dirty="0"/>
              <a:t> </a:t>
            </a:r>
            <a:r>
              <a:rPr lang="en-US" altLang="ja-JP" sz="2400" dirty="0"/>
              <a:t>with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0.22</a:t>
            </a:r>
            <a:r>
              <a:rPr lang="en-US" altLang="ja-JP" sz="2400" dirty="0" smtClean="0">
                <a:latin typeface="Symbol" panose="05050102010706020507" pitchFamily="18" charset="2"/>
              </a:rPr>
              <a:t>m</a:t>
            </a:r>
            <a:r>
              <a:rPr lang="en-US" altLang="ja-JP" sz="2400" dirty="0" smtClean="0"/>
              <a:t>m </a:t>
            </a:r>
            <a:r>
              <a:rPr lang="en-US" altLang="ja-JP" sz="2400" dirty="0"/>
              <a:t>PES </a:t>
            </a:r>
            <a:r>
              <a:rPr lang="en-US" altLang="ja-JP" sz="2400" dirty="0" smtClean="0"/>
              <a:t>filter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Exposure </a:t>
            </a:r>
            <a:r>
              <a:rPr lang="en-US" altLang="ja-JP" sz="2400" dirty="0"/>
              <a:t>Time : </a:t>
            </a:r>
            <a:r>
              <a:rPr lang="en-US" altLang="ja-JP" sz="2400" dirty="0" smtClean="0"/>
              <a:t>31 day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Analyzed </a:t>
            </a:r>
            <a:r>
              <a:rPr lang="en-US" altLang="ja-JP" sz="2400" dirty="0"/>
              <a:t>Area : </a:t>
            </a:r>
            <a:r>
              <a:rPr lang="en-US" altLang="ja-JP" sz="2400" dirty="0" smtClean="0"/>
              <a:t>36.2 cm</a:t>
            </a:r>
            <a:r>
              <a:rPr lang="en-US" altLang="ja-JP" sz="2400" baseline="30000" dirty="0" smtClean="0"/>
              <a:t>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Analyzed </a:t>
            </a:r>
            <a:r>
              <a:rPr lang="en-US" altLang="ja-JP" sz="2400" dirty="0"/>
              <a:t>Mass : </a:t>
            </a:r>
            <a:r>
              <a:rPr lang="en-US" altLang="ja-JP" sz="2400" dirty="0" smtClean="0"/>
              <a:t>0.71 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Neutron </a:t>
            </a:r>
            <a:r>
              <a:rPr lang="en-US" altLang="ja-JP" sz="2400" dirty="0"/>
              <a:t>Flux </a:t>
            </a:r>
            <a:r>
              <a:rPr lang="en-US" altLang="ja-JP" sz="2400" dirty="0" smtClean="0"/>
              <a:t>(0.2~10MeV</a:t>
            </a:r>
            <a:r>
              <a:rPr lang="en-US" altLang="ja-JP" sz="2400" dirty="0"/>
              <a:t>) : </a:t>
            </a:r>
            <a:r>
              <a:rPr lang="en-US" altLang="ja-JP" sz="2400" dirty="0" smtClean="0"/>
              <a:t>2.0 </a:t>
            </a:r>
            <a:r>
              <a:rPr lang="en-US" altLang="ja-JP" sz="2400" dirty="0"/>
              <a:t>x 10</a:t>
            </a:r>
            <a:r>
              <a:rPr lang="en-US" altLang="ja-JP" sz="2400" baseline="30000" dirty="0"/>
              <a:t>-3</a:t>
            </a:r>
            <a:r>
              <a:rPr lang="en-US" altLang="ja-JP" sz="2400" dirty="0"/>
              <a:t> /</a:t>
            </a:r>
            <a:r>
              <a:rPr lang="en-US" altLang="ja-JP" sz="2400" dirty="0" smtClean="0"/>
              <a:t>cm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/s</a:t>
            </a:r>
            <a:endParaRPr lang="en-US" altLang="ja-JP" sz="2400" dirty="0"/>
          </a:p>
        </p:txBody>
      </p:sp>
      <p:sp>
        <p:nvSpPr>
          <p:cNvPr id="4" name="正方形/長方形 3"/>
          <p:cNvSpPr/>
          <p:nvPr/>
        </p:nvSpPr>
        <p:spPr>
          <a:xfrm>
            <a:off x="445354" y="4916739"/>
            <a:ext cx="4693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名古屋大学</a:t>
            </a:r>
            <a:r>
              <a:rPr lang="ja-JP" altLang="en-US" dirty="0" smtClean="0"/>
              <a:t>理学館</a:t>
            </a:r>
            <a:r>
              <a:rPr lang="en-US" altLang="ja-JP" dirty="0" smtClean="0"/>
              <a:t>B116</a:t>
            </a:r>
            <a:r>
              <a:rPr lang="ja-JP" altLang="en-US" dirty="0" smtClean="0"/>
              <a:t>室の</a:t>
            </a:r>
            <a:r>
              <a:rPr lang="ja-JP" altLang="en-US" dirty="0"/>
              <a:t>低温チェンバー内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68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94" r="68410"/>
          <a:stretch/>
        </p:blipFill>
        <p:spPr>
          <a:xfrm>
            <a:off x="537961" y="1336152"/>
            <a:ext cx="4831553" cy="432857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3" t="53122" r="35348" b="-333"/>
          <a:stretch/>
        </p:blipFill>
        <p:spPr>
          <a:xfrm>
            <a:off x="6252162" y="1456272"/>
            <a:ext cx="4592146" cy="411264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Nagoya Surface </a:t>
            </a:r>
            <a:r>
              <a:rPr lang="en-US" altLang="ja-JP" dirty="0" smtClean="0"/>
              <a:t>Run</a:t>
            </a:r>
            <a:r>
              <a:rPr lang="ja-JP" altLang="en-US" dirty="0"/>
              <a:t> </a:t>
            </a:r>
            <a:r>
              <a:rPr lang="en-US" altLang="ja-JP" dirty="0" smtClean="0"/>
              <a:t>Result</a:t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86438" y="1703804"/>
            <a:ext cx="2280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Simulation</a:t>
            </a:r>
          </a:p>
          <a:p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Geant4</a:t>
            </a:r>
            <a:r>
              <a:rPr lang="ja-JP" alt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ja-JP" alt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EXPACS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72170" y="2531154"/>
            <a:ext cx="2223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Data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(Internal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Single Event)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5196" y="5568915"/>
            <a:ext cx="5211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s</a:t>
            </a:r>
            <a:r>
              <a:rPr lang="en-US" altLang="ja-JP" sz="2000" dirty="0" smtClean="0"/>
              <a:t>ub-MeV</a:t>
            </a:r>
            <a:r>
              <a:rPr lang="ja-JP" altLang="en-US" sz="2000" dirty="0" smtClean="0"/>
              <a:t>帯</a:t>
            </a:r>
            <a:r>
              <a:rPr lang="en-US" altLang="ja-JP" sz="2000" dirty="0" smtClean="0"/>
              <a:t>(</a:t>
            </a:r>
            <a:r>
              <a:rPr lang="en-US" altLang="ja-JP" sz="2000" dirty="0" smtClean="0"/>
              <a:t>2~16</a:t>
            </a:r>
            <a:r>
              <a:rPr lang="en-US" altLang="ja-JP" sz="2000" dirty="0" smtClean="0">
                <a:latin typeface="Symbol" panose="05050102010706020507" pitchFamily="18" charset="2"/>
              </a:rPr>
              <a:t>m</a:t>
            </a:r>
            <a:r>
              <a:rPr lang="en-US" altLang="ja-JP" sz="2000" dirty="0" smtClean="0"/>
              <a:t>m</a:t>
            </a:r>
            <a:r>
              <a:rPr lang="en-US" altLang="ja-JP" sz="2000" dirty="0" smtClean="0"/>
              <a:t>)</a:t>
            </a:r>
            <a:r>
              <a:rPr lang="ja-JP" altLang="en-US" sz="2000" dirty="0" smtClean="0"/>
              <a:t>の中性子フラックスは、</a:t>
            </a:r>
            <a:endParaRPr lang="en-US" altLang="ja-JP" sz="2000" dirty="0" smtClean="0"/>
          </a:p>
          <a:p>
            <a:r>
              <a:rPr lang="en-US" altLang="ja-JP" sz="2400" dirty="0" smtClean="0">
                <a:solidFill>
                  <a:srgbClr val="FF0000"/>
                </a:solidFill>
              </a:rPr>
              <a:t>Data: (6.0±1.8) x10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-5</a:t>
            </a:r>
            <a:r>
              <a:rPr lang="en-US" altLang="ja-JP" sz="2400" dirty="0" smtClean="0">
                <a:solidFill>
                  <a:srgbClr val="FF0000"/>
                </a:solidFill>
              </a:rPr>
              <a:t> /cm</a:t>
            </a:r>
            <a:r>
              <a:rPr lang="en-US" altLang="ja-JP" sz="2400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sz="2400" dirty="0" smtClean="0">
                <a:solidFill>
                  <a:srgbClr val="FF0000"/>
                </a:solidFill>
              </a:rPr>
              <a:t>/s</a:t>
            </a:r>
          </a:p>
          <a:p>
            <a:r>
              <a:rPr lang="en-US" altLang="ja-JP" sz="2400" dirty="0" smtClean="0">
                <a:solidFill>
                  <a:srgbClr val="0070C0"/>
                </a:solidFill>
              </a:rPr>
              <a:t>EXPACS: 6.3 x10</a:t>
            </a:r>
            <a:r>
              <a:rPr lang="en-US" altLang="ja-JP" sz="2400" baseline="30000" dirty="0" smtClean="0">
                <a:solidFill>
                  <a:srgbClr val="0070C0"/>
                </a:solidFill>
              </a:rPr>
              <a:t>-4</a:t>
            </a:r>
            <a:r>
              <a:rPr lang="en-US" altLang="ja-JP" sz="2400" dirty="0" smtClean="0">
                <a:solidFill>
                  <a:srgbClr val="0070C0"/>
                </a:solidFill>
              </a:rPr>
              <a:t> </a:t>
            </a:r>
            <a:r>
              <a:rPr lang="en-US" altLang="ja-JP" sz="2400" dirty="0">
                <a:solidFill>
                  <a:srgbClr val="0070C0"/>
                </a:solidFill>
              </a:rPr>
              <a:t>/cm</a:t>
            </a:r>
            <a:r>
              <a:rPr lang="en-US" altLang="ja-JP" sz="2400" baseline="30000" dirty="0">
                <a:solidFill>
                  <a:srgbClr val="0070C0"/>
                </a:solidFill>
              </a:rPr>
              <a:t>2</a:t>
            </a:r>
            <a:r>
              <a:rPr lang="en-US" altLang="ja-JP" sz="2400" dirty="0">
                <a:solidFill>
                  <a:srgbClr val="0070C0"/>
                </a:solidFill>
              </a:rPr>
              <a:t>/s @ </a:t>
            </a:r>
            <a:r>
              <a:rPr lang="en-US" altLang="ja-JP" sz="2400" dirty="0" smtClean="0">
                <a:solidFill>
                  <a:srgbClr val="0070C0"/>
                </a:solidFill>
              </a:rPr>
              <a:t>0.24~1MeV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36588" y="5536659"/>
            <a:ext cx="540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 smtClean="0"/>
              <a:t>エネルギー閾値を</a:t>
            </a:r>
            <a:r>
              <a:rPr lang="en-US" altLang="ja-JP" dirty="0" smtClean="0"/>
              <a:t>0.24MeV</a:t>
            </a:r>
            <a:r>
              <a:rPr lang="ja-JP" altLang="en-US" dirty="0" err="1" smtClean="0"/>
              <a:t>まで</a:t>
            </a:r>
            <a:r>
              <a:rPr lang="ja-JP" altLang="en-US" dirty="0" smtClean="0"/>
              <a:t>下げることには成功</a:t>
            </a:r>
            <a:endParaRPr lang="en-US" altLang="ja-JP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 smtClean="0"/>
              <a:t>建物や低温チェンバーに散乱されて</a:t>
            </a:r>
            <a:r>
              <a:rPr lang="en-US" altLang="ja-JP" dirty="0" smtClean="0"/>
              <a:t>sub-MeV</a:t>
            </a:r>
            <a:r>
              <a:rPr lang="ja-JP" altLang="en-US" dirty="0" smtClean="0"/>
              <a:t>帯が見えなかったと予測</a:t>
            </a:r>
            <a:endParaRPr lang="en-US" altLang="ja-JP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24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m</a:t>
            </a:r>
            <a:r>
              <a:rPr kumimoji="1" lang="ja-JP" altLang="en-US" dirty="0" smtClean="0"/>
              <a:t>付近に</a:t>
            </a:r>
            <a:r>
              <a:rPr kumimoji="1" lang="ja-JP" altLang="en-US" dirty="0" smtClean="0"/>
              <a:t>ピーク</a:t>
            </a:r>
            <a:endParaRPr kumimoji="1" lang="en-US" altLang="ja-JP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446237" y="1767343"/>
            <a:ext cx="1403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Ep=1.0MeV</a:t>
            </a:r>
            <a:endParaRPr kumimoji="1" lang="ja-JP" altLang="en-US" b="1" dirty="0"/>
          </a:p>
        </p:txBody>
      </p:sp>
      <p:cxnSp>
        <p:nvCxnSpPr>
          <p:cNvPr id="19" name="直線コネクタ 18"/>
          <p:cNvCxnSpPr/>
          <p:nvPr/>
        </p:nvCxnSpPr>
        <p:spPr>
          <a:xfrm flipH="1" flipV="1">
            <a:off x="6813448" y="1551325"/>
            <a:ext cx="0" cy="34920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6012274" y="1235823"/>
            <a:ext cx="1403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Ep=0.24MeV</a:t>
            </a:r>
            <a:endParaRPr kumimoji="1" lang="ja-JP" altLang="en-US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46391" y="1171615"/>
            <a:ext cx="197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Range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(Log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scale)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479552" y="1144568"/>
            <a:ext cx="221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Range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(Linear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scale)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/>
        </p:nvCxnSpPr>
        <p:spPr>
          <a:xfrm flipH="1" flipV="1">
            <a:off x="7706615" y="2181527"/>
            <a:ext cx="0" cy="28080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 rot="1244514">
            <a:off x="9560262" y="810613"/>
            <a:ext cx="213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Preliminary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849735" y="2816367"/>
            <a:ext cx="186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(24.3</a:t>
            </a:r>
            <a:r>
              <a:rPr kumimoji="1" lang="en-US" altLang="ja-JP" b="1" dirty="0" smtClean="0"/>
              <a:t>± </a:t>
            </a:r>
            <a:r>
              <a:rPr kumimoji="1" lang="en-US" altLang="ja-JP" b="1" dirty="0" smtClean="0"/>
              <a:t>0.2) </a:t>
            </a:r>
            <a:r>
              <a:rPr kumimoji="1" lang="en-US" altLang="ja-JP" b="1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b="1" dirty="0" smtClean="0"/>
              <a:t>m</a:t>
            </a:r>
            <a:endParaRPr kumimoji="1" lang="en-US" altLang="ja-JP" b="1" dirty="0" smtClean="0">
              <a:sym typeface="Wingdings" panose="05000000000000000000" pitchFamily="2" charset="2"/>
            </a:endParaRPr>
          </a:p>
          <a:p>
            <a:r>
              <a:rPr lang="en-US" altLang="ja-JP" b="1" dirty="0" smtClean="0">
                <a:sym typeface="Wingdings" panose="05000000000000000000" pitchFamily="2" charset="2"/>
              </a:rPr>
              <a:t>FWHM</a:t>
            </a:r>
            <a:r>
              <a:rPr lang="en-US" altLang="ja-JP" b="1" dirty="0" smtClean="0">
                <a:sym typeface="Wingdings" panose="05000000000000000000" pitchFamily="2" charset="2"/>
              </a:rPr>
              <a:t> </a:t>
            </a:r>
            <a:r>
              <a:rPr lang="en-US" altLang="ja-JP" b="1" dirty="0" smtClean="0">
                <a:sym typeface="Wingdings" panose="05000000000000000000" pitchFamily="2" charset="2"/>
              </a:rPr>
              <a:t>= </a:t>
            </a:r>
            <a:r>
              <a:rPr lang="en-US" altLang="ja-JP" b="1" dirty="0" smtClean="0">
                <a:sym typeface="Wingdings" panose="05000000000000000000" pitchFamily="2" charset="2"/>
              </a:rPr>
              <a:t>14%</a:t>
            </a:r>
            <a:endParaRPr kumimoji="1" lang="ja-JP" altLang="en-US" b="1" dirty="0"/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8318407" y="3474262"/>
            <a:ext cx="531328" cy="3539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7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MeV</a:t>
            </a:r>
            <a:r>
              <a:rPr kumimoji="1" lang="ja-JP" altLang="en-US" dirty="0" smtClean="0"/>
              <a:t>帯の信号について</a:t>
            </a:r>
            <a:r>
              <a:rPr kumimoji="1" lang="en-US" altLang="ja-JP" baseline="30000" dirty="0" smtClean="0"/>
              <a:t/>
            </a:r>
            <a:br>
              <a:rPr kumimoji="1" lang="en-US" altLang="ja-JP" baseline="30000" dirty="0" smtClean="0"/>
            </a:br>
            <a:r>
              <a:rPr kumimoji="1" lang="en-US" altLang="ja-JP" baseline="30000" dirty="0" smtClean="0"/>
              <a:t>238</a:t>
            </a:r>
            <a:r>
              <a:rPr kumimoji="1" lang="en-US" altLang="ja-JP" dirty="0" smtClean="0"/>
              <a:t>U </a:t>
            </a:r>
            <a:r>
              <a:rPr kumimoji="1" lang="ja-JP" altLang="en-US" dirty="0" smtClean="0"/>
              <a:t>と </a:t>
            </a:r>
            <a:r>
              <a:rPr kumimoji="1" lang="en-US" altLang="ja-JP" baseline="30000" dirty="0" smtClean="0"/>
              <a:t>232</a:t>
            </a:r>
            <a:r>
              <a:rPr kumimoji="1" lang="en-US" altLang="ja-JP" dirty="0" smtClean="0"/>
              <a:t>Th </a:t>
            </a:r>
            <a:r>
              <a:rPr kumimoji="1" lang="ja-JP" altLang="en-US" dirty="0" smtClean="0"/>
              <a:t>系列</a:t>
            </a:r>
            <a:r>
              <a:rPr lang="ja-JP" altLang="en-US" dirty="0" smtClean="0"/>
              <a:t>からの</a:t>
            </a:r>
            <a:r>
              <a:rPr lang="en-US" altLang="ja-JP" dirty="0" smtClean="0"/>
              <a:t>α</a:t>
            </a:r>
            <a:r>
              <a:rPr lang="ja-JP" altLang="en-US" dirty="0" smtClean="0"/>
              <a:t>線の可能性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3" name="Picture 8" descr="keiretu_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/>
          <a:stretch/>
        </p:blipFill>
        <p:spPr bwMode="auto">
          <a:xfrm>
            <a:off x="106330" y="1974812"/>
            <a:ext cx="3060371" cy="46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円/楕円 10"/>
          <p:cNvSpPr/>
          <p:nvPr/>
        </p:nvSpPr>
        <p:spPr>
          <a:xfrm>
            <a:off x="1185896" y="1883301"/>
            <a:ext cx="818584" cy="7203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50"/>
              </a:solidFill>
            </a:endParaRP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657654"/>
              </p:ext>
            </p:extLst>
          </p:nvPr>
        </p:nvGraphicFramePr>
        <p:xfrm>
          <a:off x="3282747" y="1378557"/>
          <a:ext cx="5092849" cy="4770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082"/>
                <a:gridCol w="1920714"/>
                <a:gridCol w="1271053"/>
              </a:tblGrid>
              <a:tr h="679241"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dirty="0" smtClean="0"/>
                        <a:t>α</a:t>
                      </a:r>
                      <a:r>
                        <a:rPr kumimoji="1" lang="ja-JP" altLang="en-US" dirty="0" smtClean="0"/>
                        <a:t>線本数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期待値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ja-JP" altLang="en-US" dirty="0" smtClean="0"/>
                        <a:t>（</a:t>
                      </a:r>
                      <a:r>
                        <a:rPr kumimoji="1" lang="en-US" altLang="ja-JP" dirty="0" smtClean="0"/>
                        <a:t>31day * 0.71g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>
                          <a:solidFill>
                            <a:srgbClr val="FF0000"/>
                          </a:solidFill>
                        </a:rPr>
                        <a:t>データ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92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228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212</a:t>
                      </a:r>
                      <a:r>
                        <a:rPr kumimoji="1" lang="en-US" altLang="ja-JP" dirty="0" smtClean="0"/>
                        <a:t>Po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00B050"/>
                          </a:solidFill>
                        </a:rPr>
                        <a:t>6.4 (Ge)</a:t>
                      </a:r>
                      <a:endParaRPr kumimoji="1" lang="ja-JP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92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228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208</a:t>
                      </a:r>
                      <a:r>
                        <a:rPr kumimoji="1" lang="en-US" altLang="ja-JP" dirty="0" smtClean="0"/>
                        <a:t>Tl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00B050"/>
                          </a:solidFill>
                        </a:rPr>
                        <a:t>3.6 (Ge)</a:t>
                      </a:r>
                      <a:endParaRPr kumimoji="1" lang="ja-JP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92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4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224</a:t>
                      </a:r>
                      <a:r>
                        <a:rPr kumimoji="1" lang="en-US" altLang="ja-JP" baseline="0" dirty="0" smtClean="0"/>
                        <a:t>Ra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212</a:t>
                      </a:r>
                      <a:r>
                        <a:rPr kumimoji="1" lang="en-US" altLang="ja-JP" dirty="0" smtClean="0"/>
                        <a:t>Po+</a:t>
                      </a:r>
                      <a:r>
                        <a:rPr kumimoji="1" lang="en-US" altLang="ja-JP" baseline="30000" dirty="0" smtClean="0"/>
                        <a:t>208</a:t>
                      </a:r>
                      <a:r>
                        <a:rPr kumimoji="1" lang="en-US" altLang="ja-JP" dirty="0" smtClean="0"/>
                        <a:t>Tl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00B050"/>
                          </a:solidFill>
                        </a:rPr>
                        <a:t>~1 (Ge)</a:t>
                      </a:r>
                      <a:endParaRPr kumimoji="1" lang="ja-JP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80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226</a:t>
                      </a:r>
                      <a:r>
                        <a:rPr kumimoji="1" lang="en-US" altLang="ja-JP" dirty="0" smtClean="0"/>
                        <a:t>Ra</a:t>
                      </a:r>
                      <a:r>
                        <a:rPr kumimoji="1" lang="ja-JP" altLang="en-US" dirty="0" smtClean="0"/>
                        <a:t>始まり）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80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222</a:t>
                      </a:r>
                      <a:r>
                        <a:rPr kumimoji="1" lang="en-US" altLang="ja-JP" dirty="0" smtClean="0"/>
                        <a:t>Rn</a:t>
                      </a:r>
                      <a:r>
                        <a:rPr kumimoji="1" lang="ja-JP" altLang="en-US" dirty="0" smtClean="0"/>
                        <a:t>始まり）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~0.1 (Ge</a:t>
                      </a:r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kumimoji="1" lang="en-US" altLang="ja-JP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92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238</a:t>
                      </a:r>
                      <a:r>
                        <a:rPr kumimoji="1" lang="en-US" altLang="ja-JP" dirty="0" smtClean="0"/>
                        <a:t>U, </a:t>
                      </a:r>
                      <a:r>
                        <a:rPr kumimoji="1" lang="en-US" altLang="ja-JP" baseline="30000" dirty="0" smtClean="0"/>
                        <a:t>234</a:t>
                      </a:r>
                      <a:r>
                        <a:rPr kumimoji="1" lang="en-US" altLang="ja-JP" dirty="0" smtClean="0"/>
                        <a:t>U, </a:t>
                      </a:r>
                      <a:r>
                        <a:rPr kumimoji="1" lang="en-US" altLang="ja-JP" baseline="30000" dirty="0" smtClean="0"/>
                        <a:t>230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/>
                        <a:t>それぞれ</a:t>
                      </a:r>
                      <a:endParaRPr kumimoji="1" lang="en-US" altLang="ja-JP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  <a:endParaRPr kumimoji="1" lang="ja-JP" altLang="en-US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>
                          <a:solidFill>
                            <a:srgbClr val="FF0000"/>
                          </a:solidFill>
                        </a:rPr>
                        <a:t>それぞれ</a:t>
                      </a:r>
                      <a:endParaRPr kumimoji="1" lang="en-US" altLang="ja-JP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 3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80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210</a:t>
                      </a:r>
                      <a:r>
                        <a:rPr kumimoji="1" lang="en-US" altLang="ja-JP" dirty="0" smtClean="0"/>
                        <a:t>Po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1.5 (Ge</a:t>
                      </a:r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)</a:t>
                      </a:r>
                      <a:endParaRPr kumimoji="1" lang="en-US" altLang="ja-JP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r>
                        <a:rPr kumimoji="1" lang="ja-JP" altLang="en-US" b="1" dirty="0" smtClean="0">
                          <a:solidFill>
                            <a:srgbClr val="FF0000"/>
                          </a:solidFill>
                        </a:rPr>
                        <a:t>？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6" descr="http://riverfieldkh.com/wp/wp-content/uploads/13a4026af200174be9e06cc72c1d61d9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/>
          <a:stretch/>
        </p:blipFill>
        <p:spPr bwMode="auto">
          <a:xfrm>
            <a:off x="8516254" y="1634108"/>
            <a:ext cx="3584650" cy="51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円/楕円 17"/>
          <p:cNvSpPr/>
          <p:nvPr/>
        </p:nvSpPr>
        <p:spPr>
          <a:xfrm>
            <a:off x="9483563" y="3024074"/>
            <a:ext cx="745803" cy="70147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8335652" y="2724997"/>
            <a:ext cx="2295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30000" dirty="0" smtClean="0">
                <a:solidFill>
                  <a:srgbClr val="0070C0"/>
                </a:solidFill>
              </a:rPr>
              <a:t>226</a:t>
            </a:r>
            <a:r>
              <a:rPr lang="en-US" altLang="ja-JP" dirty="0" smtClean="0">
                <a:solidFill>
                  <a:srgbClr val="0070C0"/>
                </a:solidFill>
              </a:rPr>
              <a:t>Ra 0.8 </a:t>
            </a:r>
            <a:r>
              <a:rPr lang="en-US" altLang="ja-JP" dirty="0" err="1" smtClean="0">
                <a:solidFill>
                  <a:srgbClr val="0070C0"/>
                </a:solidFill>
              </a:rPr>
              <a:t>mBq</a:t>
            </a:r>
            <a:r>
              <a:rPr lang="en-US" altLang="ja-JP" dirty="0" smtClean="0">
                <a:solidFill>
                  <a:srgbClr val="0070C0"/>
                </a:solidFill>
              </a:rPr>
              <a:t>/kg (Ge) 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22" name="右中かっこ 21"/>
          <p:cNvSpPr/>
          <p:nvPr/>
        </p:nvSpPr>
        <p:spPr>
          <a:xfrm rot="10800000">
            <a:off x="2934306" y="2030685"/>
            <a:ext cx="509002" cy="2014306"/>
          </a:xfrm>
          <a:prstGeom prst="rightBrace">
            <a:avLst>
              <a:gd name="adj1" fmla="val 110136"/>
              <a:gd name="adj2" fmla="val 75816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642" y="1477823"/>
            <a:ext cx="347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aseline="30000" dirty="0" smtClean="0">
                <a:solidFill>
                  <a:srgbClr val="00B050"/>
                </a:solidFill>
              </a:rPr>
              <a:t>228</a:t>
            </a:r>
            <a:r>
              <a:rPr lang="en-US" altLang="ja-JP" dirty="0" smtClean="0">
                <a:solidFill>
                  <a:srgbClr val="00B050"/>
                </a:solidFill>
              </a:rPr>
              <a:t>Th </a:t>
            </a:r>
            <a:r>
              <a:rPr lang="en-US" altLang="ja-JP" dirty="0" smtClean="0">
                <a:solidFill>
                  <a:srgbClr val="00B050"/>
                </a:solidFill>
              </a:rPr>
              <a:t>(6±1) </a:t>
            </a:r>
            <a:r>
              <a:rPr kumimoji="1" lang="en-US" altLang="ja-JP" dirty="0" err="1" smtClean="0">
                <a:solidFill>
                  <a:srgbClr val="00B050"/>
                </a:solidFill>
              </a:rPr>
              <a:t>mBq</a:t>
            </a:r>
            <a:r>
              <a:rPr kumimoji="1" lang="en-US" altLang="ja-JP" dirty="0" smtClean="0">
                <a:solidFill>
                  <a:srgbClr val="00B050"/>
                </a:solidFill>
              </a:rPr>
              <a:t>/kg (Ge Detector)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59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7" y="1751290"/>
            <a:ext cx="6702392" cy="482101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36" y="1562213"/>
            <a:ext cx="4765133" cy="34275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MeV</a:t>
            </a:r>
            <a:r>
              <a:rPr lang="ja-JP" altLang="en-US" dirty="0"/>
              <a:t>帯の信号に</a:t>
            </a:r>
            <a:r>
              <a:rPr lang="ja-JP" altLang="en-US" dirty="0" smtClean="0"/>
              <a:t>ついて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α</a:t>
            </a:r>
            <a:r>
              <a:rPr lang="ja-JP" altLang="en-US" dirty="0"/>
              <a:t>線</a:t>
            </a:r>
            <a:r>
              <a:rPr lang="ja-JP" altLang="en-US" dirty="0" smtClean="0"/>
              <a:t>の飛程とエネルギーの校正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438892" y="4586566"/>
                <a:ext cx="4128470" cy="431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𝑓𝑖𝑡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≈−2.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075</m:t>
                      </m:r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+1.496×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rad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𝑀𝑒𝑉</m:t>
                          </m:r>
                        </m:e>
                      </m:d>
                    </m:oMath>
                  </m:oMathPara>
                </a14:m>
                <a:endParaRPr kumimoji="1" lang="en-US" altLang="ja-JP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892" y="4586566"/>
                <a:ext cx="4128470" cy="431913"/>
              </a:xfrm>
              <a:prstGeom prst="rect">
                <a:avLst/>
              </a:prstGeom>
              <a:blipFill rotWithShape="0">
                <a:blip r:embed="rId5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2256292" y="2690739"/>
            <a:ext cx="99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0070C0"/>
                </a:solidFill>
              </a:rPr>
              <a:t>データ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817851" y="3032736"/>
            <a:ext cx="379141" cy="8028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424763" y="1428125"/>
            <a:ext cx="470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α</a:t>
            </a:r>
            <a:r>
              <a:rPr kumimoji="1" lang="ja-JP" altLang="en-US" dirty="0" smtClean="0"/>
              <a:t>線の飛程とエネルギーの関係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Geant4</a:t>
            </a:r>
            <a:r>
              <a:rPr kumimoji="1" lang="ja-JP" altLang="en-US" dirty="0" smtClean="0"/>
              <a:t>と</a:t>
            </a:r>
            <a:r>
              <a:rPr kumimoji="1" lang="en-US" altLang="ja-JP" dirty="0" smtClean="0"/>
              <a:t>Th232</a:t>
            </a:r>
            <a:r>
              <a:rPr kumimoji="1" lang="ja-JP" altLang="en-US" dirty="0" smtClean="0"/>
              <a:t>系列と同定できたデータの比較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7997295" y="1366422"/>
                <a:ext cx="3157870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𝑓𝑖𝑡</m:t>
                        </m:r>
                      </m:sub>
                    </m:sSub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kumimoji="1" lang="ja-JP" altLang="en-US" dirty="0" smtClean="0">
                    <a:solidFill>
                      <a:schemeClr val="tx1"/>
                    </a:solidFill>
                  </a:rPr>
                  <a:t>の（</a:t>
                </a:r>
                <a:r>
                  <a:rPr kumimoji="1" lang="en-US" altLang="ja-JP" dirty="0" smtClean="0">
                    <a:solidFill>
                      <a:schemeClr val="tx1"/>
                    </a:solidFill>
                  </a:rPr>
                  <a:t>1</a:t>
                </a:r>
                <a:r>
                  <a:rPr kumimoji="1" lang="ja-JP" altLang="en-US" dirty="0" smtClean="0">
                    <a:solidFill>
                      <a:schemeClr val="tx1"/>
                    </a:solidFill>
                  </a:rPr>
                  <a:t>本ごとの）精度</a:t>
                </a:r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295" y="1366422"/>
                <a:ext cx="3157870" cy="391582"/>
              </a:xfrm>
              <a:prstGeom prst="rect">
                <a:avLst/>
              </a:prstGeom>
              <a:blipFill rotWithShape="0">
                <a:blip r:embed="rId6"/>
                <a:stretch>
                  <a:fillRect t="-12500" r="-965" b="-203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正方形/長方形 15"/>
              <p:cNvSpPr/>
              <p:nvPr/>
            </p:nvSpPr>
            <p:spPr>
              <a:xfrm>
                <a:off x="8644936" y="2520493"/>
                <a:ext cx="24617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rms</m:t>
                      </m:r>
                      <m:d>
                        <m:dPr>
                          <m:ctrlPr>
                            <a:rPr lang="en-US" altLang="ja-JP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0.15 </m:t>
                      </m:r>
                      <m:r>
                        <a:rPr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正方形/長方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936" y="2520493"/>
                <a:ext cx="2461700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/>
          <p:cNvSpPr txBox="1"/>
          <p:nvPr/>
        </p:nvSpPr>
        <p:spPr>
          <a:xfrm>
            <a:off x="6797817" y="5284058"/>
            <a:ext cx="5271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24.3 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m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(5.30±0.15) MeV </a:t>
            </a:r>
            <a:r>
              <a:rPr kumimoji="1" lang="ja-JP" altLang="en-US" dirty="0" smtClean="0">
                <a:sym typeface="Wingdings" panose="05000000000000000000" pitchFamily="2" charset="2"/>
              </a:rPr>
              <a:t>（１本ごとの</a:t>
            </a:r>
            <a:r>
              <a:rPr lang="ja-JP" altLang="en-US" dirty="0">
                <a:sym typeface="Wingdings" panose="05000000000000000000" pitchFamily="2" charset="2"/>
              </a:rPr>
              <a:t>測定</a:t>
            </a:r>
            <a:r>
              <a:rPr kumimoji="1" lang="ja-JP" altLang="en-US" dirty="0" smtClean="0">
                <a:sym typeface="Wingdings" panose="05000000000000000000" pitchFamily="2" charset="2"/>
              </a:rPr>
              <a:t>精度）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r>
              <a:rPr lang="en-US" altLang="ja-JP" dirty="0" smtClean="0"/>
              <a:t>(24.3±0.2) 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m </a:t>
            </a:r>
            <a:r>
              <a:rPr lang="en-US" altLang="ja-JP" dirty="0">
                <a:sym typeface="Wingdings" panose="05000000000000000000" pitchFamily="2" charset="2"/>
              </a:rPr>
              <a:t> </a:t>
            </a:r>
            <a:r>
              <a:rPr lang="en-US" altLang="ja-JP" dirty="0" smtClean="0">
                <a:sym typeface="Wingdings" panose="05000000000000000000" pitchFamily="2" charset="2"/>
              </a:rPr>
              <a:t>(5.30±0.04) </a:t>
            </a:r>
            <a:r>
              <a:rPr lang="en-US" altLang="ja-JP" dirty="0">
                <a:sym typeface="Wingdings" panose="05000000000000000000" pitchFamily="2" charset="2"/>
              </a:rPr>
              <a:t>MeV </a:t>
            </a:r>
            <a:r>
              <a:rPr lang="ja-JP" altLang="en-US" dirty="0">
                <a:sym typeface="Wingdings" panose="05000000000000000000" pitchFamily="2" charset="2"/>
              </a:rPr>
              <a:t>（中心決定精度）</a:t>
            </a:r>
            <a:endParaRPr lang="en-US" altLang="ja-JP" dirty="0">
              <a:sym typeface="Wingdings" panose="05000000000000000000" pitchFamily="2" charset="2"/>
            </a:endParaRPr>
          </a:p>
          <a:p>
            <a:endParaRPr kumimoji="1" lang="en-US" altLang="ja-JP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210</a:t>
            </a: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Po </a:t>
            </a: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(5.304 MeV)</a:t>
            </a:r>
            <a:r>
              <a:rPr lang="ja-JP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の崩壊と同定</a:t>
            </a:r>
            <a:endParaRPr kumimoji="1" lang="en-US" altLang="ja-JP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66911" y="5426062"/>
            <a:ext cx="157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Geant4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>
            <a:stCxn id="3" idx="1"/>
          </p:cNvCxnSpPr>
          <p:nvPr/>
        </p:nvCxnSpPr>
        <p:spPr>
          <a:xfrm flipH="1" flipV="1">
            <a:off x="1788055" y="5207556"/>
            <a:ext cx="178856" cy="4031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77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aseline="30000" dirty="0" smtClean="0"/>
              <a:t>238</a:t>
            </a:r>
            <a:r>
              <a:rPr kumimoji="1" lang="en-US" altLang="ja-JP" dirty="0" smtClean="0"/>
              <a:t>U </a:t>
            </a:r>
            <a:r>
              <a:rPr kumimoji="1" lang="ja-JP" altLang="en-US" dirty="0" smtClean="0"/>
              <a:t>と </a:t>
            </a:r>
            <a:r>
              <a:rPr kumimoji="1" lang="en-US" altLang="ja-JP" baseline="30000" dirty="0" smtClean="0"/>
              <a:t>232</a:t>
            </a:r>
            <a:r>
              <a:rPr kumimoji="1" lang="en-US" altLang="ja-JP" dirty="0" smtClean="0"/>
              <a:t>Th </a:t>
            </a:r>
            <a:r>
              <a:rPr kumimoji="1" lang="ja-JP" altLang="en-US" dirty="0" smtClean="0"/>
              <a:t>系列</a:t>
            </a:r>
            <a:r>
              <a:rPr lang="ja-JP" altLang="en-US" dirty="0" smtClean="0"/>
              <a:t>からの</a:t>
            </a:r>
            <a:r>
              <a:rPr lang="en-US" altLang="ja-JP" dirty="0" smtClean="0"/>
              <a:t>α</a:t>
            </a:r>
            <a:r>
              <a:rPr lang="ja-JP" altLang="en-US" dirty="0" smtClean="0"/>
              <a:t>線の可能性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3" name="Picture 8" descr="keiretu_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/>
          <a:stretch/>
        </p:blipFill>
        <p:spPr bwMode="auto">
          <a:xfrm>
            <a:off x="106330" y="1854492"/>
            <a:ext cx="3060371" cy="46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円/楕円 10"/>
          <p:cNvSpPr/>
          <p:nvPr/>
        </p:nvSpPr>
        <p:spPr>
          <a:xfrm>
            <a:off x="1185896" y="1762981"/>
            <a:ext cx="818584" cy="7203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50"/>
              </a:solidFill>
            </a:endParaRP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572027"/>
              </p:ext>
            </p:extLst>
          </p:nvPr>
        </p:nvGraphicFramePr>
        <p:xfrm>
          <a:off x="3282747" y="1258237"/>
          <a:ext cx="5092849" cy="5134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082"/>
                <a:gridCol w="1920714"/>
                <a:gridCol w="1271053"/>
              </a:tblGrid>
              <a:tr h="679241"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dirty="0" smtClean="0"/>
                        <a:t>α</a:t>
                      </a:r>
                      <a:r>
                        <a:rPr kumimoji="1" lang="ja-JP" altLang="en-US" dirty="0" smtClean="0"/>
                        <a:t>線本数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期待値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ja-JP" altLang="en-US" dirty="0" smtClean="0"/>
                        <a:t>（</a:t>
                      </a:r>
                      <a:r>
                        <a:rPr kumimoji="1" lang="en-US" altLang="ja-JP" dirty="0" smtClean="0"/>
                        <a:t>31day * 0.71g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>
                          <a:solidFill>
                            <a:srgbClr val="FF0000"/>
                          </a:solidFill>
                        </a:rPr>
                        <a:t>データ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92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228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212</a:t>
                      </a:r>
                      <a:r>
                        <a:rPr kumimoji="1" lang="en-US" altLang="ja-JP" dirty="0" smtClean="0"/>
                        <a:t>Po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00B050"/>
                          </a:solidFill>
                        </a:rPr>
                        <a:t>6.4 (Ge)</a:t>
                      </a:r>
                      <a:endParaRPr kumimoji="1" lang="ja-JP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92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228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208</a:t>
                      </a:r>
                      <a:r>
                        <a:rPr kumimoji="1" lang="en-US" altLang="ja-JP" dirty="0" smtClean="0"/>
                        <a:t>Tl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00B050"/>
                          </a:solidFill>
                        </a:rPr>
                        <a:t>3.6 (Ge)</a:t>
                      </a:r>
                      <a:endParaRPr kumimoji="1" lang="ja-JP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92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4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224</a:t>
                      </a:r>
                      <a:r>
                        <a:rPr kumimoji="1" lang="en-US" altLang="ja-JP" baseline="0" dirty="0" smtClean="0"/>
                        <a:t>Ra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212</a:t>
                      </a:r>
                      <a:r>
                        <a:rPr kumimoji="1" lang="en-US" altLang="ja-JP" dirty="0" smtClean="0"/>
                        <a:t>Po+</a:t>
                      </a:r>
                      <a:r>
                        <a:rPr kumimoji="1" lang="en-US" altLang="ja-JP" baseline="30000" dirty="0" smtClean="0"/>
                        <a:t>208</a:t>
                      </a:r>
                      <a:r>
                        <a:rPr kumimoji="1" lang="en-US" altLang="ja-JP" dirty="0" smtClean="0"/>
                        <a:t>Tl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00B050"/>
                          </a:solidFill>
                        </a:rPr>
                        <a:t>~1 (Ge)</a:t>
                      </a:r>
                      <a:endParaRPr kumimoji="1" lang="ja-JP" alt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80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226</a:t>
                      </a:r>
                      <a:r>
                        <a:rPr kumimoji="1" lang="en-US" altLang="ja-JP" dirty="0" smtClean="0"/>
                        <a:t>Ra</a:t>
                      </a:r>
                      <a:r>
                        <a:rPr kumimoji="1" lang="ja-JP" altLang="en-US" dirty="0" smtClean="0"/>
                        <a:t>始まり）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80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222</a:t>
                      </a:r>
                      <a:r>
                        <a:rPr kumimoji="1" lang="en-US" altLang="ja-JP" dirty="0" smtClean="0"/>
                        <a:t>Rn</a:t>
                      </a:r>
                      <a:r>
                        <a:rPr kumimoji="1" lang="ja-JP" altLang="en-US" dirty="0" smtClean="0"/>
                        <a:t>始まり）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~0.1 (Ge)</a:t>
                      </a:r>
                    </a:p>
                    <a:p>
                      <a:pPr algn="ctr"/>
                      <a:r>
                        <a:rPr kumimoji="1" lang="ja-JP" altLang="en-US" b="1" dirty="0" smtClean="0">
                          <a:solidFill>
                            <a:srgbClr val="FFC000"/>
                          </a:solidFill>
                        </a:rPr>
                        <a:t>＋</a:t>
                      </a:r>
                      <a:r>
                        <a:rPr kumimoji="1" lang="en-US" altLang="ja-JP" b="1" baseline="30000" dirty="0" smtClean="0">
                          <a:solidFill>
                            <a:srgbClr val="FFC000"/>
                          </a:solidFill>
                        </a:rPr>
                        <a:t>222</a:t>
                      </a:r>
                      <a:r>
                        <a:rPr kumimoji="1" lang="en-US" altLang="ja-JP" b="1" dirty="0" smtClean="0">
                          <a:solidFill>
                            <a:srgbClr val="FFC000"/>
                          </a:solidFill>
                        </a:rPr>
                        <a:t>Rn</a:t>
                      </a:r>
                      <a:r>
                        <a:rPr kumimoji="1" lang="ja-JP" altLang="en-US" b="1" dirty="0" smtClean="0">
                          <a:solidFill>
                            <a:srgbClr val="FFC000"/>
                          </a:solidFill>
                        </a:rPr>
                        <a:t>混入</a:t>
                      </a:r>
                      <a:endParaRPr kumimoji="1" lang="ja-JP" altLang="en-US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792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238</a:t>
                      </a:r>
                      <a:r>
                        <a:rPr kumimoji="1" lang="en-US" altLang="ja-JP" dirty="0" smtClean="0"/>
                        <a:t>U, </a:t>
                      </a:r>
                      <a:r>
                        <a:rPr kumimoji="1" lang="en-US" altLang="ja-JP" baseline="30000" dirty="0" smtClean="0"/>
                        <a:t>234</a:t>
                      </a:r>
                      <a:r>
                        <a:rPr kumimoji="1" lang="en-US" altLang="ja-JP" dirty="0" smtClean="0"/>
                        <a:t>U, </a:t>
                      </a:r>
                      <a:r>
                        <a:rPr kumimoji="1" lang="en-US" altLang="ja-JP" baseline="30000" dirty="0" smtClean="0"/>
                        <a:t>230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/>
                        <a:t>それぞれ</a:t>
                      </a:r>
                      <a:endParaRPr kumimoji="1" lang="en-US" altLang="ja-JP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  <a:endParaRPr kumimoji="1" lang="ja-JP" altLang="en-US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>
                          <a:solidFill>
                            <a:srgbClr val="FF0000"/>
                          </a:solidFill>
                        </a:rPr>
                        <a:t>それぞれ</a:t>
                      </a:r>
                      <a:endParaRPr kumimoji="1" lang="en-US" altLang="ja-JP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</a:rPr>
                        <a:t> 3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5807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210</a:t>
                      </a:r>
                      <a:r>
                        <a:rPr kumimoji="1" lang="en-US" altLang="ja-JP" dirty="0" smtClean="0"/>
                        <a:t>Po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b="1" dirty="0" smtClean="0">
                          <a:solidFill>
                            <a:srgbClr val="FFC000"/>
                          </a:solidFill>
                        </a:rPr>
                        <a:t>＋</a:t>
                      </a:r>
                      <a:r>
                        <a:rPr kumimoji="1" lang="en-US" altLang="ja-JP" b="1" baseline="30000" dirty="0" smtClean="0">
                          <a:solidFill>
                            <a:srgbClr val="FFC000"/>
                          </a:solidFill>
                        </a:rPr>
                        <a:t>222</a:t>
                      </a:r>
                      <a:r>
                        <a:rPr kumimoji="1" lang="en-US" altLang="ja-JP" b="1" dirty="0" smtClean="0">
                          <a:solidFill>
                            <a:srgbClr val="FFC000"/>
                          </a:solidFill>
                        </a:rPr>
                        <a:t>Rn</a:t>
                      </a:r>
                      <a:r>
                        <a:rPr kumimoji="1" lang="ja-JP" altLang="en-US" b="1" dirty="0" smtClean="0">
                          <a:solidFill>
                            <a:srgbClr val="FFC000"/>
                          </a:solidFill>
                        </a:rPr>
                        <a:t>混入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6" descr="http://riverfieldkh.com/wp/wp-content/uploads/13a4026af200174be9e06cc72c1d61d9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/>
          <a:stretch/>
        </p:blipFill>
        <p:spPr bwMode="auto">
          <a:xfrm>
            <a:off x="8516254" y="1513788"/>
            <a:ext cx="3584650" cy="51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円/楕円 17"/>
          <p:cNvSpPr/>
          <p:nvPr/>
        </p:nvSpPr>
        <p:spPr>
          <a:xfrm>
            <a:off x="9483563" y="2903754"/>
            <a:ext cx="745803" cy="70147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8335652" y="2604677"/>
            <a:ext cx="2295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30000" dirty="0" smtClean="0">
                <a:solidFill>
                  <a:srgbClr val="0070C0"/>
                </a:solidFill>
              </a:rPr>
              <a:t>226</a:t>
            </a:r>
            <a:r>
              <a:rPr lang="en-US" altLang="ja-JP" dirty="0" smtClean="0">
                <a:solidFill>
                  <a:srgbClr val="0070C0"/>
                </a:solidFill>
              </a:rPr>
              <a:t>Ra 0.8 </a:t>
            </a:r>
            <a:r>
              <a:rPr lang="en-US" altLang="ja-JP" dirty="0" err="1" smtClean="0">
                <a:solidFill>
                  <a:srgbClr val="0070C0"/>
                </a:solidFill>
              </a:rPr>
              <a:t>mBq</a:t>
            </a:r>
            <a:r>
              <a:rPr lang="en-US" altLang="ja-JP" dirty="0" smtClean="0">
                <a:solidFill>
                  <a:srgbClr val="0070C0"/>
                </a:solidFill>
              </a:rPr>
              <a:t>/kg (Ge) 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335652" y="4039296"/>
            <a:ext cx="1390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C000"/>
                </a:solidFill>
              </a:rPr>
              <a:t>空気中</a:t>
            </a:r>
            <a:r>
              <a:rPr lang="ja-JP" altLang="en-US" b="1" dirty="0" smtClean="0">
                <a:solidFill>
                  <a:srgbClr val="FFC000"/>
                </a:solidFill>
              </a:rPr>
              <a:t>から</a:t>
            </a:r>
            <a:r>
              <a:rPr lang="ja-JP" altLang="en-US" b="1" dirty="0" smtClean="0">
                <a:solidFill>
                  <a:srgbClr val="FFC000"/>
                </a:solidFill>
              </a:rPr>
              <a:t>混入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9424078" y="3605231"/>
            <a:ext cx="805288" cy="70587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中かっこ 21"/>
          <p:cNvSpPr/>
          <p:nvPr/>
        </p:nvSpPr>
        <p:spPr>
          <a:xfrm rot="10800000">
            <a:off x="2934306" y="1910365"/>
            <a:ext cx="509002" cy="2014306"/>
          </a:xfrm>
          <a:prstGeom prst="rightBrace">
            <a:avLst>
              <a:gd name="adj1" fmla="val 110136"/>
              <a:gd name="adj2" fmla="val 75816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642" y="1357503"/>
            <a:ext cx="347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aseline="30000" dirty="0" smtClean="0">
                <a:solidFill>
                  <a:srgbClr val="00B050"/>
                </a:solidFill>
              </a:rPr>
              <a:t>228</a:t>
            </a:r>
            <a:r>
              <a:rPr lang="en-US" altLang="ja-JP" dirty="0" smtClean="0">
                <a:solidFill>
                  <a:srgbClr val="00B050"/>
                </a:solidFill>
              </a:rPr>
              <a:t>Th </a:t>
            </a:r>
            <a:r>
              <a:rPr lang="en-US" altLang="ja-JP" dirty="0" smtClean="0">
                <a:solidFill>
                  <a:srgbClr val="00B050"/>
                </a:solidFill>
              </a:rPr>
              <a:t>(6±1) </a:t>
            </a:r>
            <a:r>
              <a:rPr kumimoji="1" lang="en-US" altLang="ja-JP" dirty="0" err="1" smtClean="0">
                <a:solidFill>
                  <a:srgbClr val="00B050"/>
                </a:solidFill>
              </a:rPr>
              <a:t>mBq</a:t>
            </a:r>
            <a:r>
              <a:rPr kumimoji="1" lang="en-US" altLang="ja-JP" dirty="0" smtClean="0">
                <a:solidFill>
                  <a:srgbClr val="00B050"/>
                </a:solidFill>
              </a:rPr>
              <a:t>/kg (Ge Detector)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3255989" y="6356350"/>
            <a:ext cx="672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NIT</a:t>
            </a:r>
            <a:r>
              <a:rPr lang="ja-JP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製造中に混入した</a:t>
            </a:r>
            <a:r>
              <a:rPr lang="en-US" altLang="ja-JP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222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Rn</a:t>
            </a:r>
            <a:r>
              <a:rPr lang="ja-JP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による</a:t>
            </a:r>
            <a:r>
              <a:rPr lang="en-US" altLang="ja-JP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210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Po (5.304 MeV)</a:t>
            </a:r>
            <a:r>
              <a:rPr lang="ja-JP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の崩壊と同定</a:t>
            </a:r>
            <a:endParaRPr lang="en-US" altLang="ja-JP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2854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For Underground Run</a:t>
            </a:r>
            <a:r>
              <a:rPr kumimoji="1" lang="ja-JP" altLang="en-US" dirty="0" smtClean="0"/>
              <a:t>（飛跡読取の高速化）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74" y="4011272"/>
            <a:ext cx="3910572" cy="224218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053163" y="3305964"/>
            <a:ext cx="205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Image Data Taking</a:t>
            </a:r>
          </a:p>
          <a:p>
            <a:pPr algn="ctr"/>
            <a:r>
              <a:rPr lang="en-US" altLang="ja-JP" dirty="0" smtClean="0"/>
              <a:t>(~ 0.8 s/view)</a:t>
            </a:r>
            <a:endParaRPr kumimoji="1"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524" y="3769880"/>
            <a:ext cx="2940518" cy="266563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09" y="4670773"/>
            <a:ext cx="1602191" cy="160219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1" t="69807" r="16875"/>
          <a:stretch/>
        </p:blipFill>
        <p:spPr>
          <a:xfrm>
            <a:off x="9944109" y="4662093"/>
            <a:ext cx="1595700" cy="1619553"/>
          </a:xfrm>
          <a:prstGeom prst="rect">
            <a:avLst/>
          </a:prstGeom>
        </p:spPr>
      </p:pic>
      <p:sp>
        <p:nvSpPr>
          <p:cNvPr id="23" name="右矢印 22"/>
          <p:cNvSpPr/>
          <p:nvPr/>
        </p:nvSpPr>
        <p:spPr>
          <a:xfrm>
            <a:off x="9554696" y="5327978"/>
            <a:ext cx="351835" cy="287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180484" y="1235710"/>
            <a:ext cx="91094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地下の中性子フラックスは地上に比べて</a:t>
            </a:r>
            <a:r>
              <a:rPr lang="en-US" altLang="ja-JP" sz="2000" dirty="0" smtClean="0"/>
              <a:t>3</a:t>
            </a:r>
            <a:r>
              <a:rPr lang="ja-JP" altLang="en-US" sz="2000" dirty="0" smtClean="0"/>
              <a:t>桁程度少ない</a:t>
            </a:r>
            <a:endParaRPr lang="en-US" altLang="ja-JP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dirty="0"/>
              <a:t>今回</a:t>
            </a:r>
            <a:r>
              <a:rPr lang="ja-JP" altLang="en-US" sz="2000" dirty="0" smtClean="0"/>
              <a:t>の</a:t>
            </a:r>
            <a:r>
              <a:rPr lang="en-US" altLang="ja-JP" sz="2000" dirty="0" smtClean="0"/>
              <a:t>Run</a:t>
            </a:r>
            <a:r>
              <a:rPr lang="ja-JP" altLang="en-US" sz="2000" dirty="0" smtClean="0"/>
              <a:t>と同程度の設置期間の場合、数</a:t>
            </a:r>
            <a:r>
              <a:rPr lang="en-US" altLang="ja-JP" sz="2000" dirty="0" smtClean="0"/>
              <a:t>100g</a:t>
            </a:r>
            <a:r>
              <a:rPr lang="ja-JP" altLang="en-US" sz="2000" dirty="0" smtClean="0"/>
              <a:t>以上の解析能力が必要</a:t>
            </a:r>
            <a:endParaRPr lang="en-US" altLang="ja-JP" sz="2000" dirty="0" smtClean="0"/>
          </a:p>
          <a:p>
            <a:endParaRPr kumimoji="1" lang="en-US" altLang="ja-JP" sz="2000" dirty="0" smtClean="0"/>
          </a:p>
          <a:p>
            <a:r>
              <a:rPr lang="ja-JP" altLang="en-US" sz="2000" dirty="0"/>
              <a:t>現状</a:t>
            </a:r>
            <a:r>
              <a:rPr lang="ja-JP" altLang="en-US" sz="2000" dirty="0" smtClean="0"/>
              <a:t>の解析能力：</a:t>
            </a:r>
            <a:r>
              <a:rPr kumimoji="1" lang="ja-JP" altLang="en-US" sz="2000" dirty="0" smtClean="0"/>
              <a:t> </a:t>
            </a:r>
            <a:r>
              <a:rPr lang="en-US" altLang="ja-JP" sz="2000" b="1" dirty="0" smtClean="0"/>
              <a:t>70</a:t>
            </a:r>
            <a:r>
              <a:rPr kumimoji="1" lang="en-US" altLang="ja-JP" sz="2000" b="1" dirty="0" smtClean="0"/>
              <a:t> g/year/machine (3</a:t>
            </a:r>
            <a:r>
              <a:rPr lang="ja-JP" altLang="en-US" sz="2000" b="1" dirty="0" smtClean="0"/>
              <a:t> </a:t>
            </a:r>
            <a:r>
              <a:rPr lang="en-US" altLang="ja-JP" sz="2000" b="1" dirty="0" smtClean="0"/>
              <a:t>machines are running</a:t>
            </a:r>
            <a:r>
              <a:rPr kumimoji="1" lang="en-US" altLang="ja-JP" sz="2000" b="1" dirty="0" smtClean="0"/>
              <a:t>)</a:t>
            </a:r>
            <a:endParaRPr kumimoji="1" lang="en-US" altLang="ja-JP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b="1" dirty="0" smtClean="0"/>
              <a:t>地下</a:t>
            </a:r>
            <a:r>
              <a:rPr lang="ja-JP" altLang="en-US" sz="2000" b="1" dirty="0"/>
              <a:t>実験</a:t>
            </a:r>
            <a:r>
              <a:rPr lang="ja-JP" altLang="en-US" sz="2000" b="1" dirty="0" smtClean="0"/>
              <a:t>のためにもう一桁解析を速くしたい</a:t>
            </a:r>
            <a:endParaRPr kumimoji="1" lang="ja-JP" altLang="en-US" sz="2000" b="1" dirty="0"/>
          </a:p>
        </p:txBody>
      </p:sp>
      <p:sp>
        <p:nvSpPr>
          <p:cNvPr id="27" name="角丸四角形 26"/>
          <p:cNvSpPr/>
          <p:nvPr/>
        </p:nvSpPr>
        <p:spPr>
          <a:xfrm>
            <a:off x="4432957" y="3384691"/>
            <a:ext cx="7400389" cy="32338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070169" y="3061526"/>
            <a:ext cx="39542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Automatic Analysis</a:t>
            </a:r>
          </a:p>
          <a:p>
            <a:pPr algn="ctr"/>
            <a:r>
              <a:rPr kumimoji="1" lang="en-US" altLang="ja-JP" dirty="0" smtClean="0"/>
              <a:t>(Filtering: 1.4 s/view, Other: 0.2 s/view)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337062" y="3769880"/>
            <a:ext cx="243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This should be faster by using GPU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30" name="直線矢印コネクタ 29"/>
          <p:cNvCxnSpPr>
            <a:stCxn id="28" idx="1"/>
          </p:cNvCxnSpPr>
          <p:nvPr/>
        </p:nvCxnSpPr>
        <p:spPr>
          <a:xfrm flipH="1">
            <a:off x="7357848" y="4093046"/>
            <a:ext cx="979214" cy="1319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2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4371" y="1551009"/>
            <a:ext cx="10742241" cy="3887784"/>
          </a:xfrm>
        </p:spPr>
        <p:txBody>
          <a:bodyPr/>
          <a:lstStyle/>
          <a:p>
            <a:r>
              <a:rPr lang="en-US" altLang="ja-JP" b="1" dirty="0" smtClean="0"/>
              <a:t>NIT</a:t>
            </a:r>
            <a:r>
              <a:rPr lang="ja-JP" altLang="en-US" b="1" dirty="0" smtClean="0"/>
              <a:t>は</a:t>
            </a:r>
            <a:r>
              <a:rPr lang="en-US" altLang="ja-JP" b="1" dirty="0" smtClean="0"/>
              <a:t>sub-</a:t>
            </a:r>
            <a:r>
              <a:rPr lang="en-US" altLang="ja-JP" b="1" dirty="0" smtClean="0">
                <a:latin typeface="Symbol" panose="05050102010706020507" pitchFamily="18" charset="2"/>
              </a:rPr>
              <a:t>m</a:t>
            </a:r>
            <a:r>
              <a:rPr lang="en-US" altLang="ja-JP" b="1" dirty="0" smtClean="0"/>
              <a:t>m</a:t>
            </a:r>
            <a:r>
              <a:rPr lang="ja-JP" altLang="en-US" b="1" dirty="0" smtClean="0"/>
              <a:t>の空間分解能（陽子エネルギーで数十</a:t>
            </a:r>
            <a:r>
              <a:rPr lang="en-US" altLang="ja-JP" b="1" dirty="0" err="1"/>
              <a:t>k</a:t>
            </a:r>
            <a:r>
              <a:rPr lang="en-US" altLang="ja-JP" b="1" dirty="0" err="1" smtClean="0"/>
              <a:t>eV</a:t>
            </a:r>
            <a:r>
              <a:rPr lang="ja-JP" altLang="en-US" b="1" dirty="0" smtClean="0"/>
              <a:t>の分解能）を持つ</a:t>
            </a:r>
            <a:endParaRPr lang="en-US" altLang="ja-JP" b="1" dirty="0" smtClean="0"/>
          </a:p>
          <a:p>
            <a:r>
              <a:rPr lang="en-US" altLang="ja-JP" dirty="0" smtClean="0"/>
              <a:t>NIT</a:t>
            </a:r>
            <a:r>
              <a:rPr lang="ja-JP" altLang="en-US" dirty="0" smtClean="0"/>
              <a:t>中の水素（</a:t>
            </a:r>
            <a:r>
              <a:rPr lang="en-US" altLang="ja-JP" dirty="0" smtClean="0"/>
              <a:t>Mass</a:t>
            </a:r>
            <a:r>
              <a:rPr lang="ja-JP" altLang="en-US" dirty="0" smtClean="0"/>
              <a:t> </a:t>
            </a:r>
            <a:r>
              <a:rPr lang="en-US" altLang="ja-JP" dirty="0" smtClean="0"/>
              <a:t>Fraction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1.8%</a:t>
            </a:r>
            <a:r>
              <a:rPr lang="ja-JP" altLang="en-US" dirty="0" smtClean="0"/>
              <a:t>）が中性子に対する主ターゲットとなり、</a:t>
            </a:r>
            <a:r>
              <a:rPr lang="en-US" altLang="ja-JP" b="1" dirty="0" smtClean="0"/>
              <a:t>sub-MeV</a:t>
            </a:r>
            <a:r>
              <a:rPr lang="ja-JP" altLang="en-US" b="1" dirty="0" smtClean="0"/>
              <a:t>帯中性子に対して数</a:t>
            </a:r>
            <a:r>
              <a:rPr lang="en-US" altLang="ja-JP" b="1" dirty="0">
                <a:latin typeface="Symbol" panose="05050102010706020507" pitchFamily="18" charset="2"/>
              </a:rPr>
              <a:t>m</a:t>
            </a:r>
            <a:r>
              <a:rPr lang="en-US" altLang="ja-JP" b="1" dirty="0" smtClean="0"/>
              <a:t>m</a:t>
            </a:r>
            <a:r>
              <a:rPr lang="ja-JP" altLang="en-US" b="1" dirty="0" smtClean="0"/>
              <a:t>以上の反跳陽子飛跡を残す</a:t>
            </a:r>
            <a:endParaRPr lang="en-US" altLang="ja-JP" b="1" dirty="0" smtClean="0"/>
          </a:p>
          <a:p>
            <a:endParaRPr lang="en-US" altLang="ja-JP" dirty="0"/>
          </a:p>
        </p:txBody>
      </p:sp>
      <p:sp>
        <p:nvSpPr>
          <p:cNvPr id="46" name="下矢印 45">
            <a:extLst>
              <a:ext uri="{FF2B5EF4-FFF2-40B4-BE49-F238E27FC236}">
                <a16:creationId xmlns:a16="http://schemas.microsoft.com/office/drawing/2014/main" xmlns="" id="{27D583A6-11C4-420A-AF3C-A292E418F82B}"/>
              </a:ext>
            </a:extLst>
          </p:cNvPr>
          <p:cNvSpPr/>
          <p:nvPr/>
        </p:nvSpPr>
        <p:spPr>
          <a:xfrm rot="16200000">
            <a:off x="7495514" y="4521919"/>
            <a:ext cx="556030" cy="874554"/>
          </a:xfrm>
          <a:prstGeom prst="downArrow">
            <a:avLst>
              <a:gd name="adj1" fmla="val 565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79" y="3896224"/>
            <a:ext cx="6876373" cy="2166473"/>
          </a:xfrm>
          <a:prstGeom prst="rect">
            <a:avLst/>
          </a:prstGeom>
        </p:spPr>
      </p:pic>
      <p:grpSp>
        <p:nvGrpSpPr>
          <p:cNvPr id="35" name="グループ化 34"/>
          <p:cNvGrpSpPr/>
          <p:nvPr/>
        </p:nvGrpSpPr>
        <p:grpSpPr>
          <a:xfrm>
            <a:off x="8268844" y="3896224"/>
            <a:ext cx="3531208" cy="2572190"/>
            <a:chOff x="7367220" y="3041052"/>
            <a:chExt cx="3531208" cy="2572190"/>
          </a:xfrm>
        </p:grpSpPr>
        <p:grpSp>
          <p:nvGrpSpPr>
            <p:cNvPr id="36" name="グループ化 35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C8AA4C29-7777-4C02-A693-4680C782384F}"/>
                </a:ext>
              </a:extLst>
            </p:cNvPr>
            <p:cNvGrpSpPr/>
            <p:nvPr/>
          </p:nvGrpSpPr>
          <p:grpSpPr>
            <a:xfrm>
              <a:off x="7367220" y="3041052"/>
              <a:ext cx="3531208" cy="2572190"/>
              <a:chOff x="6679151" y="21800460"/>
              <a:chExt cx="3531208" cy="2572190"/>
            </a:xfrm>
          </p:grpSpPr>
          <p:pic>
            <p:nvPicPr>
              <p:cNvPr id="47" name="図 46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7718DB8A-9624-4AC0-BF4B-FA294E1D4C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55" t="53502" r="57453" b="31018"/>
              <a:stretch/>
            </p:blipFill>
            <p:spPr>
              <a:xfrm>
                <a:off x="6679151" y="21800460"/>
                <a:ext cx="3531208" cy="2572190"/>
              </a:xfrm>
              <a:prstGeom prst="rect">
                <a:avLst/>
              </a:prstGeom>
            </p:spPr>
          </p:pic>
          <p:cxnSp>
            <p:nvCxnSpPr>
              <p:cNvPr id="48" name="直線矢印コネクタ 47">
                <a:extLst>
                  <a:ext uri="{FF2B5EF4-FFF2-40B4-BE49-F238E27FC236}">
                    <a16:creationId xmlns="" xmlns:a16="http://schemas.microsoft.com/office/drawing/2014/main" xmlns:lc="http://schemas.openxmlformats.org/drawingml/2006/lockedCanvas" id="{10B70BBD-BA2E-491A-BC9C-E55DBBED9B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8127" y="22406803"/>
                <a:ext cx="2255786" cy="143024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テキスト ボックス 36"/>
            <p:cNvSpPr txBox="1"/>
            <p:nvPr/>
          </p:nvSpPr>
          <p:spPr>
            <a:xfrm>
              <a:off x="8310115" y="3247285"/>
              <a:ext cx="19442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Recoil</a:t>
              </a:r>
              <a:r>
                <a:rPr kumimoji="1" lang="ja-JP" alt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Proton</a:t>
              </a:r>
              <a:endParaRPr kumimoji="1" lang="en-US" altLang="ja-JP" sz="2000" b="1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578735" y="365125"/>
            <a:ext cx="11438247" cy="1325563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Nano Imaging Tracker (NIT) as a sub-MeV Neutron Detector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765303" y="3556099"/>
            <a:ext cx="2732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sub-MeV neutron signal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 rot="1955704">
            <a:off x="9749497" y="5018987"/>
            <a:ext cx="1941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5.3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b="1" dirty="0" smtClean="0">
                <a:solidFill>
                  <a:srgbClr val="FF0000"/>
                </a:solidFill>
              </a:rPr>
              <a:t>m </a:t>
            </a:r>
            <a:r>
              <a:rPr lang="ja-JP" altLang="en-US" b="1" dirty="0">
                <a:solidFill>
                  <a:srgbClr val="FF0000"/>
                </a:solidFill>
              </a:rPr>
              <a:t>（</a:t>
            </a:r>
            <a:r>
              <a:rPr lang="en-US" altLang="ja-JP" b="1" dirty="0" smtClean="0">
                <a:solidFill>
                  <a:srgbClr val="FF0000"/>
                </a:solidFill>
              </a:rPr>
              <a:t>0.5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MeV</a:t>
            </a:r>
            <a:r>
              <a:rPr lang="ja-JP" altLang="en-US" b="1" dirty="0">
                <a:solidFill>
                  <a:srgbClr val="FF0000"/>
                </a:solidFill>
              </a:rPr>
              <a:t>）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2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For Underground Run</a:t>
            </a:r>
            <a:r>
              <a:rPr kumimoji="1" lang="ja-JP" altLang="en-US" dirty="0" smtClean="0"/>
              <a:t>（飛跡読取の高速化）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xmlns="" id="{F4416386-E85B-4340-BEF7-F9B7CF45A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16" t="28660" r="10609" b="41838"/>
          <a:stretch/>
        </p:blipFill>
        <p:spPr>
          <a:xfrm rot="16200000">
            <a:off x="9385437" y="2328510"/>
            <a:ext cx="2465044" cy="1813589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9199CF44-3E72-45FF-B7E8-A3F1935D3610}"/>
              </a:ext>
            </a:extLst>
          </p:cNvPr>
          <p:cNvSpPr txBox="1"/>
          <p:nvPr/>
        </p:nvSpPr>
        <p:spPr>
          <a:xfrm>
            <a:off x="9611794" y="1654732"/>
            <a:ext cx="191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Cyclone-16-300-M</a:t>
            </a:r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>
            <a:off x="8850763" y="4796232"/>
            <a:ext cx="808762" cy="595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xmlns="" id="{E0268C9C-168B-4872-B720-263E221D1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65" y="2168949"/>
            <a:ext cx="4300277" cy="2755041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763A4ACC-9E8C-4293-A52B-1D0949D506D5}"/>
              </a:ext>
            </a:extLst>
          </p:cNvPr>
          <p:cNvSpPr txBox="1"/>
          <p:nvPr/>
        </p:nvSpPr>
        <p:spPr>
          <a:xfrm>
            <a:off x="1541663" y="3664966"/>
            <a:ext cx="3623231" cy="3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4MP </a:t>
            </a:r>
            <a:r>
              <a:rPr lang="en-US" altLang="ja-JP" b="1" dirty="0" smtClean="0"/>
              <a:t>8</a:t>
            </a:r>
            <a:r>
              <a:rPr kumimoji="1" lang="ja-JP" altLang="en-US" b="1" dirty="0" smtClean="0"/>
              <a:t>枚分の画像処理</a:t>
            </a:r>
            <a:r>
              <a:rPr kumimoji="1" lang="ja-JP" altLang="en-US" b="1" dirty="0"/>
              <a:t>時間～</a:t>
            </a:r>
            <a:r>
              <a:rPr kumimoji="1" lang="en-US" altLang="ja-JP" b="1" dirty="0" smtClean="0"/>
              <a:t>10ms</a:t>
            </a:r>
            <a:endParaRPr kumimoji="1" lang="ja-JP" altLang="en-US" b="1" dirty="0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xmlns="" id="{C4FAF6A6-5A44-46C3-8F6B-3AE250C64C04}"/>
              </a:ext>
            </a:extLst>
          </p:cNvPr>
          <p:cNvCxnSpPr>
            <a:cxnSpLocks/>
          </p:cNvCxnSpPr>
          <p:nvPr/>
        </p:nvCxnSpPr>
        <p:spPr>
          <a:xfrm>
            <a:off x="2401304" y="4056561"/>
            <a:ext cx="756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675408" y="5758366"/>
            <a:ext cx="4486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解析速度 </a:t>
            </a:r>
            <a:r>
              <a:rPr lang="en-US" altLang="ja-JP" b="1" dirty="0" smtClean="0">
                <a:solidFill>
                  <a:srgbClr val="FF0000"/>
                </a:solidFill>
              </a:rPr>
              <a:t>150 </a:t>
            </a:r>
            <a:r>
              <a:rPr lang="en-US" altLang="ja-JP" b="1" dirty="0">
                <a:solidFill>
                  <a:srgbClr val="FF0000"/>
                </a:solidFill>
              </a:rPr>
              <a:t>g/year/machine </a:t>
            </a:r>
            <a:r>
              <a:rPr lang="ja-JP" altLang="en-US" b="1" dirty="0" smtClean="0">
                <a:solidFill>
                  <a:srgbClr val="FF0000"/>
                </a:solidFill>
              </a:rPr>
              <a:t>をすで</a:t>
            </a:r>
            <a:r>
              <a:rPr lang="ja-JP" altLang="en-US" b="1" dirty="0">
                <a:solidFill>
                  <a:srgbClr val="FF0000"/>
                </a:solidFill>
              </a:rPr>
              <a:t>に</a:t>
            </a:r>
            <a:r>
              <a:rPr lang="ja-JP" altLang="en-US" b="1" dirty="0" smtClean="0">
                <a:solidFill>
                  <a:srgbClr val="FF0000"/>
                </a:solidFill>
              </a:rPr>
              <a:t>達成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4" name="右矢印 33"/>
          <p:cNvSpPr/>
          <p:nvPr/>
        </p:nvSpPr>
        <p:spPr>
          <a:xfrm rot="5400000">
            <a:off x="2418904" y="4971358"/>
            <a:ext cx="576767" cy="900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370260" y="5929363"/>
            <a:ext cx="3258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/>
              <a:t>300 g/year/machine is expected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320558" y="1834801"/>
            <a:ext cx="5100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CPU (Core i9 10920 K) </a:t>
            </a:r>
            <a:r>
              <a:rPr lang="en-US" altLang="ja-JP" dirty="0">
                <a:sym typeface="Wingdings" panose="05000000000000000000" pitchFamily="2" charset="2"/>
              </a:rPr>
              <a:t> </a:t>
            </a:r>
            <a:r>
              <a:rPr lang="en-US" altLang="ja-JP" b="1" dirty="0"/>
              <a:t>GPU (GeForce RTX 2080 </a:t>
            </a:r>
            <a:r>
              <a:rPr lang="en-US" altLang="ja-JP" b="1" dirty="0" err="1"/>
              <a:t>Ti</a:t>
            </a:r>
            <a:r>
              <a:rPr lang="en-US" altLang="ja-JP" b="1" dirty="0"/>
              <a:t>)</a:t>
            </a:r>
            <a:endParaRPr lang="ja-JP" altLang="en-US" b="1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xmlns="" id="{9199CF44-3E72-45FF-B7E8-A3F1935D3610}"/>
              </a:ext>
            </a:extLst>
          </p:cNvPr>
          <p:cNvSpPr txBox="1"/>
          <p:nvPr/>
        </p:nvSpPr>
        <p:spPr>
          <a:xfrm>
            <a:off x="6832667" y="1653948"/>
            <a:ext cx="172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STC-CMB401PCL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5795414" y="4629431"/>
            <a:ext cx="1349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通信</a:t>
            </a:r>
            <a:r>
              <a:rPr lang="ja-JP" altLang="en-US" dirty="0" smtClean="0"/>
              <a:t>規格：</a:t>
            </a:r>
            <a:endParaRPr lang="en-US" altLang="ja-JP" dirty="0"/>
          </a:p>
          <a:p>
            <a:pPr algn="ctr"/>
            <a:endParaRPr lang="en-US" altLang="ja-JP" dirty="0" smtClean="0"/>
          </a:p>
          <a:p>
            <a:pPr algn="ctr"/>
            <a:r>
              <a:rPr lang="ja-JP" altLang="en-US" dirty="0" smtClean="0"/>
              <a:t>撮像速度：</a:t>
            </a:r>
            <a:endParaRPr lang="en-US" altLang="ja-JP" dirty="0"/>
          </a:p>
          <a:p>
            <a:pPr algn="ctr"/>
            <a:r>
              <a:rPr lang="ja-JP" altLang="en-US" dirty="0" smtClean="0"/>
              <a:t>解像度：</a:t>
            </a:r>
            <a:endParaRPr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xmlns="" id="{CFC01B37-0F66-4414-B7D0-47D0B368ED3C}"/>
              </a:ext>
            </a:extLst>
          </p:cNvPr>
          <p:cNvSpPr txBox="1"/>
          <p:nvPr/>
        </p:nvSpPr>
        <p:spPr>
          <a:xfrm>
            <a:off x="7244081" y="4629431"/>
            <a:ext cx="1326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Camera link</a:t>
            </a:r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/>
              <a:t>5.44 </a:t>
            </a:r>
            <a:r>
              <a:rPr lang="en-US" altLang="ja-JP" dirty="0" err="1"/>
              <a:t>Gbps</a:t>
            </a:r>
            <a:r>
              <a:rPr lang="en-US" altLang="ja-JP" dirty="0" smtClean="0"/>
              <a:t>)</a:t>
            </a:r>
            <a:endParaRPr kumimoji="1" lang="en-US" altLang="ja-JP" dirty="0"/>
          </a:p>
          <a:p>
            <a:pPr algn="ctr"/>
            <a:r>
              <a:rPr kumimoji="1" lang="en-US" altLang="ja-JP" dirty="0" smtClean="0"/>
              <a:t>160 fps</a:t>
            </a:r>
          </a:p>
          <a:p>
            <a:pPr algn="ctr"/>
            <a:r>
              <a:rPr kumimoji="1" lang="en-US" altLang="ja-JP" dirty="0" smtClean="0"/>
              <a:t>2048 x 2048</a:t>
            </a:r>
            <a:endParaRPr kumimoji="1" lang="en-US" altLang="ja-JP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xmlns="" id="{CFC01B37-0F66-4414-B7D0-47D0B368ED3C}"/>
              </a:ext>
            </a:extLst>
          </p:cNvPr>
          <p:cNvSpPr txBox="1"/>
          <p:nvPr/>
        </p:nvSpPr>
        <p:spPr>
          <a:xfrm>
            <a:off x="9872338" y="4629431"/>
            <a:ext cx="1860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 smtClean="0"/>
              <a:t>CoaXPress</a:t>
            </a:r>
            <a:r>
              <a:rPr kumimoji="1" lang="en-US" altLang="ja-JP" dirty="0" smtClean="0"/>
              <a:t> 2.0</a:t>
            </a:r>
          </a:p>
          <a:p>
            <a:pPr algn="ctr"/>
            <a:r>
              <a:rPr kumimoji="1" lang="en-US" altLang="ja-JP" dirty="0" smtClean="0"/>
              <a:t>(12.5 </a:t>
            </a:r>
            <a:r>
              <a:rPr kumimoji="1" lang="en-US" altLang="ja-JP" dirty="0" err="1" smtClean="0"/>
              <a:t>Gbps</a:t>
            </a:r>
            <a:r>
              <a:rPr kumimoji="1" lang="en-US" altLang="ja-JP" dirty="0" smtClean="0"/>
              <a:t> x 4 </a:t>
            </a:r>
            <a:r>
              <a:rPr kumimoji="1" lang="en-US" altLang="ja-JP" dirty="0" err="1" smtClean="0"/>
              <a:t>ch</a:t>
            </a:r>
            <a:r>
              <a:rPr kumimoji="1" lang="en-US" altLang="ja-JP" dirty="0"/>
              <a:t>)</a:t>
            </a:r>
          </a:p>
          <a:p>
            <a:pPr algn="ctr"/>
            <a:r>
              <a:rPr kumimoji="1" lang="en-US" altLang="ja-JP" dirty="0" smtClean="0"/>
              <a:t>284 </a:t>
            </a:r>
            <a:r>
              <a:rPr kumimoji="1" lang="en-US" altLang="ja-JP" dirty="0"/>
              <a:t>fps</a:t>
            </a:r>
          </a:p>
          <a:p>
            <a:pPr algn="ctr"/>
            <a:r>
              <a:rPr kumimoji="1" lang="en-US" altLang="ja-JP" dirty="0" smtClean="0"/>
              <a:t>4672 </a:t>
            </a:r>
            <a:r>
              <a:rPr lang="en-US" altLang="ja-JP" dirty="0"/>
              <a:t>x</a:t>
            </a:r>
            <a:r>
              <a:rPr kumimoji="1" lang="en-US" altLang="ja-JP" dirty="0" smtClean="0"/>
              <a:t> 3416</a:t>
            </a:r>
            <a:endParaRPr kumimoji="1" lang="en-US" altLang="ja-JP" dirty="0"/>
          </a:p>
        </p:txBody>
      </p:sp>
      <p:pic>
        <p:nvPicPr>
          <p:cNvPr id="1030" name="Picture 6" descr="https://lh3.googleusercontent.com/bwf9hGzLnyVzMowsVg3jdjR_b6UbM0kXs_2R9666z894P35PHVPhyJF9dKQIS2eGp6Ru9ArUU6q5K5cNSkM1TzOw_PYTVydYz68JdurUQIWR47Zl_u_vlBxeOMsK4QBv_pY7inulr0963MZ2cQ7lrZwHfky7uWh3vy9jGBaJQWAVHhCp7BDFgJx7PB5KsDXxtZWno0XUhiJSWQEzERG7WN6sLKfXUbs0T5DcT1GfmXf69pgaNxOJqv4VEHm8hge1X-gSHzKr6727Q978Ldrc6JduP3LZ0QhN1Z-PNI2ZY9xuribwVWuc0VkVSiGnbwcvhLPL-8iZLuSc5kNjHSXucx6AXyjJhGdbdrdsLVT7fJGDcR229WQ2OzjmlZp4rd3jsE6OAIGqcLx0TxDaJLeVNs6oYb2rrL-7CqZfUWxY2yFLTHLN_dz66h1U4AFpAtSoQE-pVQtSYrgH6ErpkTaU1KGTQKNT1LQ6ccN0FhoG0vkUf70d1iHIpHiNwy0Z3YiTVQbPh4cXsHFv0wYmfQVXNn4xvoCSO9MoqmZvipKS2bwEtoWSW37qK3U3YX6hUtmKk0qNQnlRdG3gIZWE7pokEn-qmuWMsjnEIM3AJ0dsUTZsEPk5o8BAK3d4h1NLA1YqVYRgC4RklVsNpKFD-ksyyiaFh81VbPBzWpASOSVEN0QCrEWa-z52vDJHQl9eQiVrwxG89Eh4ndrHWhkF3kwR3TEy=w612-h815-no?authuser=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t="19517" r="20561" b="22770"/>
          <a:stretch/>
        </p:blipFill>
        <p:spPr bwMode="auto">
          <a:xfrm>
            <a:off x="6652568" y="1994505"/>
            <a:ext cx="2102012" cy="24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角丸四角形 39"/>
          <p:cNvSpPr/>
          <p:nvPr/>
        </p:nvSpPr>
        <p:spPr>
          <a:xfrm>
            <a:off x="280466" y="1402666"/>
            <a:ext cx="5274119" cy="5092860"/>
          </a:xfrm>
          <a:prstGeom prst="roundRect">
            <a:avLst>
              <a:gd name="adj" fmla="val 125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55571" y="1219967"/>
            <a:ext cx="26839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画像処理の高速化</a:t>
            </a:r>
            <a:endParaRPr kumimoji="1" lang="en-US" altLang="ja-JP" dirty="0" smtClean="0"/>
          </a:p>
        </p:txBody>
      </p:sp>
      <p:sp>
        <p:nvSpPr>
          <p:cNvPr id="42" name="角丸四角形 41"/>
          <p:cNvSpPr/>
          <p:nvPr/>
        </p:nvSpPr>
        <p:spPr>
          <a:xfrm>
            <a:off x="5845907" y="1370070"/>
            <a:ext cx="6065627" cy="5092860"/>
          </a:xfrm>
          <a:prstGeom prst="roundRect">
            <a:avLst>
              <a:gd name="adj" fmla="val 107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102279" y="1221753"/>
            <a:ext cx="1971296" cy="3675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撮像</a:t>
            </a:r>
            <a:r>
              <a:rPr lang="ja-JP" altLang="en-US" dirty="0" smtClean="0"/>
              <a:t>の高速化</a:t>
            </a:r>
            <a:endParaRPr kumimoji="1" lang="ja-JP" altLang="en-US" dirty="0"/>
          </a:p>
        </p:txBody>
      </p:sp>
      <p:sp>
        <p:nvSpPr>
          <p:cNvPr id="41" name="スライド番号プレースホルダー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74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For Underground Run</a:t>
            </a:r>
            <a:r>
              <a:rPr kumimoji="1" lang="ja-JP" altLang="en-US" dirty="0" smtClean="0"/>
              <a:t>（飛跡分類</a:t>
            </a:r>
            <a:r>
              <a:rPr kumimoji="1" lang="ja-JP" altLang="en-US" dirty="0" smtClean="0"/>
              <a:t>の効率化）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10789" y="1690688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学習サンプル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6593"/>
            <a:ext cx="5914335" cy="3518704"/>
          </a:xfrm>
          <a:prstGeom prst="rect">
            <a:avLst/>
          </a:prstGeom>
        </p:spPr>
      </p:pic>
      <p:pic>
        <p:nvPicPr>
          <p:cNvPr id="8" name="Picture 2" descr="http://4.bp.blogspot.com/-eAFL2rN9cm0/VRjBiJiecrI/AAAAAAAAN4E/2Q7LthaoLEY/s1600/lenet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4" r="774" b="14447"/>
          <a:stretch/>
        </p:blipFill>
        <p:spPr bwMode="auto">
          <a:xfrm>
            <a:off x="6211747" y="2932890"/>
            <a:ext cx="6497256" cy="18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020046" y="2373868"/>
            <a:ext cx="3784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Convolutional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Neural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Network (CNN)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782765" y="4988689"/>
            <a:ext cx="4259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 smtClean="0"/>
              <a:t>多段層の特徴検出（</a:t>
            </a:r>
            <a:r>
              <a:rPr lang="en-US" altLang="ja-JP" dirty="0" smtClean="0"/>
              <a:t>Convolution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 smtClean="0"/>
              <a:t>特徴量の重みづけ（</a:t>
            </a:r>
            <a:r>
              <a:rPr lang="en-US" altLang="ja-JP" dirty="0" smtClean="0"/>
              <a:t>Neural</a:t>
            </a:r>
            <a:r>
              <a:rPr lang="ja-JP" altLang="en-US" dirty="0" smtClean="0"/>
              <a:t> </a:t>
            </a:r>
            <a:r>
              <a:rPr lang="en-US" altLang="ja-JP" dirty="0" smtClean="0"/>
              <a:t>Network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r>
              <a:rPr kumimoji="1" lang="ja-JP" altLang="en-US" dirty="0" smtClean="0"/>
              <a:t>から成る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b="1" dirty="0" smtClean="0">
                <a:solidFill>
                  <a:srgbClr val="FF0000"/>
                </a:solidFill>
              </a:rPr>
              <a:t>画像機械学習のトレンド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77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For Underground Run</a:t>
            </a:r>
            <a:r>
              <a:rPr lang="ja-JP" altLang="en-US" dirty="0"/>
              <a:t>（飛跡分類</a:t>
            </a:r>
            <a:r>
              <a:rPr kumimoji="1" lang="ja-JP" altLang="en-US" dirty="0" smtClean="0"/>
              <a:t>の効率化）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033" y="2799564"/>
            <a:ext cx="7351083" cy="3902529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97729" y="2546431"/>
            <a:ext cx="259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AlexNet</a:t>
            </a:r>
            <a:r>
              <a:rPr kumimoji="1" lang="ja-JP" altLang="en-US" dirty="0" smtClean="0"/>
              <a:t>に</a:t>
            </a:r>
            <a:r>
              <a:rPr kumimoji="1" lang="ja-JP" altLang="en-US" dirty="0" smtClean="0"/>
              <a:t>よる自動分類</a:t>
            </a:r>
            <a:endParaRPr kumimoji="1" lang="ja-JP" altLang="en-US" dirty="0"/>
          </a:p>
        </p:txBody>
      </p:sp>
      <p:pic>
        <p:nvPicPr>
          <p:cNvPr id="8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96" y="1556640"/>
            <a:ext cx="9481108" cy="87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40763" y="5719177"/>
            <a:ext cx="2885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96%</a:t>
            </a:r>
            <a:r>
              <a:rPr kumimoji="1" lang="ja-JP" altLang="en-US" dirty="0" smtClean="0"/>
              <a:t>以上の精度で正しく分類できている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26106" y="1238491"/>
            <a:ext cx="541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AlexNet</a:t>
            </a:r>
            <a:r>
              <a:rPr lang="ja-JP" altLang="en-US" dirty="0"/>
              <a:t> </a:t>
            </a:r>
            <a:r>
              <a:rPr lang="en-US" altLang="ja-JP" dirty="0" smtClean="0"/>
              <a:t>(5</a:t>
            </a:r>
            <a:r>
              <a:rPr lang="ja-JP" altLang="en-US" dirty="0" smtClean="0"/>
              <a:t>段の</a:t>
            </a:r>
            <a:r>
              <a:rPr lang="en-US" altLang="ja-JP" dirty="0" smtClean="0"/>
              <a:t>Convolution</a:t>
            </a:r>
            <a:r>
              <a:rPr lang="ja-JP" altLang="en-US" dirty="0" smtClean="0"/>
              <a:t>層を持つ</a:t>
            </a:r>
            <a:r>
              <a:rPr kumimoji="1" lang="en-US" altLang="ja-JP" dirty="0" smtClean="0"/>
              <a:t>CNN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="" xmlns:a16="http://schemas.microsoft.com/office/drawing/2014/main" id="{D659044A-4330-4517-9F49-CE6751EDC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723" y="3112468"/>
            <a:ext cx="3387421" cy="2410004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6405" y="1327758"/>
            <a:ext cx="10677395" cy="5123145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NIT</a:t>
            </a:r>
            <a:r>
              <a:rPr lang="ja-JP" altLang="en-US" dirty="0" smtClean="0"/>
              <a:t>を用いた</a:t>
            </a:r>
            <a:r>
              <a:rPr lang="en-US" altLang="ja-JP" dirty="0" smtClean="0"/>
              <a:t>sub-MeV</a:t>
            </a:r>
            <a:r>
              <a:rPr lang="ja-JP" altLang="en-US" dirty="0" smtClean="0"/>
              <a:t>帯以上の中性子（数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m</a:t>
            </a:r>
            <a:r>
              <a:rPr lang="ja-JP" altLang="en-US" dirty="0" smtClean="0"/>
              <a:t>以上）の飛跡解析システムを構築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高い位置分解能、方向感度を持っておりスペクトル測定やイメージングに適している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γ</a:t>
            </a:r>
            <a:r>
              <a:rPr lang="ja-JP" altLang="en-US" dirty="0" smtClean="0"/>
              <a:t>線に対して不感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数十</a:t>
            </a:r>
            <a:r>
              <a:rPr lang="en-US" altLang="ja-JP" dirty="0" err="1" smtClean="0"/>
              <a:t>keV</a:t>
            </a:r>
            <a:r>
              <a:rPr lang="ja-JP" altLang="en-US" dirty="0" smtClean="0"/>
              <a:t>程度のエネルギー</a:t>
            </a:r>
            <a:r>
              <a:rPr lang="ja-JP" altLang="en-US" dirty="0" smtClean="0"/>
              <a:t>分解能を持つ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PTEP</a:t>
            </a:r>
            <a:r>
              <a:rPr lang="ja-JP" altLang="en-US" dirty="0" smtClean="0"/>
              <a:t>へ投稿（</a:t>
            </a:r>
            <a:r>
              <a:rPr lang="en-US" altLang="ja-JP" dirty="0" smtClean="0"/>
              <a:t>Accept</a:t>
            </a:r>
            <a:r>
              <a:rPr lang="ja-JP" altLang="en-US" dirty="0" smtClean="0"/>
              <a:t>済）</a:t>
            </a:r>
            <a:endParaRPr lang="en-US" altLang="ja-JP" dirty="0" smtClean="0"/>
          </a:p>
          <a:p>
            <a:r>
              <a:rPr lang="en-US" altLang="ja-JP" dirty="0" smtClean="0"/>
              <a:t>Surface Run</a:t>
            </a:r>
          </a:p>
          <a:p>
            <a:pPr lvl="1"/>
            <a:r>
              <a:rPr lang="en-US" altLang="ja-JP" dirty="0" smtClean="0"/>
              <a:t>LNGS</a:t>
            </a:r>
            <a:r>
              <a:rPr lang="ja-JP" altLang="en-US" dirty="0"/>
              <a:t> </a:t>
            </a:r>
            <a:r>
              <a:rPr lang="en-US" altLang="ja-JP" dirty="0" smtClean="0"/>
              <a:t>Run</a:t>
            </a:r>
          </a:p>
          <a:p>
            <a:pPr lvl="2"/>
            <a:r>
              <a:rPr lang="ja-JP" altLang="en-US" dirty="0" smtClean="0"/>
              <a:t>小数</a:t>
            </a:r>
            <a:r>
              <a:rPr lang="ja-JP" altLang="en-US" dirty="0"/>
              <a:t>統計</a:t>
            </a:r>
            <a:r>
              <a:rPr lang="ja-JP" altLang="en-US" dirty="0" smtClean="0"/>
              <a:t>ではあったが、</a:t>
            </a:r>
            <a:r>
              <a:rPr lang="en-US" altLang="ja-JP" dirty="0" smtClean="0"/>
              <a:t>0.4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1MeV</a:t>
            </a:r>
            <a:r>
              <a:rPr lang="ja-JP" altLang="en-US" dirty="0"/>
              <a:t>帯</a:t>
            </a:r>
            <a:r>
              <a:rPr lang="ja-JP" altLang="en-US" dirty="0" smtClean="0"/>
              <a:t>に対して地上中性子フラックを</a:t>
            </a:r>
            <a:r>
              <a:rPr lang="en-US" altLang="ja-JP" dirty="0" smtClean="0"/>
              <a:t>(1.0±0.2) </a:t>
            </a:r>
            <a:r>
              <a:rPr lang="en-US" altLang="ja-JP" dirty="0"/>
              <a:t>x10</a:t>
            </a:r>
            <a:r>
              <a:rPr lang="en-US" altLang="ja-JP" baseline="30000" dirty="0"/>
              <a:t>-3</a:t>
            </a:r>
            <a:r>
              <a:rPr lang="en-US" altLang="ja-JP" dirty="0"/>
              <a:t> </a:t>
            </a:r>
            <a:r>
              <a:rPr lang="en-US" altLang="ja-JP" dirty="0" smtClean="0"/>
              <a:t>/cm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/s</a:t>
            </a:r>
            <a:r>
              <a:rPr lang="ja-JP" altLang="en-US" dirty="0" smtClean="0"/>
              <a:t>と測ることができた</a:t>
            </a:r>
            <a:endParaRPr lang="en-US" altLang="ja-JP" dirty="0"/>
          </a:p>
          <a:p>
            <a:pPr lvl="1"/>
            <a:r>
              <a:rPr lang="en-US" altLang="ja-JP" dirty="0" smtClean="0"/>
              <a:t>Nagoya Run</a:t>
            </a:r>
          </a:p>
          <a:p>
            <a:pPr lvl="2"/>
            <a:r>
              <a:rPr lang="ja-JP" altLang="en-US" dirty="0" smtClean="0"/>
              <a:t>エネルギー閾値低下を目指したデバイスの純化を行い、統計量の増加のため長時間設置を行った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エネルギー閾値を</a:t>
            </a:r>
            <a:r>
              <a:rPr lang="en-US" altLang="ja-JP" dirty="0" smtClean="0"/>
              <a:t>0.24MeV</a:t>
            </a:r>
            <a:r>
              <a:rPr lang="ja-JP" altLang="en-US" dirty="0" err="1" smtClean="0"/>
              <a:t>まで</a:t>
            </a:r>
            <a:r>
              <a:rPr lang="ja-JP" altLang="en-US" dirty="0" smtClean="0"/>
              <a:t>下げることには成功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建物内での測定のためか、</a:t>
            </a:r>
            <a:r>
              <a:rPr lang="en-US" altLang="ja-JP" dirty="0" smtClean="0"/>
              <a:t>sub-MeV</a:t>
            </a:r>
            <a:r>
              <a:rPr lang="ja-JP" altLang="en-US" dirty="0" smtClean="0"/>
              <a:t>帯の中性子測定には適さなかったが</a:t>
            </a:r>
            <a:r>
              <a:rPr lang="ja-JP" altLang="en-US" dirty="0" smtClean="0"/>
              <a:t>、長期</a:t>
            </a:r>
            <a:r>
              <a:rPr lang="en-US" altLang="ja-JP" dirty="0" smtClean="0"/>
              <a:t>Run</a:t>
            </a:r>
            <a:r>
              <a:rPr lang="ja-JP" altLang="en-US" dirty="0" smtClean="0"/>
              <a:t>における</a:t>
            </a:r>
            <a:r>
              <a:rPr lang="en-US" altLang="ja-JP" dirty="0" smtClean="0"/>
              <a:t>MeV</a:t>
            </a:r>
            <a:r>
              <a:rPr lang="ja-JP" altLang="en-US" dirty="0" smtClean="0"/>
              <a:t>帯の中性子領域の内部</a:t>
            </a:r>
            <a:r>
              <a:rPr lang="en-US" altLang="ja-JP" dirty="0" smtClean="0"/>
              <a:t>α</a:t>
            </a:r>
            <a:r>
              <a:rPr lang="ja-JP" altLang="en-US" dirty="0" smtClean="0"/>
              <a:t>線量を</a:t>
            </a:r>
            <a:r>
              <a:rPr lang="ja-JP" altLang="en-US" dirty="0" smtClean="0"/>
              <a:t>見積もった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今後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建物</a:t>
            </a:r>
            <a:r>
              <a:rPr lang="ja-JP" altLang="en-US" dirty="0"/>
              <a:t>外</a:t>
            </a:r>
            <a:r>
              <a:rPr lang="ja-JP" altLang="en-US" dirty="0" smtClean="0"/>
              <a:t>での</a:t>
            </a:r>
            <a:r>
              <a:rPr lang="en-US" altLang="ja-JP" dirty="0" smtClean="0"/>
              <a:t>Surface</a:t>
            </a:r>
            <a:r>
              <a:rPr lang="ja-JP" altLang="en-US" dirty="0" smtClean="0"/>
              <a:t> </a:t>
            </a:r>
            <a:r>
              <a:rPr lang="en-US" altLang="ja-JP" dirty="0" smtClean="0"/>
              <a:t>Run</a:t>
            </a:r>
            <a:r>
              <a:rPr lang="ja-JP" altLang="en-US" dirty="0" smtClean="0"/>
              <a:t>を行う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解析効率化のための開発、および</a:t>
            </a:r>
            <a:r>
              <a:rPr lang="en-US" altLang="ja-JP" dirty="0" smtClean="0"/>
              <a:t>Underground</a:t>
            </a:r>
            <a:r>
              <a:rPr lang="ja-JP" altLang="en-US" dirty="0" smtClean="0"/>
              <a:t> </a:t>
            </a:r>
            <a:r>
              <a:rPr lang="en-US" altLang="ja-JP" dirty="0" smtClean="0"/>
              <a:t>Run</a:t>
            </a:r>
            <a:r>
              <a:rPr lang="ja-JP" altLang="en-US" dirty="0" smtClean="0"/>
              <a:t>を行う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66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45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表 19"/>
          <p:cNvGraphicFramePr>
            <a:graphicFrameLocks noGrp="1"/>
          </p:cNvGraphicFramePr>
          <p:nvPr/>
        </p:nvGraphicFramePr>
        <p:xfrm>
          <a:off x="1991544" y="1196752"/>
          <a:ext cx="7992889" cy="522028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728192"/>
                <a:gridCol w="1468964"/>
                <a:gridCol w="1598578"/>
                <a:gridCol w="1624465"/>
                <a:gridCol w="1572690"/>
              </a:tblGrid>
              <a:tr h="530673">
                <a:tc>
                  <a:txBody>
                    <a:bodyPr/>
                    <a:lstStyle/>
                    <a:p>
                      <a:pPr algn="ctr"/>
                      <a:endParaRPr kumimoji="1" lang="ja-JP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/>
                        <a:t>P-6405</a:t>
                      </a:r>
                    </a:p>
                    <a:p>
                      <a:pPr algn="ctr"/>
                      <a:r>
                        <a:rPr kumimoji="1" lang="en-US" altLang="ja-JP" sz="1300" dirty="0" smtClean="0"/>
                        <a:t>( </a:t>
                      </a:r>
                      <a:r>
                        <a:rPr kumimoji="1" lang="ja-JP" altLang="en-US" sz="1300" dirty="0" smtClean="0"/>
                        <a:t>従来型</a:t>
                      </a:r>
                      <a:r>
                        <a:rPr kumimoji="1" lang="en-US" altLang="ja-JP" sz="1300" dirty="0" smtClean="0"/>
                        <a:t>)</a:t>
                      </a:r>
                      <a:endParaRPr kumimoji="1" lang="ja-JP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/>
                        <a:t>P-6406</a:t>
                      </a:r>
                    </a:p>
                    <a:p>
                      <a:pPr algn="ctr"/>
                      <a:r>
                        <a:rPr kumimoji="1" lang="en-US" altLang="ja-JP" sz="1300" dirty="0" smtClean="0"/>
                        <a:t>( </a:t>
                      </a:r>
                      <a:r>
                        <a:rPr kumimoji="1" lang="ja-JP" altLang="en-US" sz="1300" dirty="0" smtClean="0"/>
                        <a:t>高脱イオン化</a:t>
                      </a:r>
                      <a:r>
                        <a:rPr kumimoji="1" lang="en-US" altLang="ja-JP" sz="1300" baseline="0" dirty="0" smtClean="0"/>
                        <a:t>)</a:t>
                      </a:r>
                      <a:endParaRPr kumimoji="1" lang="ja-JP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err="1" smtClean="0"/>
                        <a:t>AgBr</a:t>
                      </a:r>
                      <a:r>
                        <a:rPr kumimoji="1" lang="ja-JP" altLang="en-US" sz="1300" dirty="0" smtClean="0"/>
                        <a:t>・</a:t>
                      </a:r>
                      <a:r>
                        <a:rPr kumimoji="1" lang="en-US" altLang="ja-JP" sz="1300" dirty="0" smtClean="0"/>
                        <a:t>I </a:t>
                      </a:r>
                    </a:p>
                    <a:p>
                      <a:pPr algn="ctr"/>
                      <a:r>
                        <a:rPr kumimoji="1" lang="en-US" altLang="ja-JP" sz="1300" dirty="0" smtClean="0"/>
                        <a:t>(from</a:t>
                      </a:r>
                      <a:r>
                        <a:rPr kumimoji="1" lang="en-US" altLang="ja-JP" sz="1300" baseline="0" dirty="0" smtClean="0"/>
                        <a:t> </a:t>
                      </a:r>
                      <a:r>
                        <a:rPr kumimoji="1" lang="en-US" altLang="ja-JP" sz="1300" baseline="0" dirty="0" err="1" smtClean="0"/>
                        <a:t>KBr</a:t>
                      </a:r>
                      <a:r>
                        <a:rPr kumimoji="1" lang="en-US" altLang="ja-JP" sz="1300" baseline="0" dirty="0" smtClean="0"/>
                        <a:t>)</a:t>
                      </a:r>
                      <a:endParaRPr kumimoji="1" lang="ja-JP" alt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err="1" smtClean="0"/>
                        <a:t>AgBr</a:t>
                      </a:r>
                      <a:r>
                        <a:rPr kumimoji="1" lang="ja-JP" altLang="en-US" sz="1300" dirty="0" smtClean="0"/>
                        <a:t>・</a:t>
                      </a:r>
                      <a:r>
                        <a:rPr kumimoji="1" lang="en-US" altLang="ja-JP" sz="1300" dirty="0" smtClean="0"/>
                        <a:t>I </a:t>
                      </a:r>
                    </a:p>
                    <a:p>
                      <a:pPr algn="ctr"/>
                      <a:r>
                        <a:rPr kumimoji="1" lang="en-US" altLang="ja-JP" sz="1300" dirty="0" smtClean="0"/>
                        <a:t>(from </a:t>
                      </a:r>
                      <a:r>
                        <a:rPr kumimoji="1" lang="en-US" altLang="ja-JP" sz="1300" dirty="0" err="1" smtClean="0"/>
                        <a:t>NaBr</a:t>
                      </a:r>
                      <a:r>
                        <a:rPr kumimoji="1" lang="en-US" altLang="ja-JP" sz="1300" dirty="0" smtClean="0"/>
                        <a:t>)</a:t>
                      </a:r>
                      <a:endParaRPr kumimoji="1" lang="ja-JP" altLang="en-US" sz="1300" dirty="0"/>
                    </a:p>
                  </a:txBody>
                  <a:tcPr/>
                </a:tc>
              </a:tr>
              <a:tr h="5841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Sample weight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(measuring time)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119.6</a:t>
                      </a:r>
                      <a:r>
                        <a:rPr kumimoji="1" lang="en-US" altLang="ja-JP" sz="1200" baseline="0" dirty="0" smtClean="0"/>
                        <a:t> g</a:t>
                      </a:r>
                    </a:p>
                    <a:p>
                      <a:pPr algn="ctr"/>
                      <a:r>
                        <a:rPr kumimoji="1" lang="en-US" altLang="ja-JP" sz="1200" baseline="0" dirty="0" smtClean="0"/>
                        <a:t>(568107 sec : ~7 days))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492.13 g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(825660 sec : ~10 days)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148.9 g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(1657796 sec : ~ 20 days)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302.6 g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(1158142</a:t>
                      </a:r>
                      <a:r>
                        <a:rPr kumimoji="1" lang="en-US" altLang="ja-JP" sz="1200" baseline="0" dirty="0" smtClean="0"/>
                        <a:t> sec: ~13 days) </a:t>
                      </a:r>
                      <a:r>
                        <a:rPr kumimoji="1" lang="en-US" altLang="ja-JP" sz="1200" dirty="0" smtClean="0"/>
                        <a:t> 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0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Type</a:t>
                      </a:r>
                      <a:r>
                        <a:rPr kumimoji="1" lang="en-US" altLang="ja-JP" sz="1200" baseline="0" dirty="0" smtClean="0"/>
                        <a:t> of </a:t>
                      </a:r>
                      <a:r>
                        <a:rPr kumimoji="1" lang="en-US" altLang="ja-JP" sz="1200" baseline="0" dirty="0" err="1" smtClean="0"/>
                        <a:t>Ge</a:t>
                      </a:r>
                      <a:r>
                        <a:rPr kumimoji="1" lang="en-US" altLang="ja-JP" sz="1200" baseline="0" dirty="0" smtClean="0"/>
                        <a:t> detector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 smtClean="0"/>
                        <a:t>GePV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GeMPI2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 smtClean="0"/>
                        <a:t>GeCris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err="1" smtClean="0"/>
                        <a:t>GeCris</a:t>
                      </a:r>
                      <a:r>
                        <a:rPr kumimoji="1" lang="en-US" altLang="ja-JP" sz="1200" dirty="0" smtClean="0"/>
                        <a:t> 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920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 Ra-228 [</a:t>
                      </a:r>
                      <a:r>
                        <a:rPr kumimoji="1" lang="en-US" altLang="ja-JP" sz="1500" dirty="0" err="1" smtClean="0"/>
                        <a:t>mBq</a:t>
                      </a:r>
                      <a:r>
                        <a:rPr kumimoji="1" lang="en-US" altLang="ja-JP" sz="150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30 +- 10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1.3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52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12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  <a:tr h="2920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Th-228</a:t>
                      </a:r>
                      <a:r>
                        <a:rPr kumimoji="1" lang="en-US" altLang="ja-JP" sz="1500" baseline="0" dirty="0" smtClean="0"/>
                        <a:t> [</a:t>
                      </a:r>
                      <a:r>
                        <a:rPr kumimoji="1" lang="en-US" altLang="ja-JP" sz="1500" baseline="0" dirty="0" err="1" smtClean="0"/>
                        <a:t>mBq</a:t>
                      </a:r>
                      <a:r>
                        <a:rPr kumimoji="1" lang="en-US" altLang="ja-JP" sz="1500" baseline="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50 +- 10 </a:t>
                      </a:r>
                      <a:endParaRPr kumimoji="1" lang="en-US" altLang="ja-JP" sz="15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20 +- 2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3.8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5.5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  <a:tr h="2920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Ra-226</a:t>
                      </a:r>
                      <a:r>
                        <a:rPr kumimoji="1" lang="en-US" altLang="ja-JP" sz="1500" baseline="0" dirty="0" smtClean="0"/>
                        <a:t> [</a:t>
                      </a:r>
                      <a:r>
                        <a:rPr kumimoji="1" lang="en-US" altLang="ja-JP" sz="1500" baseline="0" dirty="0" err="1" smtClean="0"/>
                        <a:t>mBq</a:t>
                      </a:r>
                      <a:r>
                        <a:rPr kumimoji="1" lang="en-US" altLang="ja-JP" sz="1500" baseline="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19 +- 7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2.4 +- 0.6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25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8.9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  <a:tr h="2920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Th-234 </a:t>
                      </a:r>
                      <a:r>
                        <a:rPr kumimoji="1" lang="en-US" altLang="ja-JP" sz="1500" baseline="0" dirty="0" smtClean="0"/>
                        <a:t>[</a:t>
                      </a:r>
                      <a:r>
                        <a:rPr kumimoji="1" lang="en-US" altLang="ja-JP" sz="1500" baseline="0" dirty="0" err="1" smtClean="0"/>
                        <a:t>mBq</a:t>
                      </a:r>
                      <a:r>
                        <a:rPr kumimoji="1" lang="en-US" altLang="ja-JP" sz="1500" baseline="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340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79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3300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220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  <a:tr h="4049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Pa-234m</a:t>
                      </a:r>
                      <a:r>
                        <a:rPr kumimoji="1" lang="en-US" altLang="ja-JP" sz="1500" baseline="0" dirty="0" smtClean="0"/>
                        <a:t> [</a:t>
                      </a:r>
                      <a:r>
                        <a:rPr kumimoji="1" lang="en-US" altLang="ja-JP" sz="1500" baseline="0" dirty="0" err="1" smtClean="0"/>
                        <a:t>mBq</a:t>
                      </a:r>
                      <a:r>
                        <a:rPr kumimoji="1" lang="en-US" altLang="ja-JP" sz="1500" baseline="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640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44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2000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590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  <a:tr h="2920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U-235 </a:t>
                      </a:r>
                      <a:r>
                        <a:rPr kumimoji="1" lang="en-US" altLang="ja-JP" sz="1500" baseline="0" dirty="0" smtClean="0"/>
                        <a:t>[</a:t>
                      </a:r>
                      <a:r>
                        <a:rPr kumimoji="1" lang="en-US" altLang="ja-JP" sz="1500" baseline="0" dirty="0" err="1" smtClean="0"/>
                        <a:t>mBq</a:t>
                      </a:r>
                      <a:r>
                        <a:rPr kumimoji="1" lang="en-US" altLang="ja-JP" sz="1500" baseline="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19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1.8 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35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9.2 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  <a:tr h="2920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K-40</a:t>
                      </a:r>
                      <a:r>
                        <a:rPr kumimoji="1" lang="en-US" altLang="ja-JP" sz="1500" baseline="0" dirty="0" smtClean="0"/>
                        <a:t> [</a:t>
                      </a:r>
                      <a:r>
                        <a:rPr kumimoji="1" lang="en-US" altLang="ja-JP" sz="1500" baseline="0" dirty="0" err="1" smtClean="0"/>
                        <a:t>mBq</a:t>
                      </a:r>
                      <a:r>
                        <a:rPr kumimoji="1" lang="en-US" altLang="ja-JP" sz="1500" baseline="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1400 +- 200</a:t>
                      </a:r>
                      <a:r>
                        <a:rPr kumimoji="1" lang="en-US" altLang="ja-JP" sz="1500" baseline="0" dirty="0" smtClean="0"/>
                        <a:t> 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8.7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98000 +- 9000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50 +- 20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  <a:tr h="2920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Cs-137</a:t>
                      </a:r>
                      <a:r>
                        <a:rPr kumimoji="1" lang="en-US" altLang="ja-JP" sz="1500" baseline="0" dirty="0" smtClean="0"/>
                        <a:t> [</a:t>
                      </a:r>
                      <a:r>
                        <a:rPr kumimoji="1" lang="en-US" altLang="ja-JP" sz="1500" baseline="0" dirty="0" err="1" smtClean="0"/>
                        <a:t>mBq</a:t>
                      </a:r>
                      <a:r>
                        <a:rPr kumimoji="1" lang="en-US" altLang="ja-JP" sz="1500" baseline="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4.5 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2.2</a:t>
                      </a:r>
                      <a:r>
                        <a:rPr kumimoji="1" lang="en-US" altLang="ja-JP" sz="1500" baseline="0" dirty="0" smtClean="0"/>
                        <a:t> +- 0.5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22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6.3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  <a:tr h="2920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Co-60 </a:t>
                      </a:r>
                      <a:r>
                        <a:rPr kumimoji="1" lang="en-US" altLang="ja-JP" sz="1500" baseline="0" dirty="0" smtClean="0"/>
                        <a:t>[</a:t>
                      </a:r>
                      <a:r>
                        <a:rPr kumimoji="1" lang="en-US" altLang="ja-JP" sz="1500" baseline="0" dirty="0" err="1" smtClean="0"/>
                        <a:t>mBq</a:t>
                      </a:r>
                      <a:r>
                        <a:rPr kumimoji="1" lang="en-US" altLang="ja-JP" sz="1500" baseline="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2.9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-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&lt; 22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-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  <a:tr h="4049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Ag-108m</a:t>
                      </a:r>
                      <a:r>
                        <a:rPr kumimoji="1" lang="en-US" altLang="ja-JP" sz="1500" baseline="0" dirty="0" smtClean="0"/>
                        <a:t> [</a:t>
                      </a:r>
                      <a:r>
                        <a:rPr kumimoji="1" lang="en-US" altLang="ja-JP" sz="1500" baseline="0" dirty="0" err="1" smtClean="0"/>
                        <a:t>mBq</a:t>
                      </a:r>
                      <a:r>
                        <a:rPr kumimoji="1" lang="en-US" altLang="ja-JP" sz="1500" baseline="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-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-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67 +- 9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49.3 +- 3.9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  <a:tr h="4049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Ag-110m</a:t>
                      </a:r>
                      <a:r>
                        <a:rPr kumimoji="1" lang="en-US" altLang="ja-JP" sz="1500" baseline="0" dirty="0" smtClean="0"/>
                        <a:t> [</a:t>
                      </a:r>
                      <a:r>
                        <a:rPr kumimoji="1" lang="en-US" altLang="ja-JP" sz="1500" baseline="0" dirty="0" err="1" smtClean="0"/>
                        <a:t>mBq</a:t>
                      </a:r>
                      <a:r>
                        <a:rPr kumimoji="1" lang="en-US" altLang="ja-JP" sz="1500" baseline="0" dirty="0" smtClean="0"/>
                        <a:t>/kg]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-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-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4540+- 230</a:t>
                      </a:r>
                      <a:endParaRPr kumimoji="1" lang="ja-JP" alt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500" dirty="0" smtClean="0"/>
                        <a:t>2960 +- 150 </a:t>
                      </a:r>
                      <a:endParaRPr kumimoji="1" lang="ja-JP" altLang="en-US" sz="15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2" name="グループ化 21"/>
          <p:cNvGrpSpPr/>
          <p:nvPr/>
        </p:nvGrpSpPr>
        <p:grpSpPr>
          <a:xfrm>
            <a:off x="5303912" y="1115452"/>
            <a:ext cx="4680520" cy="5337884"/>
            <a:chOff x="3779912" y="1115452"/>
            <a:chExt cx="4680520" cy="5337884"/>
          </a:xfrm>
        </p:grpSpPr>
        <p:sp>
          <p:nvSpPr>
            <p:cNvPr id="8" name="角丸四角形 7"/>
            <p:cNvSpPr/>
            <p:nvPr/>
          </p:nvSpPr>
          <p:spPr>
            <a:xfrm>
              <a:off x="3779912" y="1115452"/>
              <a:ext cx="1368152" cy="5337884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7020272" y="1115452"/>
              <a:ext cx="1440160" cy="5337884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5231904" y="6516052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00FF"/>
                </a:solidFill>
              </a:rPr>
              <a:t>現状、この組み合わせが最も低バックグラウンド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14872" y="44624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2800" b="1" dirty="0"/>
              <a:t>内部バックグラウンド の測定</a:t>
            </a:r>
            <a:r>
              <a:rPr lang="en-US" altLang="ja-JP" sz="2800" b="1" dirty="0"/>
              <a:t/>
            </a:r>
            <a:br>
              <a:rPr lang="en-US" altLang="ja-JP" sz="2800" b="1" dirty="0"/>
            </a:br>
            <a:r>
              <a:rPr lang="en-US" altLang="ja-JP" sz="2800" b="1" dirty="0"/>
              <a:t>[ </a:t>
            </a:r>
            <a:r>
              <a:rPr lang="en-US" altLang="ja-JP" sz="2800" b="1" dirty="0" err="1"/>
              <a:t>Ge</a:t>
            </a:r>
            <a:r>
              <a:rPr lang="ja-JP" altLang="en-US" sz="2800" b="1" dirty="0"/>
              <a:t>測定</a:t>
            </a:r>
            <a:r>
              <a:rPr lang="en-US" altLang="ja-JP" sz="2800" b="1" dirty="0"/>
              <a:t>@LNGS]</a:t>
            </a:r>
            <a:endParaRPr lang="ja-JP" altLang="en-US" sz="2800" b="1" dirty="0"/>
          </a:p>
        </p:txBody>
      </p:sp>
      <p:grpSp>
        <p:nvGrpSpPr>
          <p:cNvPr id="19" name="グループ化 18"/>
          <p:cNvGrpSpPr/>
          <p:nvPr/>
        </p:nvGrpSpPr>
        <p:grpSpPr>
          <a:xfrm>
            <a:off x="4943872" y="2852936"/>
            <a:ext cx="5976664" cy="2376264"/>
            <a:chOff x="3419872" y="2852936"/>
            <a:chExt cx="5976664" cy="2376264"/>
          </a:xfrm>
        </p:grpSpPr>
        <p:cxnSp>
          <p:nvCxnSpPr>
            <p:cNvPr id="12" name="直線矢印コネクタ 11"/>
            <p:cNvCxnSpPr/>
            <p:nvPr/>
          </p:nvCxnSpPr>
          <p:spPr>
            <a:xfrm>
              <a:off x="3563888" y="4797152"/>
              <a:ext cx="648072" cy="0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>
              <a:off x="6732240" y="4797152"/>
              <a:ext cx="576064" cy="0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3419872" y="4921423"/>
              <a:ext cx="28083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92D050"/>
                  </a:solidFill>
                </a:rPr>
                <a:t>1/100 </a:t>
              </a:r>
              <a:r>
                <a:rPr kumimoji="1" lang="ja-JP" altLang="en-US" sz="1400" b="1" dirty="0">
                  <a:solidFill>
                    <a:srgbClr val="92D050"/>
                  </a:solidFill>
                </a:rPr>
                <a:t>以下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588224" y="4921423"/>
              <a:ext cx="28083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92D050"/>
                  </a:solidFill>
                </a:rPr>
                <a:t>1/2000 </a:t>
              </a:r>
              <a:r>
                <a:rPr kumimoji="1" lang="ja-JP" altLang="en-US" sz="1400" b="1" dirty="0">
                  <a:solidFill>
                    <a:srgbClr val="92D050"/>
                  </a:solidFill>
                </a:rPr>
                <a:t>以下</a:t>
              </a:r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>
              <a:off x="3419872" y="2852936"/>
              <a:ext cx="576064" cy="0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/>
            <p:cNvCxnSpPr/>
            <p:nvPr/>
          </p:nvCxnSpPr>
          <p:spPr>
            <a:xfrm>
              <a:off x="3419872" y="3429000"/>
              <a:ext cx="576064" cy="0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角丸四角形 20"/>
          <p:cNvSpPr/>
          <p:nvPr/>
        </p:nvSpPr>
        <p:spPr>
          <a:xfrm>
            <a:off x="7032104" y="6021288"/>
            <a:ext cx="2880320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50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Top, Bottom α</a:t>
            </a:r>
            <a:r>
              <a:rPr kumimoji="1" lang="ja-JP" altLang="en-US" dirty="0" smtClean="0"/>
              <a:t>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Top</a:t>
            </a:r>
            <a:r>
              <a:rPr lang="ja-JP" altLang="en-US" dirty="0" smtClean="0"/>
              <a:t>が</a:t>
            </a:r>
            <a:r>
              <a:rPr lang="en-US" altLang="ja-JP" dirty="0" smtClean="0"/>
              <a:t>2000~3000 events / 36.16cm2</a:t>
            </a:r>
          </a:p>
          <a:p>
            <a:r>
              <a:rPr kumimoji="1" lang="en-US" altLang="ja-JP" dirty="0" smtClean="0"/>
              <a:t>Bottom</a:t>
            </a:r>
            <a:r>
              <a:rPr kumimoji="1" lang="ja-JP" altLang="en-US" dirty="0" smtClean="0"/>
              <a:t>が</a:t>
            </a:r>
            <a:r>
              <a:rPr lang="ja-JP" altLang="en-US" dirty="0" smtClean="0"/>
              <a:t>～</a:t>
            </a:r>
            <a:r>
              <a:rPr lang="en-US" altLang="ja-JP" dirty="0" smtClean="0"/>
              <a:t>100 events /</a:t>
            </a:r>
            <a:r>
              <a:rPr lang="ja-JP" altLang="en-US" dirty="0" smtClean="0"/>
              <a:t> </a:t>
            </a:r>
            <a:r>
              <a:rPr lang="en-US" altLang="ja-JP" dirty="0" smtClean="0"/>
              <a:t>36.16cm2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017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内部</a:t>
            </a:r>
            <a:r>
              <a:rPr lang="en-US" altLang="ja-JP" dirty="0" smtClean="0"/>
              <a:t>α</a:t>
            </a:r>
            <a:r>
              <a:rPr lang="ja-JP" altLang="en-US" dirty="0"/>
              <a:t>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2</a:t>
            </a:r>
            <a:r>
              <a:rPr lang="ja-JP" altLang="en-US" dirty="0" smtClean="0"/>
              <a:t>本以上で内部で組むもの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～</a:t>
            </a:r>
            <a:r>
              <a:rPr lang="en-US" altLang="ja-JP" dirty="0"/>
              <a:t>3</a:t>
            </a:r>
            <a:r>
              <a:rPr lang="en-US" altLang="ja-JP" dirty="0" smtClean="0"/>
              <a:t>0 events / g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276917"/>
              </p:ext>
            </p:extLst>
          </p:nvPr>
        </p:nvGraphicFramePr>
        <p:xfrm>
          <a:off x="6260951" y="1027906"/>
          <a:ext cx="5092849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082"/>
                <a:gridCol w="1920714"/>
                <a:gridCol w="1271053"/>
              </a:tblGrid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dirty="0" smtClean="0"/>
                        <a:t>α</a:t>
                      </a:r>
                      <a:r>
                        <a:rPr kumimoji="1" lang="ja-JP" altLang="en-US" dirty="0" smtClean="0"/>
                        <a:t>線本数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期待値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ja-JP" altLang="en-US" dirty="0" smtClean="0"/>
                        <a:t>（</a:t>
                      </a:r>
                      <a:r>
                        <a:rPr kumimoji="1" lang="en-US" altLang="ja-JP" dirty="0" smtClean="0"/>
                        <a:t>31day * 0.71g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データ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228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212</a:t>
                      </a:r>
                      <a:r>
                        <a:rPr kumimoji="1" lang="en-US" altLang="ja-JP" dirty="0" smtClean="0"/>
                        <a:t>Po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</a:rPr>
                        <a:t>6.4 (Ge)</a:t>
                      </a:r>
                      <a:endParaRPr kumimoji="1" lang="ja-JP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228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208</a:t>
                      </a:r>
                      <a:r>
                        <a:rPr kumimoji="1" lang="en-US" altLang="ja-JP" dirty="0" smtClean="0"/>
                        <a:t>Tl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</a:rPr>
                        <a:t>3.6 (Ge)</a:t>
                      </a:r>
                      <a:endParaRPr kumimoji="1" lang="ja-JP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4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224</a:t>
                      </a:r>
                      <a:r>
                        <a:rPr kumimoji="1" lang="en-US" altLang="ja-JP" baseline="0" dirty="0" smtClean="0"/>
                        <a:t>Ra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212</a:t>
                      </a:r>
                      <a:r>
                        <a:rPr kumimoji="1" lang="en-US" altLang="ja-JP" dirty="0" smtClean="0"/>
                        <a:t>Po+</a:t>
                      </a:r>
                      <a:r>
                        <a:rPr kumimoji="1" lang="en-US" altLang="ja-JP" baseline="30000" dirty="0" smtClean="0"/>
                        <a:t>208</a:t>
                      </a:r>
                      <a:r>
                        <a:rPr kumimoji="1" lang="en-US" altLang="ja-JP" dirty="0" smtClean="0"/>
                        <a:t>Tl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</a:rPr>
                        <a:t>~1 (Ge)</a:t>
                      </a:r>
                      <a:endParaRPr kumimoji="1" lang="ja-JP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226</a:t>
                      </a:r>
                      <a:r>
                        <a:rPr kumimoji="1" lang="en-US" altLang="ja-JP" dirty="0" smtClean="0"/>
                        <a:t>Ra</a:t>
                      </a:r>
                      <a:r>
                        <a:rPr kumimoji="1" lang="ja-JP" altLang="en-US" dirty="0" smtClean="0"/>
                        <a:t>始まり）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51 (ICP-MS)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222</a:t>
                      </a:r>
                      <a:r>
                        <a:rPr kumimoji="1" lang="en-US" altLang="ja-JP" dirty="0" smtClean="0"/>
                        <a:t>Rn</a:t>
                      </a:r>
                      <a:r>
                        <a:rPr kumimoji="1" lang="ja-JP" altLang="en-US" dirty="0" smtClean="0"/>
                        <a:t>始まり）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~5 (ICP-MS)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</a:rPr>
                        <a:t>~0.1 (Ge)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238</a:t>
                      </a:r>
                      <a:r>
                        <a:rPr kumimoji="1" lang="en-US" altLang="ja-JP" dirty="0" smtClean="0"/>
                        <a:t>U, </a:t>
                      </a:r>
                      <a:r>
                        <a:rPr kumimoji="1" lang="en-US" altLang="ja-JP" baseline="30000" dirty="0" smtClean="0"/>
                        <a:t>234</a:t>
                      </a:r>
                      <a:r>
                        <a:rPr kumimoji="1" lang="en-US" altLang="ja-JP" dirty="0" smtClean="0"/>
                        <a:t>U, </a:t>
                      </a:r>
                      <a:r>
                        <a:rPr kumimoji="1" lang="en-US" altLang="ja-JP" baseline="30000" dirty="0" smtClean="0"/>
                        <a:t>230s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それぞれ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51 (ICP-MS)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  <a:endParaRPr kumimoji="1" lang="ja-JP" altLang="en-US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それぞれ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en-US" altLang="ja-JP" dirty="0" smtClean="0"/>
                        <a:t>&lt;</a:t>
                      </a:r>
                      <a:r>
                        <a:rPr kumimoji="1" lang="en-US" altLang="ja-JP" baseline="0" dirty="0" smtClean="0"/>
                        <a:t> 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210</a:t>
                      </a:r>
                      <a:r>
                        <a:rPr kumimoji="1" lang="en-US" altLang="ja-JP" dirty="0" smtClean="0"/>
                        <a:t>Po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51 (ICP-MS)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  <a:endParaRPr kumimoji="1" lang="ja-JP" altLang="en-US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80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2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03" y="4122018"/>
            <a:ext cx="2447925" cy="24479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33" y="4122019"/>
            <a:ext cx="2447925" cy="24479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7" b="50035"/>
          <a:stretch/>
        </p:blipFill>
        <p:spPr>
          <a:xfrm>
            <a:off x="692057" y="221380"/>
            <a:ext cx="3425792" cy="342659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7" b="50035"/>
          <a:stretch/>
        </p:blipFill>
        <p:spPr>
          <a:xfrm>
            <a:off x="4379687" y="221380"/>
            <a:ext cx="3425792" cy="3426594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 flipH="1">
            <a:off x="779642" y="4122018"/>
            <a:ext cx="0" cy="24479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 rot="16200000">
            <a:off x="-55687" y="4598236"/>
            <a:ext cx="112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23.56 um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529912" y="221379"/>
            <a:ext cx="0" cy="3420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 rot="16200000">
            <a:off x="-240353" y="977533"/>
            <a:ext cx="112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93.87</a:t>
            </a:r>
            <a:r>
              <a:rPr kumimoji="1" lang="en-US" altLang="ja-JP" dirty="0" smtClean="0"/>
              <a:t> um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7" t="49824" r="29978" b="140"/>
          <a:stretch/>
        </p:blipFill>
        <p:spPr>
          <a:xfrm>
            <a:off x="8191098" y="221379"/>
            <a:ext cx="3426594" cy="3431405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303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r="33906" b="50035"/>
          <a:stretch/>
        </p:blipFill>
        <p:spPr>
          <a:xfrm>
            <a:off x="780454" y="134754"/>
            <a:ext cx="3426595" cy="342659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5" r="50047"/>
          <a:stretch/>
        </p:blipFill>
        <p:spPr>
          <a:xfrm>
            <a:off x="8384406" y="150973"/>
            <a:ext cx="3425792" cy="342178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398" y="4093369"/>
            <a:ext cx="2447925" cy="24479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92" y="4081962"/>
            <a:ext cx="2447925" cy="2447925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940770" y="4041987"/>
            <a:ext cx="0" cy="24479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 rot="16200000">
            <a:off x="105441" y="4518205"/>
            <a:ext cx="112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23.56 um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565915" y="141348"/>
            <a:ext cx="0" cy="3420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 rot="16200000">
            <a:off x="-204350" y="897502"/>
            <a:ext cx="112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93.87</a:t>
            </a:r>
            <a:r>
              <a:rPr kumimoji="1" lang="en-US" altLang="ja-JP" dirty="0" smtClean="0"/>
              <a:t> um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3" t="49824"/>
          <a:stretch/>
        </p:blipFill>
        <p:spPr>
          <a:xfrm>
            <a:off x="4524275" y="118760"/>
            <a:ext cx="3432208" cy="344103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29" y="4081962"/>
            <a:ext cx="2447925" cy="2447925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35"/>
          <p:cNvSpPr txBox="1"/>
          <p:nvPr/>
        </p:nvSpPr>
        <p:spPr>
          <a:xfrm>
            <a:off x="12473880" y="5069461"/>
            <a:ext cx="25455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γ</a:t>
            </a:r>
            <a:r>
              <a:rPr lang="ja-JP" altLang="en-US" dirty="0"/>
              <a:t>線</a:t>
            </a:r>
            <a:r>
              <a:rPr lang="ja-JP" altLang="en-US" dirty="0" smtClean="0"/>
              <a:t>は飛跡にならない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12386984" y="3801222"/>
            <a:ext cx="2818355" cy="1903958"/>
            <a:chOff x="8709141" y="6036408"/>
            <a:chExt cx="2818355" cy="1903958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4" t="30115" r="36207" b="2874"/>
            <a:stretch/>
          </p:blipFill>
          <p:spPr>
            <a:xfrm rot="16200000">
              <a:off x="9166340" y="5579209"/>
              <a:ext cx="1903958" cy="2818355"/>
            </a:xfrm>
            <a:prstGeom prst="rect">
              <a:avLst/>
            </a:prstGeom>
          </p:spPr>
        </p:pic>
        <p:sp>
          <p:nvSpPr>
            <p:cNvPr id="16" name="Line 10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C63B48DB-8AD8-46BD-9B21-A0BFAD7439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93077" y="7542508"/>
              <a:ext cx="288000" cy="0"/>
            </a:xfrm>
            <a:prstGeom prst="line">
              <a:avLst/>
            </a:prstGeom>
            <a:noFill/>
            <a:ln w="36000" cap="flat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 dirty="0"/>
            </a:p>
          </p:txBody>
        </p:sp>
        <p:sp>
          <p:nvSpPr>
            <p:cNvPr id="17" name="Text Box 11">
              <a:extLst>
                <a:ext uri="{FF2B5EF4-FFF2-40B4-BE49-F238E27FC236}">
                  <a16:creationId xmlns="" xmlns:a16="http://schemas.microsoft.com/office/drawing/2014/main" xmlns:lc="http://schemas.openxmlformats.org/drawingml/2006/lockedCanvas" id="{D31DEF04-0DE4-4F57-916C-92FB143144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6117" y="7074677"/>
              <a:ext cx="583848" cy="560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9404" rIns="0" bIns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600" dirty="0">
                  <a:solidFill>
                    <a:srgbClr val="FFFF00"/>
                  </a:solidFill>
                </a:rPr>
                <a:t>1 µm</a:t>
              </a: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>
              <a:off x="10521245" y="7292398"/>
              <a:ext cx="0" cy="180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>
              <a:off x="11103456" y="7214647"/>
              <a:ext cx="0" cy="180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直線矢印コネクタ 37"/>
          <p:cNvCxnSpPr/>
          <p:nvPr/>
        </p:nvCxnSpPr>
        <p:spPr>
          <a:xfrm>
            <a:off x="13031787" y="3981919"/>
            <a:ext cx="0" cy="180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13296437" y="4322567"/>
            <a:ext cx="0" cy="180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図 39">
            <a:extLst>
              <a:ext uri="{FF2B5EF4-FFF2-40B4-BE49-F238E27FC236}">
                <a16:creationId xmlns:a16="http://schemas.microsoft.com/office/drawing/2014/main" xmlns="" xmlns:lc="http://schemas.openxmlformats.org/drawingml/2006/lockedCanvas" id="{1121731C-CA99-4DBA-ADC5-9A29811AE2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t="28013" r="29118" b="30008"/>
          <a:stretch/>
        </p:blipFill>
        <p:spPr>
          <a:xfrm>
            <a:off x="12933960" y="1143249"/>
            <a:ext cx="1510706" cy="1469700"/>
          </a:xfrm>
          <a:prstGeom prst="rect">
            <a:avLst/>
          </a:prstGeom>
        </p:spPr>
      </p:pic>
      <p:sp>
        <p:nvSpPr>
          <p:cNvPr id="41" name="Text Box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D31DEF04-0DE4-4F57-916C-92FB1431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0299" y="1965247"/>
            <a:ext cx="583848" cy="56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404" rIns="0" bIns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dirty="0">
                <a:solidFill>
                  <a:srgbClr val="FFFF00"/>
                </a:solidFill>
              </a:rPr>
              <a:t>1 µm</a:t>
            </a: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860" y="1019368"/>
            <a:ext cx="2958692" cy="2463876"/>
          </a:xfrm>
          <a:prstGeom prst="rect">
            <a:avLst/>
          </a:prstGeom>
        </p:spPr>
      </p:pic>
      <p:sp>
        <p:nvSpPr>
          <p:cNvPr id="42" name="Line 10">
            <a:extLst>
              <a:ext uri="{FF2B5EF4-FFF2-40B4-BE49-F238E27FC236}">
                <a16:creationId xmlns="" xmlns:a16="http://schemas.microsoft.com/office/drawing/2014/main" xmlns:lc="http://schemas.openxmlformats.org/drawingml/2006/lockedCanvas" id="{C63B48DB-8AD8-46BD-9B21-A0BFAD743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26930" y="2428823"/>
            <a:ext cx="576000" cy="0"/>
          </a:xfrm>
          <a:prstGeom prst="line">
            <a:avLst/>
          </a:prstGeom>
          <a:noFill/>
          <a:ln w="36000" cap="flat">
            <a:solidFill>
              <a:srgbClr val="FFFF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68" y="4491258"/>
            <a:ext cx="2410130" cy="162762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5188" y="4555157"/>
            <a:ext cx="1413419" cy="137352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673226" y="4073563"/>
            <a:ext cx="1242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γ</a:t>
            </a:r>
            <a:r>
              <a:rPr lang="ja-JP" altLang="en-US" dirty="0" smtClean="0"/>
              <a:t>線（</a:t>
            </a:r>
            <a:r>
              <a:rPr lang="en-US" altLang="ja-JP" dirty="0" smtClean="0"/>
              <a:t>β</a:t>
            </a:r>
            <a:r>
              <a:rPr lang="ja-JP" altLang="en-US" dirty="0" smtClean="0"/>
              <a:t>線）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986565" y="4073563"/>
            <a:ext cx="858432" cy="3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ダスト</a:t>
            </a:r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707557" y="4023577"/>
            <a:ext cx="4620703" cy="2753067"/>
          </a:xfrm>
          <a:prstGeom prst="roundRect">
            <a:avLst>
              <a:gd name="adj" fmla="val 103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201127" y="3531607"/>
            <a:ext cx="200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70C0"/>
                </a:solidFill>
              </a:rPr>
              <a:t>明確</a:t>
            </a:r>
            <a:r>
              <a:rPr kumimoji="1" lang="ja-JP" altLang="en-US" b="1" dirty="0" smtClean="0">
                <a:solidFill>
                  <a:srgbClr val="0070C0"/>
                </a:solidFill>
              </a:rPr>
              <a:t>に</a:t>
            </a:r>
            <a:r>
              <a:rPr lang="ja-JP" altLang="en-US" b="1" dirty="0">
                <a:solidFill>
                  <a:srgbClr val="0070C0"/>
                </a:solidFill>
              </a:rPr>
              <a:t>区別</a:t>
            </a:r>
            <a:r>
              <a:rPr lang="ja-JP" altLang="en-US" b="1" dirty="0" smtClean="0">
                <a:solidFill>
                  <a:srgbClr val="0070C0"/>
                </a:solidFill>
              </a:rPr>
              <a:t>可能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4" name="上下矢印 3"/>
          <p:cNvSpPr/>
          <p:nvPr/>
        </p:nvSpPr>
        <p:spPr>
          <a:xfrm>
            <a:off x="2455428" y="3265495"/>
            <a:ext cx="753657" cy="814393"/>
          </a:xfrm>
          <a:prstGeom prst="upDownArrow">
            <a:avLst>
              <a:gd name="adj1" fmla="val 41317"/>
              <a:gd name="adj2" fmla="val 38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182366" y="3738844"/>
            <a:ext cx="5511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・外部からは</a:t>
            </a:r>
            <a:r>
              <a:rPr lang="en-US" altLang="ja-JP" dirty="0" smtClean="0"/>
              <a:t>Fiducial Volume Cut</a:t>
            </a:r>
            <a:endParaRPr lang="en-US" altLang="ja-JP" dirty="0" smtClean="0"/>
          </a:p>
          <a:p>
            <a:r>
              <a:rPr lang="ja-JP" altLang="en-US" dirty="0" smtClean="0"/>
              <a:t>・内部からは</a:t>
            </a:r>
            <a:r>
              <a:rPr lang="en-US" altLang="ja-JP" dirty="0" smtClean="0"/>
              <a:t>Topological or </a:t>
            </a:r>
            <a:r>
              <a:rPr lang="en-US" altLang="ja-JP" dirty="0" smtClean="0"/>
              <a:t>Range Cut (</a:t>
            </a:r>
            <a:r>
              <a:rPr lang="ja-JP" altLang="en-US" dirty="0"/>
              <a:t>全て</a:t>
            </a:r>
            <a:r>
              <a:rPr lang="en-US" altLang="ja-JP" dirty="0"/>
              <a:t>20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</a:t>
            </a:r>
            <a:r>
              <a:rPr lang="ja-JP" altLang="en-US" dirty="0"/>
              <a:t>以上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5901130" y="4824327"/>
            <a:ext cx="57502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/>
              <a:t>陽子エネルギー</a:t>
            </a:r>
            <a:r>
              <a:rPr lang="en-US" altLang="ja-JP" dirty="0" smtClean="0"/>
              <a:t>0.240MeV </a:t>
            </a:r>
            <a:r>
              <a:rPr lang="en-US" altLang="ja-JP" dirty="0"/>
              <a:t>(</a:t>
            </a:r>
            <a:r>
              <a:rPr lang="en-US" altLang="ja-JP" dirty="0" smtClean="0"/>
              <a:t>2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m)</a:t>
            </a:r>
            <a:r>
              <a:rPr lang="en-US" altLang="ja-JP" dirty="0"/>
              <a:t> </a:t>
            </a:r>
            <a:r>
              <a:rPr lang="ja-JP" altLang="en-US" dirty="0" smtClean="0"/>
              <a:t>以上においては</a:t>
            </a:r>
            <a:r>
              <a:rPr lang="en-US" altLang="ja-JP" b="1" dirty="0"/>
              <a:t>γ</a:t>
            </a:r>
            <a:r>
              <a:rPr lang="ja-JP" altLang="en-US" b="1" dirty="0"/>
              <a:t>線</a:t>
            </a:r>
            <a:r>
              <a:rPr lang="ja-JP" altLang="en-US" b="1" dirty="0" smtClean="0"/>
              <a:t>に対して不感</a:t>
            </a:r>
            <a:endParaRPr lang="en-US" altLang="ja-JP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/>
              <a:t>陽子</a:t>
            </a:r>
            <a:r>
              <a:rPr lang="ja-JP" altLang="en-US" dirty="0" smtClean="0"/>
              <a:t>エネルギー </a:t>
            </a:r>
            <a:r>
              <a:rPr lang="en-US" altLang="ja-JP" dirty="0" smtClean="0"/>
              <a:t>1MeV (16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m) </a:t>
            </a:r>
            <a:r>
              <a:rPr lang="ja-JP" altLang="en-US" dirty="0" smtClean="0"/>
              <a:t>以下においては</a:t>
            </a:r>
            <a:r>
              <a:rPr lang="ja-JP" altLang="en-US" b="1" dirty="0" smtClean="0"/>
              <a:t>全ての内部</a:t>
            </a:r>
            <a:r>
              <a:rPr lang="en-US" altLang="ja-JP" b="1" dirty="0" smtClean="0"/>
              <a:t>α</a:t>
            </a:r>
            <a:r>
              <a:rPr lang="ja-JP" altLang="en-US" b="1" dirty="0" smtClean="0"/>
              <a:t>線を排除できる</a:t>
            </a:r>
            <a:endParaRPr lang="en-US" altLang="ja-JP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/>
              <a:t>地下実験のバックグラウンド源と</a:t>
            </a:r>
            <a:r>
              <a:rPr lang="ja-JP" altLang="en-US" dirty="0" smtClean="0"/>
              <a:t>なり得る</a:t>
            </a:r>
            <a:r>
              <a:rPr lang="en-US" altLang="ja-JP" dirty="0" smtClean="0"/>
              <a:t>sub-MeV</a:t>
            </a:r>
            <a:r>
              <a:rPr lang="ja-JP" altLang="en-US" dirty="0" smtClean="0"/>
              <a:t>帯環境</a:t>
            </a:r>
            <a:r>
              <a:rPr lang="ja-JP" altLang="en-US" dirty="0"/>
              <a:t>中性子の詳細測定に適している</a:t>
            </a:r>
            <a:endParaRPr lang="en-US" altLang="ja-JP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46194" y="6118879"/>
            <a:ext cx="238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aseline="30000" dirty="0" smtClean="0"/>
              <a:t>241</a:t>
            </a:r>
            <a:r>
              <a:rPr kumimoji="1" lang="en-US" altLang="ja-JP" dirty="0" smtClean="0"/>
              <a:t>Am, </a:t>
            </a:r>
            <a:r>
              <a:rPr kumimoji="1" lang="en-US" altLang="ja-JP" baseline="30000" dirty="0" smtClean="0"/>
              <a:t>60</a:t>
            </a:r>
            <a:r>
              <a:rPr kumimoji="1" lang="en-US" altLang="ja-JP" dirty="0" smtClean="0"/>
              <a:t>Co </a:t>
            </a:r>
            <a:r>
              <a:rPr lang="ja-JP" altLang="en-US" dirty="0" smtClean="0"/>
              <a:t>の</a:t>
            </a:r>
            <a:r>
              <a:rPr lang="en-US" altLang="ja-JP" dirty="0" smtClean="0"/>
              <a:t>γ</a:t>
            </a:r>
            <a:r>
              <a:rPr lang="ja-JP" altLang="en-US" dirty="0" smtClean="0"/>
              <a:t>線を</a:t>
            </a:r>
            <a:r>
              <a:rPr lang="en-US" altLang="ja-JP" dirty="0" smtClean="0"/>
              <a:t>10</a:t>
            </a:r>
            <a:r>
              <a:rPr lang="en-US" altLang="ja-JP" baseline="30000" dirty="0" smtClean="0"/>
              <a:t>7</a:t>
            </a:r>
            <a:r>
              <a:rPr lang="en-US" altLang="ja-JP" dirty="0" smtClean="0"/>
              <a:t>/cm</a:t>
            </a:r>
            <a:r>
              <a:rPr lang="en-US" altLang="ja-JP" baseline="30000" dirty="0" smtClean="0"/>
              <a:t>2 </a:t>
            </a:r>
            <a:r>
              <a:rPr lang="ja-JP" altLang="en-US" dirty="0" smtClean="0"/>
              <a:t>照射して確認</a:t>
            </a:r>
            <a:endParaRPr kumimoji="1" lang="ja-JP" altLang="en-US" dirty="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17" y="1733092"/>
            <a:ext cx="1936575" cy="1936575"/>
          </a:xfrm>
          <a:prstGeom prst="rect">
            <a:avLst/>
          </a:prstGeom>
        </p:spPr>
      </p:pic>
      <p:sp>
        <p:nvSpPr>
          <p:cNvPr id="47" name="角丸四角形 46"/>
          <p:cNvSpPr/>
          <p:nvPr/>
        </p:nvSpPr>
        <p:spPr>
          <a:xfrm>
            <a:off x="6028711" y="1283890"/>
            <a:ext cx="5491966" cy="3168000"/>
          </a:xfrm>
          <a:prstGeom prst="roundRect">
            <a:avLst>
              <a:gd name="adj" fmla="val 103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8259582" y="1091728"/>
            <a:ext cx="7924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α</a:t>
            </a:r>
            <a:r>
              <a:rPr lang="ja-JP" altLang="en-US" dirty="0"/>
              <a:t>線</a:t>
            </a:r>
            <a:endParaRPr lang="en-US" altLang="ja-JP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036155" y="1373831"/>
            <a:ext cx="193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baseline="30000" dirty="0"/>
              <a:t>228</a:t>
            </a:r>
            <a:r>
              <a:rPr kumimoji="1" lang="en-US" altLang="ja-JP" b="1" dirty="0" smtClean="0"/>
              <a:t>Th</a:t>
            </a:r>
            <a:r>
              <a:rPr kumimoji="1" lang="ja-JP" altLang="en-US" b="1" dirty="0" smtClean="0"/>
              <a:t>始まりの</a:t>
            </a:r>
            <a:r>
              <a:rPr kumimoji="1" lang="en-US" altLang="ja-JP" b="1" dirty="0" smtClean="0"/>
              <a:t>5</a:t>
            </a:r>
            <a:r>
              <a:rPr kumimoji="1" lang="ja-JP" altLang="en-US" b="1" dirty="0" smtClean="0"/>
              <a:t>本</a:t>
            </a:r>
            <a:endParaRPr kumimoji="1" lang="ja-JP" altLang="en-US" b="1" dirty="0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9" cstate="print">
            <a:lum brigh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276" y="1733091"/>
            <a:ext cx="1936575" cy="1936575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7069430" y="1403043"/>
            <a:ext cx="772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baseline="30000" dirty="0" smtClean="0"/>
              <a:t>210</a:t>
            </a:r>
            <a:r>
              <a:rPr kumimoji="1" lang="en-US" altLang="ja-JP" b="1" dirty="0" smtClean="0"/>
              <a:t>Po</a:t>
            </a:r>
            <a:endParaRPr kumimoji="1" lang="ja-JP" altLang="en-US" b="1" dirty="0"/>
          </a:p>
        </p:txBody>
      </p:sp>
      <p:sp>
        <p:nvSpPr>
          <p:cNvPr id="49" name="上下矢印 48"/>
          <p:cNvSpPr/>
          <p:nvPr/>
        </p:nvSpPr>
        <p:spPr>
          <a:xfrm rot="16200000">
            <a:off x="4791282" y="1415067"/>
            <a:ext cx="753657" cy="2058490"/>
          </a:xfrm>
          <a:prstGeom prst="upDownArrow">
            <a:avLst>
              <a:gd name="adj1" fmla="val 41317"/>
              <a:gd name="adj2" fmla="val 38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534936" y="2756778"/>
            <a:ext cx="1662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70C0"/>
                </a:solidFill>
              </a:rPr>
              <a:t>Topological or Range Cut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="" xmlns:a16="http://schemas.microsoft.com/office/drawing/2014/main" xmlns:lc="http://schemas.openxmlformats.org/drawingml/2006/lockedCanvas" id="{10B70BBD-BA2E-491A-BC9C-E55DBBED9B26}"/>
              </a:ext>
            </a:extLst>
          </p:cNvPr>
          <p:cNvCxnSpPr>
            <a:cxnSpLocks/>
          </p:cNvCxnSpPr>
          <p:nvPr/>
        </p:nvCxnSpPr>
        <p:spPr>
          <a:xfrm flipH="1">
            <a:off x="8061546" y="1778869"/>
            <a:ext cx="0" cy="19080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 rot="16200000">
            <a:off x="7838661" y="2522220"/>
            <a:ext cx="85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50</a:t>
            </a:r>
            <a:r>
              <a:rPr kumimoji="1" lang="en-US" altLang="ja-JP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="" xmlns:a16="http://schemas.microsoft.com/office/drawing/2014/main" xmlns:lc="http://schemas.openxmlformats.org/drawingml/2006/lockedCanvas" id="{10B70BBD-BA2E-491A-BC9C-E55DBBED9B26}"/>
              </a:ext>
            </a:extLst>
          </p:cNvPr>
          <p:cNvCxnSpPr>
            <a:cxnSpLocks/>
          </p:cNvCxnSpPr>
          <p:nvPr/>
        </p:nvCxnSpPr>
        <p:spPr>
          <a:xfrm flipH="1">
            <a:off x="10712254" y="1762711"/>
            <a:ext cx="0" cy="19080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 rot="16200000">
            <a:off x="10441241" y="2433870"/>
            <a:ext cx="85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50</a:t>
            </a:r>
            <a:r>
              <a:rPr kumimoji="1" lang="en-US" altLang="ja-JP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55" name="正方形/長方形 54"/>
          <p:cNvSpPr/>
          <p:nvPr/>
        </p:nvSpPr>
        <p:spPr>
          <a:xfrm rot="16735717">
            <a:off x="6155318" y="2255932"/>
            <a:ext cx="1454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B0F0"/>
                </a:solidFill>
              </a:rPr>
              <a:t>24 </a:t>
            </a:r>
            <a:r>
              <a:rPr lang="en-US" altLang="ja-JP" b="1" dirty="0" smtClean="0">
                <a:solidFill>
                  <a:srgbClr val="00B0F0"/>
                </a:solidFill>
                <a:latin typeface="Symbol" panose="05050102010706020507" pitchFamily="18" charset="2"/>
              </a:rPr>
              <a:t>m</a:t>
            </a:r>
            <a:r>
              <a:rPr lang="en-US" altLang="ja-JP" b="1" dirty="0" smtClean="0">
                <a:solidFill>
                  <a:srgbClr val="00B0F0"/>
                </a:solidFill>
              </a:rPr>
              <a:t>m</a:t>
            </a:r>
          </a:p>
          <a:p>
            <a:pPr algn="ctr"/>
            <a:r>
              <a:rPr lang="ja-JP" altLang="en-US" b="1" dirty="0" smtClean="0">
                <a:solidFill>
                  <a:srgbClr val="00B0F0"/>
                </a:solidFill>
              </a:rPr>
              <a:t>（</a:t>
            </a:r>
            <a:r>
              <a:rPr lang="en-US" altLang="ja-JP" b="1" dirty="0" smtClean="0">
                <a:solidFill>
                  <a:srgbClr val="00B0F0"/>
                </a:solidFill>
              </a:rPr>
              <a:t>5.304 MeV</a:t>
            </a:r>
            <a:r>
              <a:rPr lang="ja-JP" altLang="en-US" b="1" dirty="0">
                <a:solidFill>
                  <a:srgbClr val="00B0F0"/>
                </a:solidFill>
              </a:rPr>
              <a:t>）</a:t>
            </a:r>
            <a:endParaRPr lang="ja-JP" altLang="en-US" b="1" dirty="0">
              <a:solidFill>
                <a:srgbClr val="00B0F0"/>
              </a:solidFill>
            </a:endParaRPr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="" xmlns:a16="http://schemas.microsoft.com/office/drawing/2014/main" xmlns:lc="http://schemas.openxmlformats.org/drawingml/2006/lockedCanvas" id="{10B70BBD-BA2E-491A-BC9C-E55DBBED9B26}"/>
              </a:ext>
            </a:extLst>
          </p:cNvPr>
          <p:cNvCxnSpPr>
            <a:cxnSpLocks/>
          </p:cNvCxnSpPr>
          <p:nvPr/>
        </p:nvCxnSpPr>
        <p:spPr>
          <a:xfrm flipH="1">
            <a:off x="7199097" y="2181649"/>
            <a:ext cx="144000" cy="972000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スライド番号プレースホルダー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60" name="タイトル 14"/>
          <p:cNvSpPr>
            <a:spLocks noGrp="1"/>
          </p:cNvSpPr>
          <p:nvPr>
            <p:ph type="title"/>
          </p:nvPr>
        </p:nvSpPr>
        <p:spPr>
          <a:xfrm>
            <a:off x="578735" y="365125"/>
            <a:ext cx="11438247" cy="1325563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Nano Imaging Tracker (NIT) as a sub-MeV Neutron Detector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779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75" y="1228667"/>
            <a:ext cx="7183742" cy="51672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Internal</a:t>
            </a:r>
            <a:r>
              <a:rPr lang="ja-JP" altLang="en-US" dirty="0"/>
              <a:t> </a:t>
            </a:r>
            <a:r>
              <a:rPr lang="en-US" altLang="ja-JP" dirty="0"/>
              <a:t>Single Event </a:t>
            </a:r>
            <a:r>
              <a:rPr lang="ja-JP" altLang="en-US" dirty="0"/>
              <a:t>について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5390347" y="2223264"/>
            <a:ext cx="114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Top Cut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6149828" y="2025437"/>
            <a:ext cx="0" cy="381964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右矢印 6"/>
          <p:cNvSpPr/>
          <p:nvPr/>
        </p:nvSpPr>
        <p:spPr>
          <a:xfrm>
            <a:off x="6149828" y="2212083"/>
            <a:ext cx="544010" cy="35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5400000">
            <a:off x="10866797" y="2564718"/>
            <a:ext cx="144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Bottom Cut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11359779" y="2025437"/>
            <a:ext cx="0" cy="3819646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右矢印 9"/>
          <p:cNvSpPr/>
          <p:nvPr/>
        </p:nvSpPr>
        <p:spPr>
          <a:xfrm rot="10800000">
            <a:off x="10815769" y="2212082"/>
            <a:ext cx="544010" cy="35881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03" y="1756223"/>
            <a:ext cx="5310239" cy="381964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49130" y="2328706"/>
            <a:ext cx="165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Top</a:t>
            </a:r>
            <a:r>
              <a:rPr kumimoji="1" lang="ja-JP" altLang="en-US" dirty="0" smtClean="0">
                <a:solidFill>
                  <a:srgbClr val="FF0000"/>
                </a:solidFill>
              </a:rPr>
              <a:t>銀ナノ分布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55897" y="4339038"/>
            <a:ext cx="2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Bottom</a:t>
            </a:r>
            <a:r>
              <a:rPr lang="ja-JP" altLang="en-US" dirty="0" smtClean="0">
                <a:solidFill>
                  <a:srgbClr val="0070C0"/>
                </a:solidFill>
              </a:rPr>
              <a:t>銀ナノ分布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35188" y="5779020"/>
            <a:ext cx="326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Fail rate : 1931/104540 = 0.011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0561" y="5586618"/>
            <a:ext cx="115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表面認識失敗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H="1" flipV="1">
            <a:off x="477658" y="5208308"/>
            <a:ext cx="99148" cy="389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3915522" y="5289630"/>
            <a:ext cx="68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Layer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589079" y="1356151"/>
            <a:ext cx="477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Internal</a:t>
            </a:r>
            <a:r>
              <a:rPr lang="ja-JP" altLang="en-US" dirty="0"/>
              <a:t> </a:t>
            </a:r>
            <a:r>
              <a:rPr lang="en-US" altLang="ja-JP" dirty="0"/>
              <a:t>Single Event</a:t>
            </a:r>
            <a:r>
              <a:rPr lang="ja-JP" altLang="en-US" dirty="0"/>
              <a:t>の乳剤表面からの距離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93838" y="6128558"/>
            <a:ext cx="387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 smtClean="0"/>
              <a:t>乳剤の厚みに対して一様に分布（確かに内部イベント）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23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Internal</a:t>
            </a:r>
            <a:r>
              <a:rPr lang="ja-JP" altLang="en-US" dirty="0"/>
              <a:t> </a:t>
            </a:r>
            <a:r>
              <a:rPr lang="en-US" altLang="ja-JP" dirty="0"/>
              <a:t>Single Event </a:t>
            </a:r>
            <a:r>
              <a:rPr lang="ja-JP" altLang="en-US" dirty="0"/>
              <a:t>について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4" y="1588097"/>
            <a:ext cx="6002888" cy="431786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762714" y="2190199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Manual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32567" y="3535583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Auto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78193" y="6024658"/>
            <a:ext cx="424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Manual</a:t>
            </a:r>
            <a:r>
              <a:rPr kumimoji="1" lang="ja-JP" altLang="en-US" dirty="0" smtClean="0"/>
              <a:t>測定と</a:t>
            </a:r>
            <a:r>
              <a:rPr kumimoji="1" lang="en-US" altLang="ja-JP" dirty="0" smtClean="0"/>
              <a:t>Auto</a:t>
            </a:r>
            <a:r>
              <a:rPr kumimoji="1" lang="ja-JP" altLang="en-US" dirty="0" smtClean="0"/>
              <a:t>測定はほぼ同じ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3" t="53122" r="35348" b="-333"/>
          <a:stretch/>
        </p:blipFill>
        <p:spPr>
          <a:xfrm>
            <a:off x="6373772" y="1823744"/>
            <a:ext cx="5025313" cy="450057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786172" y="2336334"/>
            <a:ext cx="2280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Simulation</a:t>
            </a:r>
          </a:p>
          <a:p>
            <a:pPr algn="ctr"/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Geant4</a:t>
            </a:r>
            <a:r>
              <a:rPr lang="ja-JP" alt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ja-JP" alt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EXPACS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15570" y="3256453"/>
            <a:ext cx="3256406" cy="66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24.3± 0.2 </a:t>
            </a:r>
            <a:r>
              <a:rPr kumimoji="1" lang="en-US" altLang="ja-JP" b="1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b="1" dirty="0" smtClean="0"/>
              <a:t>m</a:t>
            </a:r>
            <a:r>
              <a:rPr kumimoji="1" lang="ja-JP" altLang="en-US" b="1" dirty="0" smtClean="0"/>
              <a:t>（中心決定精度）</a:t>
            </a:r>
            <a:endParaRPr kumimoji="1" lang="en-US" altLang="ja-JP" b="1" dirty="0" smtClean="0">
              <a:sym typeface="Wingdings" panose="05000000000000000000" pitchFamily="2" charset="2"/>
            </a:endParaRPr>
          </a:p>
          <a:p>
            <a:r>
              <a:rPr lang="en-US" altLang="ja-JP" b="1" dirty="0" smtClean="0">
                <a:sym typeface="Wingdings" panose="05000000000000000000" pitchFamily="2" charset="2"/>
              </a:rPr>
              <a:t>FWHM</a:t>
            </a:r>
            <a:r>
              <a:rPr lang="en-US" altLang="ja-JP" b="1" dirty="0" smtClean="0">
                <a:sym typeface="Wingdings" panose="05000000000000000000" pitchFamily="2" charset="2"/>
              </a:rPr>
              <a:t> </a:t>
            </a:r>
            <a:r>
              <a:rPr lang="en-US" altLang="ja-JP" b="1" dirty="0" smtClean="0">
                <a:sym typeface="Wingdings" panose="05000000000000000000" pitchFamily="2" charset="2"/>
              </a:rPr>
              <a:t>= </a:t>
            </a:r>
            <a:r>
              <a:rPr lang="en-US" altLang="ja-JP" b="1" dirty="0" smtClean="0">
                <a:sym typeface="Wingdings" panose="05000000000000000000" pitchFamily="2" charset="2"/>
              </a:rPr>
              <a:t>14%</a:t>
            </a:r>
            <a:endParaRPr kumimoji="1" lang="ja-JP" altLang="en-US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732075" y="4298354"/>
            <a:ext cx="2223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Data</a:t>
            </a:r>
          </a:p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(Internal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Single Event)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778458" y="1639078"/>
            <a:ext cx="221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Range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(Linear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scale)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18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23" y="2127809"/>
            <a:ext cx="6258247" cy="450154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24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m</a:t>
            </a:r>
            <a:r>
              <a:rPr lang="ja-JP" altLang="en-US" dirty="0" smtClean="0"/>
              <a:t>付近の</a:t>
            </a:r>
            <a:r>
              <a:rPr lang="en-US" altLang="ja-JP" dirty="0"/>
              <a:t>1</a:t>
            </a:r>
            <a:r>
              <a:rPr lang="ja-JP" altLang="en-US" dirty="0"/>
              <a:t>本の内部イベントは何起因か</a:t>
            </a:r>
            <a:r>
              <a:rPr lang="ja-JP" altLang="en-US" dirty="0" smtClean="0"/>
              <a:t>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中性子起因の可能性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47196" y="1804643"/>
            <a:ext cx="645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Geant4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Shielding</a:t>
            </a:r>
            <a:r>
              <a:rPr lang="ja-JP" altLang="en-US" dirty="0" smtClean="0"/>
              <a:t>（</a:t>
            </a:r>
            <a:r>
              <a:rPr lang="en-US" altLang="ja-JP" dirty="0" smtClean="0"/>
              <a:t>Elastic,</a:t>
            </a:r>
            <a:r>
              <a:rPr lang="ja-JP" altLang="en-US" dirty="0" smtClean="0"/>
              <a:t> </a:t>
            </a:r>
            <a:r>
              <a:rPr lang="en-US" altLang="ja-JP" dirty="0" smtClean="0"/>
              <a:t>Inelastic, Capture,</a:t>
            </a:r>
            <a:r>
              <a:rPr lang="ja-JP" altLang="en-US" dirty="0" smtClean="0"/>
              <a:t> </a:t>
            </a:r>
            <a:r>
              <a:rPr lang="en-US" altLang="ja-JP" dirty="0" smtClean="0"/>
              <a:t>Radioactive</a:t>
            </a:r>
            <a:r>
              <a:rPr lang="ja-JP" altLang="en-US" dirty="0" smtClean="0"/>
              <a:t> </a:t>
            </a:r>
            <a:r>
              <a:rPr lang="en-US" altLang="ja-JP" dirty="0" smtClean="0"/>
              <a:t>Decay</a:t>
            </a:r>
            <a:r>
              <a:rPr lang="ja-JP" altLang="en-US" dirty="0" smtClean="0"/>
              <a:t>）モデルで</a:t>
            </a:r>
            <a:r>
              <a:rPr lang="en-US" altLang="ja-JP" dirty="0" smtClean="0"/>
              <a:t>NIT</a:t>
            </a:r>
            <a:r>
              <a:rPr lang="ja-JP" altLang="en-US" dirty="0" smtClean="0"/>
              <a:t>中の中性子反応を確認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92363" y="4957673"/>
            <a:ext cx="4245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dirty="0" smtClean="0"/>
              <a:t>中性子起因のイベントはほとんど陽子との弾性散乱として良い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77561" y="6075356"/>
            <a:ext cx="216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aseline="30000" dirty="0" smtClean="0">
                <a:solidFill>
                  <a:srgbClr val="00B050"/>
                </a:solidFill>
              </a:rPr>
              <a:t>12</a:t>
            </a:r>
            <a:r>
              <a:rPr kumimoji="1" lang="en-US" altLang="ja-JP" dirty="0" smtClean="0">
                <a:solidFill>
                  <a:srgbClr val="00B050"/>
                </a:solidFill>
              </a:rPr>
              <a:t>C(n, α)</a:t>
            </a:r>
            <a:r>
              <a:rPr kumimoji="1" lang="en-US" altLang="ja-JP" baseline="30000" dirty="0" smtClean="0">
                <a:solidFill>
                  <a:srgbClr val="00B050"/>
                </a:solidFill>
              </a:rPr>
              <a:t>9</a:t>
            </a:r>
            <a:r>
              <a:rPr kumimoji="1" lang="en-US" altLang="ja-JP" dirty="0" smtClean="0">
                <a:solidFill>
                  <a:srgbClr val="00B050"/>
                </a:solidFill>
              </a:rPr>
              <a:t>Be </a:t>
            </a:r>
            <a:r>
              <a:rPr kumimoji="1" lang="ja-JP" altLang="en-US" dirty="0" smtClean="0">
                <a:solidFill>
                  <a:srgbClr val="00B050"/>
                </a:solidFill>
              </a:rPr>
              <a:t>等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3040823" y="6086373"/>
            <a:ext cx="539659" cy="15949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7620739" y="6260022"/>
            <a:ext cx="88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(</a:t>
            </a:r>
            <a:r>
              <a:rPr kumimoji="1" lang="en-US" altLang="ja-JP" dirty="0" smtClean="0">
                <a:latin typeface="Symbol" panose="05050102010706020507" pitchFamily="18" charset="2"/>
              </a:rPr>
              <a:t>m</a:t>
            </a:r>
            <a:r>
              <a:rPr kumimoji="1" lang="en-US" altLang="ja-JP" dirty="0" smtClean="0"/>
              <a:t>m)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68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2" y="1955302"/>
            <a:ext cx="5986835" cy="430632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2" y="2417259"/>
            <a:ext cx="5075094" cy="36505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Top,</a:t>
            </a:r>
            <a:r>
              <a:rPr lang="ja-JP" altLang="en-US" dirty="0"/>
              <a:t> </a:t>
            </a:r>
            <a:r>
              <a:rPr lang="en-US" altLang="ja-JP" dirty="0" smtClean="0"/>
              <a:t>Bottom</a:t>
            </a:r>
            <a:r>
              <a:rPr lang="ja-JP" altLang="en-US" dirty="0" smtClean="0"/>
              <a:t>認識精度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77525" y="2626280"/>
            <a:ext cx="108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Top </a:t>
            </a:r>
            <a:r>
              <a:rPr kumimoji="1" lang="ja-JP" altLang="en-US" dirty="0" smtClean="0">
                <a:solidFill>
                  <a:srgbClr val="FF0000"/>
                </a:solidFill>
              </a:rPr>
              <a:t>分布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93328" y="4947685"/>
            <a:ext cx="140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Bottom </a:t>
            </a:r>
            <a:r>
              <a:rPr lang="ja-JP" altLang="en-US" dirty="0" smtClean="0">
                <a:solidFill>
                  <a:srgbClr val="0070C0"/>
                </a:solidFill>
              </a:rPr>
              <a:t>分布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93274" y="6256736"/>
            <a:ext cx="326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Fail rate : 1931/104540 = 0.011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4242512"/>
            <a:ext cx="115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表面認識失敗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644387" y="4872284"/>
            <a:ext cx="507519" cy="756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7535782" y="3082845"/>
            <a:ext cx="2261361" cy="3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NLayer</a:t>
            </a:r>
            <a:r>
              <a:rPr kumimoji="1" lang="en-US" altLang="ja-JP" dirty="0" smtClean="0"/>
              <a:t> Mean  = 155.2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10502267" y="5892290"/>
            <a:ext cx="834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NLayer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09312" y="2196054"/>
            <a:ext cx="414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Top,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Bottom</a:t>
            </a:r>
            <a:r>
              <a:rPr lang="ja-JP" altLang="en-US" dirty="0" smtClean="0"/>
              <a:t>成功エリアでの断層数分布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5446958" y="5993863"/>
            <a:ext cx="68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Layer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33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25um</a:t>
            </a:r>
            <a:r>
              <a:rPr lang="ja-JP" altLang="en-US" dirty="0"/>
              <a:t>程度</a:t>
            </a:r>
            <a:r>
              <a:rPr kumimoji="1" lang="ja-JP" altLang="en-US" dirty="0" smtClean="0"/>
              <a:t>の</a:t>
            </a:r>
            <a:r>
              <a:rPr lang="en-US" altLang="ja-JP" dirty="0" err="1"/>
              <a:t>1</a:t>
            </a:r>
            <a:r>
              <a:rPr lang="ja-JP" altLang="en-US" dirty="0"/>
              <a:t>本</a:t>
            </a:r>
            <a:r>
              <a:rPr lang="ja-JP" altLang="en-US" dirty="0" smtClean="0"/>
              <a:t>の内部イベントは</a:t>
            </a:r>
            <a:r>
              <a:rPr kumimoji="1" lang="ja-JP" altLang="en-US" dirty="0" smtClean="0"/>
              <a:t>何起因か？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--- </a:t>
            </a:r>
            <a:r>
              <a:rPr kumimoji="1" lang="ja-JP" altLang="en-US" dirty="0" smtClean="0"/>
              <a:t>内部</a:t>
            </a:r>
            <a:r>
              <a:rPr kumimoji="1" lang="en-US" altLang="ja-JP" dirty="0" smtClean="0"/>
              <a:t>RI</a:t>
            </a:r>
            <a:r>
              <a:rPr kumimoji="1" lang="ja-JP" altLang="en-US" dirty="0" smtClean="0"/>
              <a:t>の可能性 </a:t>
            </a:r>
            <a:r>
              <a:rPr kumimoji="1" lang="en-US" altLang="ja-JP" dirty="0" smtClean="0"/>
              <a:t>---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07" y="1397238"/>
            <a:ext cx="6074672" cy="4369501"/>
          </a:xfrm>
          <a:prstGeom prst="rect">
            <a:avLst/>
          </a:prstGeom>
        </p:spPr>
      </p:pic>
      <p:pic>
        <p:nvPicPr>
          <p:cNvPr id="4" name="Picture 6" descr="http://riverfieldkh.com/wp/wp-content/uploads/13a4026af200174be9e06cc72c1d61d9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/>
          <a:stretch/>
        </p:blipFill>
        <p:spPr bwMode="auto">
          <a:xfrm>
            <a:off x="550758" y="1983536"/>
            <a:ext cx="3308043" cy="474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51979" y="1480156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30000" dirty="0">
                <a:solidFill>
                  <a:srgbClr val="FF0000"/>
                </a:solidFill>
              </a:rPr>
              <a:t>238</a:t>
            </a:r>
            <a:r>
              <a:rPr lang="en-US" altLang="ja-JP" dirty="0">
                <a:solidFill>
                  <a:srgbClr val="FF0000"/>
                </a:solidFill>
              </a:rPr>
              <a:t>U </a:t>
            </a:r>
            <a:r>
              <a:rPr lang="en-US" altLang="ja-JP" dirty="0" smtClean="0">
                <a:solidFill>
                  <a:srgbClr val="FF0000"/>
                </a:solidFill>
              </a:rPr>
              <a:t>27 </a:t>
            </a:r>
            <a:r>
              <a:rPr lang="en-US" altLang="ja-JP" dirty="0" err="1" smtClean="0">
                <a:solidFill>
                  <a:srgbClr val="FF0000"/>
                </a:solidFill>
              </a:rPr>
              <a:t>mBq</a:t>
            </a:r>
            <a:r>
              <a:rPr lang="en-US" altLang="ja-JP" dirty="0" smtClean="0">
                <a:solidFill>
                  <a:srgbClr val="FF0000"/>
                </a:solidFill>
              </a:rPr>
              <a:t>/kg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352518" y="1845704"/>
            <a:ext cx="786701" cy="720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1399491" y="1852930"/>
            <a:ext cx="805288" cy="70587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422063" y="2646318"/>
            <a:ext cx="798623" cy="7143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76112" y="5867496"/>
            <a:ext cx="3966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十分時間が経っていると仮定すると、</a:t>
            </a:r>
            <a:endParaRPr kumimoji="1" lang="en-US" altLang="ja-JP" dirty="0" smtClean="0"/>
          </a:p>
          <a:p>
            <a:r>
              <a:rPr lang="en-US" altLang="ja-JP" baseline="30000" dirty="0">
                <a:solidFill>
                  <a:srgbClr val="FF0000"/>
                </a:solidFill>
              </a:rPr>
              <a:t>238</a:t>
            </a:r>
            <a:r>
              <a:rPr lang="en-US" altLang="ja-JP" dirty="0">
                <a:solidFill>
                  <a:srgbClr val="FF0000"/>
                </a:solidFill>
              </a:rPr>
              <a:t>U</a:t>
            </a:r>
            <a:r>
              <a:rPr lang="ja-JP" altLang="en-US" dirty="0" err="1" smtClean="0"/>
              <a:t>、</a:t>
            </a:r>
            <a:r>
              <a:rPr lang="en-US" altLang="ja-JP" baseline="30000" dirty="0">
                <a:solidFill>
                  <a:srgbClr val="FFC000"/>
                </a:solidFill>
              </a:rPr>
              <a:t>234</a:t>
            </a:r>
            <a:r>
              <a:rPr lang="en-US" altLang="ja-JP" dirty="0">
                <a:solidFill>
                  <a:srgbClr val="FFC000"/>
                </a:solidFill>
              </a:rPr>
              <a:t>U</a:t>
            </a:r>
            <a:r>
              <a:rPr lang="ja-JP" altLang="en-US" dirty="0" err="1" smtClean="0"/>
              <a:t>、</a:t>
            </a:r>
            <a:r>
              <a:rPr lang="en-US" altLang="ja-JP" baseline="30000" dirty="0">
                <a:solidFill>
                  <a:srgbClr val="00B050"/>
                </a:solidFill>
              </a:rPr>
              <a:t>230</a:t>
            </a:r>
            <a:r>
              <a:rPr lang="en-US" altLang="ja-JP" dirty="0">
                <a:solidFill>
                  <a:srgbClr val="00B050"/>
                </a:solidFill>
              </a:rPr>
              <a:t>Th</a:t>
            </a:r>
            <a:r>
              <a:rPr lang="ja-JP" altLang="en-US" dirty="0" err="1" smtClean="0"/>
              <a:t>、</a:t>
            </a:r>
            <a:r>
              <a:rPr lang="en-US" altLang="ja-JP" baseline="30000" dirty="0">
                <a:solidFill>
                  <a:srgbClr val="0070C0"/>
                </a:solidFill>
              </a:rPr>
              <a:t>226</a:t>
            </a:r>
            <a:r>
              <a:rPr lang="en-US" altLang="ja-JP" dirty="0">
                <a:solidFill>
                  <a:srgbClr val="0070C0"/>
                </a:solidFill>
              </a:rPr>
              <a:t>Ra</a:t>
            </a:r>
            <a:r>
              <a:rPr lang="ja-JP" altLang="en-US" dirty="0" err="1" smtClean="0"/>
              <a:t>、</a:t>
            </a:r>
            <a:r>
              <a:rPr lang="en-US" altLang="ja-JP" baseline="30000" dirty="0" smtClean="0">
                <a:solidFill>
                  <a:srgbClr val="7030A0"/>
                </a:solidFill>
              </a:rPr>
              <a:t>210</a:t>
            </a:r>
            <a:r>
              <a:rPr lang="en-US" altLang="ja-JP" dirty="0" smtClean="0">
                <a:solidFill>
                  <a:srgbClr val="7030A0"/>
                </a:solidFill>
              </a:rPr>
              <a:t>Po</a:t>
            </a:r>
          </a:p>
          <a:p>
            <a:r>
              <a:rPr lang="ja-JP" altLang="en-US" dirty="0" smtClean="0"/>
              <a:t>は同程度</a:t>
            </a:r>
            <a:endParaRPr kumimoji="1" lang="ja-JP" altLang="en-US" dirty="0"/>
          </a:p>
        </p:txBody>
      </p:sp>
      <p:sp>
        <p:nvSpPr>
          <p:cNvPr id="11" name="右矢印 10"/>
          <p:cNvSpPr/>
          <p:nvPr/>
        </p:nvSpPr>
        <p:spPr>
          <a:xfrm>
            <a:off x="7574774" y="6114139"/>
            <a:ext cx="570016" cy="430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196735" y="5803037"/>
            <a:ext cx="3865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31</a:t>
            </a:r>
            <a:r>
              <a:rPr kumimoji="1" lang="ja-JP" altLang="en-US" dirty="0" smtClean="0"/>
              <a:t>日の</a:t>
            </a:r>
            <a:r>
              <a:rPr kumimoji="1" lang="en-US" altLang="ja-JP" dirty="0" smtClean="0"/>
              <a:t>Run</a:t>
            </a:r>
            <a:r>
              <a:rPr kumimoji="1" lang="ja-JP" altLang="en-US" dirty="0" smtClean="0"/>
              <a:t>で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本のみとなるのは、</a:t>
            </a:r>
            <a:endParaRPr kumimoji="1" lang="en-US" altLang="ja-JP" dirty="0" smtClean="0"/>
          </a:p>
          <a:p>
            <a:r>
              <a:rPr kumimoji="1" lang="en-US" altLang="ja-JP" baseline="30000" dirty="0" smtClean="0">
                <a:solidFill>
                  <a:srgbClr val="FF0000"/>
                </a:solidFill>
              </a:rPr>
              <a:t>238</a:t>
            </a:r>
            <a:r>
              <a:rPr kumimoji="1" lang="en-US" altLang="ja-JP" dirty="0" smtClean="0">
                <a:solidFill>
                  <a:srgbClr val="FF0000"/>
                </a:solidFill>
              </a:rPr>
              <a:t>U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の</a:t>
            </a:r>
            <a:r>
              <a:rPr kumimoji="1" lang="en-US" altLang="ja-JP" dirty="0" smtClean="0">
                <a:solidFill>
                  <a:srgbClr val="FF0000"/>
                </a:solidFill>
              </a:rPr>
              <a:t>4.198MeV</a:t>
            </a:r>
            <a:r>
              <a:rPr lang="ja-JP" altLang="en-US" dirty="0" err="1" smtClean="0"/>
              <a:t>、</a:t>
            </a:r>
            <a:r>
              <a:rPr lang="en-US" altLang="ja-JP" baseline="30000" dirty="0" smtClean="0">
                <a:solidFill>
                  <a:srgbClr val="FFC000"/>
                </a:solidFill>
              </a:rPr>
              <a:t>234</a:t>
            </a:r>
            <a:r>
              <a:rPr kumimoji="1" lang="en-US" altLang="ja-JP" dirty="0" smtClean="0">
                <a:solidFill>
                  <a:srgbClr val="FFC000"/>
                </a:solidFill>
              </a:rPr>
              <a:t>U</a:t>
            </a:r>
            <a:r>
              <a:rPr lang="ja-JP" altLang="en-US" dirty="0" smtClean="0">
                <a:solidFill>
                  <a:srgbClr val="FFC000"/>
                </a:solidFill>
              </a:rPr>
              <a:t>の</a:t>
            </a:r>
            <a:r>
              <a:rPr lang="en-US" altLang="ja-JP" dirty="0">
                <a:solidFill>
                  <a:srgbClr val="FFC000"/>
                </a:solidFill>
              </a:rPr>
              <a:t>4.775 </a:t>
            </a:r>
            <a:r>
              <a:rPr lang="en-US" altLang="ja-JP" dirty="0" smtClean="0">
                <a:solidFill>
                  <a:srgbClr val="FFC000"/>
                </a:solidFill>
              </a:rPr>
              <a:t>MeV</a:t>
            </a:r>
            <a:r>
              <a:rPr lang="ja-JP" altLang="en-US" dirty="0" err="1" smtClean="0"/>
              <a:t>、</a:t>
            </a:r>
            <a:r>
              <a:rPr lang="en-US" altLang="ja-JP" baseline="30000" dirty="0" smtClean="0">
                <a:solidFill>
                  <a:srgbClr val="00B050"/>
                </a:solidFill>
              </a:rPr>
              <a:t>230</a:t>
            </a:r>
            <a:r>
              <a:rPr lang="en-US" altLang="ja-JP" dirty="0" smtClean="0">
                <a:solidFill>
                  <a:srgbClr val="00B050"/>
                </a:solidFill>
              </a:rPr>
              <a:t>Th</a:t>
            </a:r>
            <a:r>
              <a:rPr kumimoji="1" lang="ja-JP" altLang="en-US" dirty="0" smtClean="0">
                <a:solidFill>
                  <a:srgbClr val="00B050"/>
                </a:solidFill>
              </a:rPr>
              <a:t>の</a:t>
            </a:r>
            <a:r>
              <a:rPr kumimoji="1" lang="en-US" altLang="ja-JP" dirty="0" smtClean="0">
                <a:solidFill>
                  <a:srgbClr val="00B050"/>
                </a:solidFill>
              </a:rPr>
              <a:t>4.688MeV</a:t>
            </a:r>
            <a:r>
              <a:rPr lang="ja-JP" altLang="en-US" dirty="0"/>
              <a:t> 、</a:t>
            </a:r>
            <a:r>
              <a:rPr lang="en-US" altLang="ja-JP" baseline="30000" dirty="0">
                <a:solidFill>
                  <a:srgbClr val="7030A0"/>
                </a:solidFill>
              </a:rPr>
              <a:t>234</a:t>
            </a:r>
            <a:r>
              <a:rPr lang="en-US" altLang="ja-JP" dirty="0">
                <a:solidFill>
                  <a:srgbClr val="7030A0"/>
                </a:solidFill>
              </a:rPr>
              <a:t>U</a:t>
            </a:r>
            <a:r>
              <a:rPr lang="ja-JP" altLang="en-US" dirty="0" smtClean="0">
                <a:solidFill>
                  <a:srgbClr val="7030A0"/>
                </a:solidFill>
              </a:rPr>
              <a:t>の</a:t>
            </a:r>
            <a:r>
              <a:rPr lang="en-US" altLang="ja-JP" dirty="0" smtClean="0">
                <a:solidFill>
                  <a:srgbClr val="7030A0"/>
                </a:solidFill>
              </a:rPr>
              <a:t>5.304 </a:t>
            </a:r>
            <a:r>
              <a:rPr lang="en-US" altLang="ja-JP" dirty="0">
                <a:solidFill>
                  <a:srgbClr val="7030A0"/>
                </a:solidFill>
              </a:rPr>
              <a:t>MeV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1422062" y="3296365"/>
            <a:ext cx="798623" cy="71439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3258418" y="4708437"/>
            <a:ext cx="798623" cy="71439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38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aseline="30000" dirty="0" smtClean="0"/>
              <a:t>238</a:t>
            </a:r>
            <a:r>
              <a:rPr kumimoji="1" lang="en-US" altLang="ja-JP" dirty="0" smtClean="0"/>
              <a:t>U </a:t>
            </a:r>
            <a:r>
              <a:rPr kumimoji="1" lang="ja-JP" altLang="en-US" dirty="0" smtClean="0"/>
              <a:t>と </a:t>
            </a:r>
            <a:r>
              <a:rPr kumimoji="1" lang="en-US" altLang="ja-JP" baseline="30000" dirty="0" smtClean="0"/>
              <a:t>232</a:t>
            </a:r>
            <a:r>
              <a:rPr kumimoji="1" lang="en-US" altLang="ja-JP" dirty="0" smtClean="0"/>
              <a:t>Th </a:t>
            </a:r>
            <a:r>
              <a:rPr kumimoji="1" lang="ja-JP" altLang="en-US" dirty="0" smtClean="0"/>
              <a:t>系列</a:t>
            </a:r>
            <a:r>
              <a:rPr lang="ja-JP" altLang="en-US" dirty="0" smtClean="0"/>
              <a:t>からの</a:t>
            </a:r>
            <a:r>
              <a:rPr lang="en-US" altLang="ja-JP" dirty="0" smtClean="0"/>
              <a:t>α</a:t>
            </a:r>
            <a:r>
              <a:rPr lang="ja-JP" altLang="en-US" dirty="0" smtClean="0"/>
              <a:t>線について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3" name="Picture 8" descr="keiretu_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/>
          <a:stretch/>
        </p:blipFill>
        <p:spPr bwMode="auto">
          <a:xfrm>
            <a:off x="106330" y="1854492"/>
            <a:ext cx="3060371" cy="46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26143" y="1372378"/>
            <a:ext cx="255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aseline="30000" dirty="0" smtClean="0">
                <a:solidFill>
                  <a:srgbClr val="00B050"/>
                </a:solidFill>
              </a:rPr>
              <a:t>228</a:t>
            </a:r>
            <a:r>
              <a:rPr lang="en-US" altLang="ja-JP" dirty="0" smtClean="0">
                <a:solidFill>
                  <a:srgbClr val="00B050"/>
                </a:solidFill>
              </a:rPr>
              <a:t>Th 6±1 </a:t>
            </a:r>
            <a:r>
              <a:rPr kumimoji="1" lang="en-US" altLang="ja-JP" dirty="0" err="1" smtClean="0">
                <a:solidFill>
                  <a:srgbClr val="00B050"/>
                </a:solidFill>
              </a:rPr>
              <a:t>mBq</a:t>
            </a:r>
            <a:r>
              <a:rPr kumimoji="1" lang="en-US" altLang="ja-JP" dirty="0" smtClean="0">
                <a:solidFill>
                  <a:srgbClr val="00B050"/>
                </a:solidFill>
              </a:rPr>
              <a:t>/kg (Ge)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1185896" y="1762981"/>
            <a:ext cx="818584" cy="7203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B050"/>
              </a:solidFill>
            </a:endParaRPr>
          </a:p>
        </p:txBody>
      </p:sp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3282747" y="1258237"/>
          <a:ext cx="5092849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082"/>
                <a:gridCol w="1920714"/>
                <a:gridCol w="1271053"/>
              </a:tblGrid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l-GR" altLang="ja-JP" dirty="0" smtClean="0"/>
                        <a:t>α</a:t>
                      </a:r>
                      <a:r>
                        <a:rPr kumimoji="1" lang="ja-JP" altLang="en-US" dirty="0" smtClean="0"/>
                        <a:t>線本数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期待値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ja-JP" altLang="en-US" dirty="0" smtClean="0"/>
                        <a:t>（</a:t>
                      </a:r>
                      <a:r>
                        <a:rPr kumimoji="1" lang="en-US" altLang="ja-JP" dirty="0" smtClean="0"/>
                        <a:t>31day * 0.71g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データ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228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212</a:t>
                      </a:r>
                      <a:r>
                        <a:rPr kumimoji="1" lang="en-US" altLang="ja-JP" dirty="0" smtClean="0"/>
                        <a:t>Po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</a:rPr>
                        <a:t>6.4 (Ge)</a:t>
                      </a:r>
                      <a:endParaRPr kumimoji="1" lang="ja-JP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5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228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208</a:t>
                      </a:r>
                      <a:r>
                        <a:rPr kumimoji="1" lang="en-US" altLang="ja-JP" dirty="0" smtClean="0"/>
                        <a:t>Tl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</a:rPr>
                        <a:t>3.6 (Ge)</a:t>
                      </a:r>
                      <a:endParaRPr kumimoji="1" lang="ja-JP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4</a:t>
                      </a:r>
                      <a:r>
                        <a:rPr kumimoji="1" lang="ja-JP" altLang="en-US" baseline="0" dirty="0" smtClean="0"/>
                        <a:t>本（</a:t>
                      </a:r>
                      <a:r>
                        <a:rPr kumimoji="1" lang="en-US" altLang="ja-JP" baseline="30000" dirty="0" smtClean="0"/>
                        <a:t>224</a:t>
                      </a:r>
                      <a:r>
                        <a:rPr kumimoji="1" lang="en-US" altLang="ja-JP" baseline="0" dirty="0" smtClean="0"/>
                        <a:t>Ra</a:t>
                      </a:r>
                      <a:r>
                        <a:rPr kumimoji="1" lang="ja-JP" altLang="en-US" dirty="0" smtClean="0"/>
                        <a:t>始まり、</a:t>
                      </a:r>
                      <a:r>
                        <a:rPr kumimoji="1" lang="en-US" altLang="ja-JP" baseline="30000" dirty="0" smtClean="0"/>
                        <a:t>212</a:t>
                      </a:r>
                      <a:r>
                        <a:rPr kumimoji="1" lang="en-US" altLang="ja-JP" dirty="0" smtClean="0"/>
                        <a:t>Po+</a:t>
                      </a:r>
                      <a:r>
                        <a:rPr kumimoji="1" lang="en-US" altLang="ja-JP" baseline="30000" dirty="0" smtClean="0"/>
                        <a:t>208</a:t>
                      </a:r>
                      <a:r>
                        <a:rPr kumimoji="1" lang="en-US" altLang="ja-JP" dirty="0" smtClean="0"/>
                        <a:t>Tl</a:t>
                      </a:r>
                      <a:r>
                        <a:rPr kumimoji="1" lang="ja-JP" altLang="en-US" dirty="0" smtClean="0"/>
                        <a:t>経由）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</a:rPr>
                        <a:t>~1 (Ge)</a:t>
                      </a:r>
                      <a:endParaRPr kumimoji="1" lang="ja-JP" alt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226</a:t>
                      </a:r>
                      <a:r>
                        <a:rPr kumimoji="1" lang="en-US" altLang="ja-JP" dirty="0" smtClean="0"/>
                        <a:t>Ra</a:t>
                      </a:r>
                      <a:r>
                        <a:rPr kumimoji="1" lang="ja-JP" altLang="en-US" dirty="0" smtClean="0"/>
                        <a:t>始まり）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51 (ICP-MS)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222</a:t>
                      </a:r>
                      <a:r>
                        <a:rPr kumimoji="1" lang="en-US" altLang="ja-JP" dirty="0" smtClean="0"/>
                        <a:t>Rn</a:t>
                      </a:r>
                      <a:r>
                        <a:rPr kumimoji="1" lang="ja-JP" altLang="en-US" dirty="0" smtClean="0"/>
                        <a:t>始まり）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~5 (ICP-MS)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</a:rPr>
                        <a:t>~0.1 (Ge)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238</a:t>
                      </a:r>
                      <a:r>
                        <a:rPr kumimoji="1" lang="en-US" altLang="ja-JP" dirty="0" smtClean="0"/>
                        <a:t>U, </a:t>
                      </a:r>
                      <a:r>
                        <a:rPr kumimoji="1" lang="en-US" altLang="ja-JP" baseline="30000" dirty="0" smtClean="0"/>
                        <a:t>234</a:t>
                      </a:r>
                      <a:r>
                        <a:rPr kumimoji="1" lang="en-US" altLang="ja-JP" dirty="0" smtClean="0"/>
                        <a:t>U, </a:t>
                      </a:r>
                      <a:r>
                        <a:rPr kumimoji="1" lang="en-US" altLang="ja-JP" baseline="30000" dirty="0" smtClean="0"/>
                        <a:t>230</a:t>
                      </a:r>
                      <a:r>
                        <a:rPr kumimoji="1" lang="en-US" altLang="ja-JP" dirty="0" smtClean="0"/>
                        <a:t>Th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それぞれ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51 (ICP-MS)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  <a:endParaRPr kumimoji="1" lang="ja-JP" altLang="en-US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それぞれ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en-US" altLang="ja-JP" dirty="0" smtClean="0"/>
                        <a:t>&lt;</a:t>
                      </a:r>
                      <a:r>
                        <a:rPr kumimoji="1" lang="en-US" altLang="ja-JP" baseline="0" dirty="0" smtClean="0"/>
                        <a:t> 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4316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本（</a:t>
                      </a:r>
                      <a:r>
                        <a:rPr kumimoji="1" lang="en-US" altLang="ja-JP" baseline="30000" dirty="0" smtClean="0"/>
                        <a:t>210</a:t>
                      </a:r>
                      <a:r>
                        <a:rPr kumimoji="1" lang="en-US" altLang="ja-JP" dirty="0" smtClean="0"/>
                        <a:t>Po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51 (ICP-MS)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</a:rPr>
                        <a:t>1.5 (Ge)</a:t>
                      </a:r>
                      <a:endParaRPr kumimoji="1" lang="ja-JP" altLang="en-US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80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6" descr="http://riverfieldkh.com/wp/wp-content/uploads/13a4026af200174be9e06cc72c1d61d9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/>
          <a:stretch/>
        </p:blipFill>
        <p:spPr bwMode="auto">
          <a:xfrm>
            <a:off x="8792860" y="1910366"/>
            <a:ext cx="3308043" cy="474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8517368" y="1406986"/>
            <a:ext cx="256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30000" dirty="0">
                <a:solidFill>
                  <a:srgbClr val="FF0000"/>
                </a:solidFill>
              </a:rPr>
              <a:t>238</a:t>
            </a:r>
            <a:r>
              <a:rPr lang="en-US" altLang="ja-JP" dirty="0">
                <a:solidFill>
                  <a:srgbClr val="FF0000"/>
                </a:solidFill>
              </a:rPr>
              <a:t>U </a:t>
            </a:r>
            <a:r>
              <a:rPr lang="en-US" altLang="ja-JP" dirty="0" smtClean="0">
                <a:solidFill>
                  <a:srgbClr val="FF0000"/>
                </a:solidFill>
              </a:rPr>
              <a:t>27 </a:t>
            </a:r>
            <a:r>
              <a:rPr lang="en-US" altLang="ja-JP" dirty="0" err="1" smtClean="0">
                <a:solidFill>
                  <a:srgbClr val="FF0000"/>
                </a:solidFill>
              </a:rPr>
              <a:t>mBq</a:t>
            </a:r>
            <a:r>
              <a:rPr lang="en-US" altLang="ja-JP" dirty="0" smtClean="0">
                <a:solidFill>
                  <a:srgbClr val="FF0000"/>
                </a:solidFill>
              </a:rPr>
              <a:t>/kg (ICP-MS)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8647785" y="1793800"/>
            <a:ext cx="786701" cy="720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9664164" y="3223195"/>
            <a:ext cx="745803" cy="70147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8708554" y="2915782"/>
            <a:ext cx="2295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30000" dirty="0" smtClean="0">
                <a:solidFill>
                  <a:srgbClr val="0070C0"/>
                </a:solidFill>
              </a:rPr>
              <a:t>226</a:t>
            </a:r>
            <a:r>
              <a:rPr lang="en-US" altLang="ja-JP" dirty="0" smtClean="0">
                <a:solidFill>
                  <a:srgbClr val="0070C0"/>
                </a:solidFill>
              </a:rPr>
              <a:t>Ra 0.8 </a:t>
            </a:r>
            <a:r>
              <a:rPr lang="en-US" altLang="ja-JP" dirty="0" err="1" smtClean="0">
                <a:solidFill>
                  <a:srgbClr val="0070C0"/>
                </a:solidFill>
              </a:rPr>
              <a:t>mBq</a:t>
            </a:r>
            <a:r>
              <a:rPr lang="en-US" altLang="ja-JP" dirty="0" smtClean="0">
                <a:solidFill>
                  <a:srgbClr val="0070C0"/>
                </a:solidFill>
              </a:rPr>
              <a:t>/kg (Ge) 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466362" y="4328219"/>
            <a:ext cx="1390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C000"/>
                </a:solidFill>
              </a:rPr>
              <a:t>空気中</a:t>
            </a:r>
            <a:r>
              <a:rPr lang="ja-JP" altLang="en-US" dirty="0" smtClean="0">
                <a:solidFill>
                  <a:srgbClr val="FFC000"/>
                </a:solidFill>
              </a:rPr>
              <a:t>から混入？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9604679" y="3878224"/>
            <a:ext cx="805288" cy="70587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中かっこ 21"/>
          <p:cNvSpPr/>
          <p:nvPr/>
        </p:nvSpPr>
        <p:spPr>
          <a:xfrm rot="10800000">
            <a:off x="2934306" y="1910366"/>
            <a:ext cx="453894" cy="1755707"/>
          </a:xfrm>
          <a:prstGeom prst="rightBrace">
            <a:avLst>
              <a:gd name="adj1" fmla="val 110136"/>
              <a:gd name="adj2" fmla="val 49383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678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dE</a:t>
            </a:r>
            <a:r>
              <a:rPr kumimoji="1" lang="en-US" altLang="ja-JP" dirty="0" smtClean="0"/>
              <a:t>/dx</a:t>
            </a:r>
            <a:r>
              <a:rPr kumimoji="1" lang="ja-JP" altLang="en-US" dirty="0" smtClean="0"/>
              <a:t>と粒子識別（</a:t>
            </a:r>
            <a:r>
              <a:rPr kumimoji="1" lang="en-US" altLang="ja-JP" dirty="0" smtClean="0"/>
              <a:t>p/α</a:t>
            </a:r>
            <a:r>
              <a:rPr kumimoji="1" lang="ja-JP" altLang="en-US" dirty="0" smtClean="0"/>
              <a:t>分別の可能性）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372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8CB6EB64-42BC-48B0-8B08-0ED1A49E3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05" y="-177237"/>
            <a:ext cx="10515600" cy="1325563"/>
          </a:xfrm>
        </p:spPr>
        <p:txBody>
          <a:bodyPr/>
          <a:lstStyle/>
          <a:p>
            <a:r>
              <a:rPr lang="ja-JP" altLang="en-US" b="1" dirty="0"/>
              <a:t>照射セットアップ</a:t>
            </a:r>
            <a:endParaRPr kumimoji="1" lang="ja-JP" altLang="en-US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="" xmlns:a16="http://schemas.microsoft.com/office/drawing/2014/main" id="{0ABDA89D-C6B8-427E-9DC9-8EEBBC39DD9B}"/>
              </a:ext>
            </a:extLst>
          </p:cNvPr>
          <p:cNvGrpSpPr/>
          <p:nvPr/>
        </p:nvGrpSpPr>
        <p:grpSpPr>
          <a:xfrm>
            <a:off x="61072" y="3577488"/>
            <a:ext cx="6034928" cy="2768114"/>
            <a:chOff x="618028" y="1120567"/>
            <a:chExt cx="6503953" cy="3159778"/>
          </a:xfrm>
        </p:grpSpPr>
        <p:grpSp>
          <p:nvGrpSpPr>
            <p:cNvPr id="28" name="グループ化 27">
              <a:extLst>
                <a:ext uri="{FF2B5EF4-FFF2-40B4-BE49-F238E27FC236}">
                  <a16:creationId xmlns="" xmlns:a16="http://schemas.microsoft.com/office/drawing/2014/main" id="{44C3FCE5-EA1E-40DA-8AF0-65FC08B75D25}"/>
                </a:ext>
              </a:extLst>
            </p:cNvPr>
            <p:cNvGrpSpPr/>
            <p:nvPr/>
          </p:nvGrpSpPr>
          <p:grpSpPr>
            <a:xfrm>
              <a:off x="618028" y="1914125"/>
              <a:ext cx="6048772" cy="2366220"/>
              <a:chOff x="22706655" y="10099006"/>
              <a:chExt cx="5686782" cy="2472427"/>
            </a:xfrm>
          </p:grpSpPr>
          <p:sp>
            <p:nvSpPr>
              <p:cNvPr id="29" name="直方体 28">
                <a:extLst>
                  <a:ext uri="{FF2B5EF4-FFF2-40B4-BE49-F238E27FC236}">
                    <a16:creationId xmlns="" xmlns:a16="http://schemas.microsoft.com/office/drawing/2014/main" id="{D5A18E09-371D-47BD-8BA9-1DAAAFC1F4FF}"/>
                  </a:ext>
                </a:extLst>
              </p:cNvPr>
              <p:cNvSpPr/>
              <p:nvPr/>
            </p:nvSpPr>
            <p:spPr>
              <a:xfrm>
                <a:off x="23564573" y="10243022"/>
                <a:ext cx="3600749" cy="792088"/>
              </a:xfrm>
              <a:prstGeom prst="cube">
                <a:avLst>
                  <a:gd name="adj" fmla="val 61223"/>
                </a:avLst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/>
              </a:p>
            </p:txBody>
          </p:sp>
          <p:sp>
            <p:nvSpPr>
              <p:cNvPr id="30" name="直方体 29">
                <a:extLst>
                  <a:ext uri="{FF2B5EF4-FFF2-40B4-BE49-F238E27FC236}">
                    <a16:creationId xmlns="" xmlns:a16="http://schemas.microsoft.com/office/drawing/2014/main" id="{5363D693-6370-41AB-9B1E-DC0BAE2A3176}"/>
                  </a:ext>
                </a:extLst>
              </p:cNvPr>
              <p:cNvSpPr/>
              <p:nvPr/>
            </p:nvSpPr>
            <p:spPr>
              <a:xfrm>
                <a:off x="23564923" y="10099006"/>
                <a:ext cx="3600400" cy="648072"/>
              </a:xfrm>
              <a:prstGeom prst="cube">
                <a:avLst>
                  <a:gd name="adj" fmla="val 78128"/>
                </a:avLst>
              </a:prstGeom>
              <a:solidFill>
                <a:srgbClr val="FCF59A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/>
              </a:p>
            </p:txBody>
          </p:sp>
          <p:cxnSp>
            <p:nvCxnSpPr>
              <p:cNvPr id="31" name="直線矢印コネクタ 30">
                <a:extLst>
                  <a:ext uri="{FF2B5EF4-FFF2-40B4-BE49-F238E27FC236}">
                    <a16:creationId xmlns="" xmlns:a16="http://schemas.microsoft.com/office/drawing/2014/main" id="{506A10A9-C4B0-411F-AF70-8B6EB1EA42B0}"/>
                  </a:ext>
                </a:extLst>
              </p:cNvPr>
              <p:cNvCxnSpPr/>
              <p:nvPr/>
            </p:nvCxnSpPr>
            <p:spPr>
              <a:xfrm>
                <a:off x="23564573" y="11179126"/>
                <a:ext cx="309669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>
                <a:extLst>
                  <a:ext uri="{FF2B5EF4-FFF2-40B4-BE49-F238E27FC236}">
                    <a16:creationId xmlns="" xmlns:a16="http://schemas.microsoft.com/office/drawing/2014/main" id="{FB30AE8C-C387-46C0-A931-742640731A8D}"/>
                  </a:ext>
                </a:extLst>
              </p:cNvPr>
              <p:cNvSpPr txBox="1"/>
              <p:nvPr/>
            </p:nvSpPr>
            <p:spPr>
              <a:xfrm>
                <a:off x="24370167" y="11403030"/>
                <a:ext cx="1277399" cy="440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76mm</a:t>
                </a:r>
                <a:endPara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33" name="直線矢印コネクタ 32">
                <a:extLst>
                  <a:ext uri="{FF2B5EF4-FFF2-40B4-BE49-F238E27FC236}">
                    <a16:creationId xmlns="" xmlns:a16="http://schemas.microsoft.com/office/drawing/2014/main" id="{238A18EF-69F0-409D-B74F-F3D3DC1C30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733275" y="10639066"/>
                <a:ext cx="504056" cy="5400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33">
                <a:extLst>
                  <a:ext uri="{FF2B5EF4-FFF2-40B4-BE49-F238E27FC236}">
                    <a16:creationId xmlns="" xmlns:a16="http://schemas.microsoft.com/office/drawing/2014/main" id="{858B99C3-BB22-40CF-A4CB-F3546D8F0FB9}"/>
                  </a:ext>
                </a:extLst>
              </p:cNvPr>
              <p:cNvSpPr txBox="1"/>
              <p:nvPr/>
            </p:nvSpPr>
            <p:spPr>
              <a:xfrm>
                <a:off x="27073336" y="10762105"/>
                <a:ext cx="1320101" cy="440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24</a:t>
                </a:r>
                <a:r>
                  <a:rPr kumimoji="1" lang="en-US" altLang="ja-JP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mm</a:t>
                </a:r>
                <a:endPara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35" name="直線矢印コネクタ 34">
                <a:extLst>
                  <a:ext uri="{FF2B5EF4-FFF2-40B4-BE49-F238E27FC236}">
                    <a16:creationId xmlns="" xmlns:a16="http://schemas.microsoft.com/office/drawing/2014/main" id="{0874DB5D-1176-411E-8F38-99C78CF99A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36931" y="10584978"/>
                <a:ext cx="0" cy="162100"/>
              </a:xfrm>
              <a:prstGeom prst="straightConnector1">
                <a:avLst/>
              </a:prstGeom>
              <a:ln>
                <a:solidFill>
                  <a:schemeClr val="accent6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>
                <a:extLst>
                  <a:ext uri="{FF2B5EF4-FFF2-40B4-BE49-F238E27FC236}">
                    <a16:creationId xmlns="" xmlns:a16="http://schemas.microsoft.com/office/drawing/2014/main" id="{0148EF6A-CECB-4641-A241-5F877EB7328B}"/>
                  </a:ext>
                </a:extLst>
              </p:cNvPr>
              <p:cNvSpPr txBox="1"/>
              <p:nvPr/>
            </p:nvSpPr>
            <p:spPr>
              <a:xfrm>
                <a:off x="22706655" y="10440107"/>
                <a:ext cx="1152128" cy="403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5</a:t>
                </a:r>
                <a:r>
                  <a:rPr lang="en-US" altLang="ja-JP" sz="16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0μ</a:t>
                </a:r>
                <a:r>
                  <a:rPr kumimoji="1" lang="en-US" altLang="ja-JP" sz="16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m</a:t>
                </a:r>
                <a:endParaRPr kumimoji="1"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37" name="直線矢印コネクタ 36">
                <a:extLst>
                  <a:ext uri="{FF2B5EF4-FFF2-40B4-BE49-F238E27FC236}">
                    <a16:creationId xmlns="" xmlns:a16="http://schemas.microsoft.com/office/drawing/2014/main" id="{AAD31D23-0C86-4EDD-8DE8-9B944C68DC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112454" y="10639066"/>
                <a:ext cx="976948" cy="97247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37">
                <a:extLst>
                  <a:ext uri="{FF2B5EF4-FFF2-40B4-BE49-F238E27FC236}">
                    <a16:creationId xmlns="" xmlns:a16="http://schemas.microsoft.com/office/drawing/2014/main" id="{F7E43293-F6BB-4E03-9E84-D7AD96E97D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0449" y="10692889"/>
                <a:ext cx="976948" cy="97247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38">
                <a:extLst>
                  <a:ext uri="{FF2B5EF4-FFF2-40B4-BE49-F238E27FC236}">
                    <a16:creationId xmlns="" xmlns:a16="http://schemas.microsoft.com/office/drawing/2014/main" id="{9A7D60AF-E2B7-47FB-9CBD-7EADADD0EC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527142" y="10747078"/>
                <a:ext cx="976948" cy="97247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テキスト ボックス 39">
                <a:extLst>
                  <a:ext uri="{FF2B5EF4-FFF2-40B4-BE49-F238E27FC236}">
                    <a16:creationId xmlns="" xmlns:a16="http://schemas.microsoft.com/office/drawing/2014/main" id="{EA3500B5-6501-49B7-AD35-7E667B7E21C9}"/>
                  </a:ext>
                </a:extLst>
              </p:cNvPr>
              <p:cNvSpPr txBox="1"/>
              <p:nvPr/>
            </p:nvSpPr>
            <p:spPr>
              <a:xfrm>
                <a:off x="23038742" y="11831774"/>
                <a:ext cx="3240360" cy="739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000" b="1" dirty="0">
                    <a:solidFill>
                      <a:srgbClr val="C00000"/>
                    </a:solidFill>
                    <a:latin typeface="+mn-ea"/>
                  </a:rPr>
                  <a:t>重イオンビーム</a:t>
                </a:r>
                <a:endParaRPr lang="en-US" altLang="ja-JP" sz="2000" b="1" dirty="0">
                  <a:solidFill>
                    <a:srgbClr val="C00000"/>
                  </a:solidFill>
                  <a:latin typeface="+mn-ea"/>
                </a:endParaRPr>
              </a:p>
              <a:p>
                <a:r>
                  <a:rPr kumimoji="1" lang="en-US" altLang="ja-JP" sz="2000" b="1" dirty="0">
                    <a:solidFill>
                      <a:srgbClr val="C00000"/>
                    </a:solidFill>
                    <a:latin typeface="+mn-ea"/>
                  </a:rPr>
                  <a:t>NIT</a:t>
                </a:r>
                <a:r>
                  <a:rPr kumimoji="1" lang="ja-JP" altLang="en-US" sz="2000" b="1" dirty="0">
                    <a:solidFill>
                      <a:srgbClr val="C00000"/>
                    </a:solidFill>
                    <a:latin typeface="+mn-ea"/>
                  </a:rPr>
                  <a:t>層に対し平行に照射</a:t>
                </a:r>
                <a:endParaRPr kumimoji="1" lang="en-US" altLang="ja-JP" sz="2000" b="1" dirty="0">
                  <a:solidFill>
                    <a:srgbClr val="C00000"/>
                  </a:solidFill>
                  <a:latin typeface="+mn-ea"/>
                </a:endParaRPr>
              </a:p>
            </p:txBody>
          </p:sp>
        </p:grpSp>
        <p:sp>
          <p:nvSpPr>
            <p:cNvPr id="42" name="直方体 41">
              <a:extLst>
                <a:ext uri="{FF2B5EF4-FFF2-40B4-BE49-F238E27FC236}">
                  <a16:creationId xmlns="" xmlns:a16="http://schemas.microsoft.com/office/drawing/2014/main" id="{31B93051-1D75-4533-89E7-4AF87A3DFD82}"/>
                </a:ext>
              </a:extLst>
            </p:cNvPr>
            <p:cNvSpPr/>
            <p:nvPr/>
          </p:nvSpPr>
          <p:spPr>
            <a:xfrm>
              <a:off x="1410159" y="1825672"/>
              <a:ext cx="4026947" cy="1095915"/>
            </a:xfrm>
            <a:prstGeom prst="cube">
              <a:avLst>
                <a:gd name="adj" fmla="val 43095"/>
              </a:avLst>
            </a:prstGeom>
            <a:solidFill>
              <a:srgbClr val="666666">
                <a:alpha val="29020"/>
              </a:srgb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吹き出し: 線 42">
              <a:extLst>
                <a:ext uri="{FF2B5EF4-FFF2-40B4-BE49-F238E27FC236}">
                  <a16:creationId xmlns="" xmlns:a16="http://schemas.microsoft.com/office/drawing/2014/main" id="{1D761779-AC63-4977-B66F-DFD43641E33F}"/>
                </a:ext>
              </a:extLst>
            </p:cNvPr>
            <p:cNvSpPr/>
            <p:nvPr/>
          </p:nvSpPr>
          <p:spPr>
            <a:xfrm>
              <a:off x="3168765" y="1257514"/>
              <a:ext cx="1101340" cy="543470"/>
            </a:xfrm>
            <a:prstGeom prst="borderCallout1">
              <a:avLst>
                <a:gd name="adj1" fmla="val 98379"/>
                <a:gd name="adj2" fmla="val 11740"/>
                <a:gd name="adj3" fmla="val 158782"/>
                <a:gd name="adj4" fmla="val -23498"/>
              </a:avLst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>
                  <a:solidFill>
                    <a:schemeClr val="tx1"/>
                  </a:solidFill>
                </a:rPr>
                <a:t>NIT</a:t>
              </a:r>
              <a:r>
                <a:rPr lang="ja-JP" altLang="en-US" b="1" dirty="0">
                  <a:solidFill>
                    <a:schemeClr val="tx1"/>
                  </a:solidFill>
                </a:rPr>
                <a:t>層</a:t>
              </a:r>
              <a:endParaRPr lang="en-US" altLang="ja-JP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吹き出し: 線 46">
              <a:extLst>
                <a:ext uri="{FF2B5EF4-FFF2-40B4-BE49-F238E27FC236}">
                  <a16:creationId xmlns="" xmlns:a16="http://schemas.microsoft.com/office/drawing/2014/main" id="{D396B122-9073-4E7B-9D21-15A9D1DC80DA}"/>
                </a:ext>
              </a:extLst>
            </p:cNvPr>
            <p:cNvSpPr/>
            <p:nvPr/>
          </p:nvSpPr>
          <p:spPr>
            <a:xfrm>
              <a:off x="1868707" y="1120567"/>
              <a:ext cx="945266" cy="561829"/>
            </a:xfrm>
            <a:prstGeom prst="borderCallout1">
              <a:avLst>
                <a:gd name="adj1" fmla="val 98859"/>
                <a:gd name="adj2" fmla="val 8330"/>
                <a:gd name="adj3" fmla="val 166493"/>
                <a:gd name="adj4" fmla="val -4057"/>
              </a:avLst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chemeClr val="tx1"/>
                  </a:solidFill>
                </a:rPr>
                <a:t>遮光袋</a:t>
              </a:r>
              <a:endParaRPr lang="en-US" altLang="ja-JP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吹き出し: 線 48">
              <a:extLst>
                <a:ext uri="{FF2B5EF4-FFF2-40B4-BE49-F238E27FC236}">
                  <a16:creationId xmlns="" xmlns:a16="http://schemas.microsoft.com/office/drawing/2014/main" id="{70143427-2A7B-46B6-A40C-D18C8E2CE2DF}"/>
                </a:ext>
              </a:extLst>
            </p:cNvPr>
            <p:cNvSpPr/>
            <p:nvPr/>
          </p:nvSpPr>
          <p:spPr>
            <a:xfrm>
              <a:off x="4452557" y="1143164"/>
              <a:ext cx="2669424" cy="758062"/>
            </a:xfrm>
            <a:prstGeom prst="borderCallout1">
              <a:avLst>
                <a:gd name="adj1" fmla="val 102959"/>
                <a:gd name="adj2" fmla="val 20524"/>
                <a:gd name="adj3" fmla="val 200796"/>
                <a:gd name="adj4" fmla="val 9151"/>
              </a:avLst>
            </a:prstGeom>
            <a:noFill/>
            <a:ln w="57150">
              <a:solidFill>
                <a:srgbClr val="29DE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chemeClr val="tx1"/>
                  </a:solidFill>
                </a:rPr>
                <a:t>スライドグラスベース</a:t>
              </a:r>
              <a:endParaRPr lang="en-US" altLang="ja-JP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="" xmlns:a16="http://schemas.microsoft.com/office/drawing/2014/main" id="{DB9D5886-2175-4A06-B917-C03F3E6BBB45}"/>
              </a:ext>
            </a:extLst>
          </p:cNvPr>
          <p:cNvGrpSpPr/>
          <p:nvPr/>
        </p:nvGrpSpPr>
        <p:grpSpPr>
          <a:xfrm>
            <a:off x="6657818" y="3610853"/>
            <a:ext cx="3834789" cy="2492344"/>
            <a:chOff x="7283666" y="3457862"/>
            <a:chExt cx="4798485" cy="3183465"/>
          </a:xfrm>
        </p:grpSpPr>
        <p:grpSp>
          <p:nvGrpSpPr>
            <p:cNvPr id="5" name="グループ化 4">
              <a:extLst>
                <a:ext uri="{FF2B5EF4-FFF2-40B4-BE49-F238E27FC236}">
                  <a16:creationId xmlns="" xmlns:a16="http://schemas.microsoft.com/office/drawing/2014/main" id="{8377A754-D859-4944-9335-4D265DDF34DC}"/>
                </a:ext>
              </a:extLst>
            </p:cNvPr>
            <p:cNvGrpSpPr/>
            <p:nvPr/>
          </p:nvGrpSpPr>
          <p:grpSpPr>
            <a:xfrm>
              <a:off x="7283666" y="3457862"/>
              <a:ext cx="4798485" cy="2711717"/>
              <a:chOff x="8482685" y="3457863"/>
              <a:chExt cx="3599467" cy="1981496"/>
            </a:xfrm>
          </p:grpSpPr>
          <p:grpSp>
            <p:nvGrpSpPr>
              <p:cNvPr id="54" name="グループ化 53">
                <a:extLst>
                  <a:ext uri="{FF2B5EF4-FFF2-40B4-BE49-F238E27FC236}">
                    <a16:creationId xmlns="" xmlns:a16="http://schemas.microsoft.com/office/drawing/2014/main" id="{E9772629-A139-4E9D-A588-97472717CB1F}"/>
                  </a:ext>
                </a:extLst>
              </p:cNvPr>
              <p:cNvGrpSpPr/>
              <p:nvPr/>
            </p:nvGrpSpPr>
            <p:grpSpPr>
              <a:xfrm>
                <a:off x="8482685" y="3457863"/>
                <a:ext cx="3599467" cy="1981496"/>
                <a:chOff x="8482685" y="3457863"/>
                <a:chExt cx="3599467" cy="1981496"/>
              </a:xfrm>
            </p:grpSpPr>
            <p:pic>
              <p:nvPicPr>
                <p:cNvPr id="27" name="図 26">
                  <a:extLst>
                    <a:ext uri="{FF2B5EF4-FFF2-40B4-BE49-F238E27FC236}">
                      <a16:creationId xmlns="" xmlns:a16="http://schemas.microsoft.com/office/drawing/2014/main" id="{7078F443-BF86-4988-A4CA-F23B551A63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58931" r="8142"/>
                <a:stretch/>
              </p:blipFill>
              <p:spPr>
                <a:xfrm>
                  <a:off x="8482685" y="3457863"/>
                  <a:ext cx="3599467" cy="1981496"/>
                </a:xfrm>
                <a:prstGeom prst="rect">
                  <a:avLst/>
                </a:prstGeom>
              </p:spPr>
            </p:pic>
            <p:sp>
              <p:nvSpPr>
                <p:cNvPr id="53" name="楕円 52">
                  <a:extLst>
                    <a:ext uri="{FF2B5EF4-FFF2-40B4-BE49-F238E27FC236}">
                      <a16:creationId xmlns="" xmlns:a16="http://schemas.microsoft.com/office/drawing/2014/main" id="{18C8CAA7-4F6B-4B21-A182-F691D00C7C45}"/>
                    </a:ext>
                  </a:extLst>
                </p:cNvPr>
                <p:cNvSpPr/>
                <p:nvPr/>
              </p:nvSpPr>
              <p:spPr>
                <a:xfrm>
                  <a:off x="9289310" y="3547431"/>
                  <a:ext cx="1609974" cy="1426311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6" name="テキスト ボックス 55">
                <a:extLst>
                  <a:ext uri="{FF2B5EF4-FFF2-40B4-BE49-F238E27FC236}">
                    <a16:creationId xmlns="" xmlns:a16="http://schemas.microsoft.com/office/drawing/2014/main" id="{035329A9-D6B6-4AD8-A2A5-024934968A8A}"/>
                  </a:ext>
                </a:extLst>
              </p:cNvPr>
              <p:cNvSpPr txBox="1"/>
              <p:nvPr/>
            </p:nvSpPr>
            <p:spPr>
              <a:xfrm>
                <a:off x="8625073" y="4973742"/>
                <a:ext cx="18905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rgbClr val="FF0000"/>
                    </a:solidFill>
                  </a:rPr>
                  <a:t>照射サンプル</a:t>
                </a:r>
              </a:p>
            </p:txBody>
          </p:sp>
        </p:grpSp>
        <p:sp>
          <p:nvSpPr>
            <p:cNvPr id="62" name="テキスト ボックス 61">
              <a:extLst>
                <a:ext uri="{FF2B5EF4-FFF2-40B4-BE49-F238E27FC236}">
                  <a16:creationId xmlns="" xmlns:a16="http://schemas.microsoft.com/office/drawing/2014/main" id="{0CFFC376-56B6-4084-842D-F5D3BAA068A0}"/>
                </a:ext>
              </a:extLst>
            </p:cNvPr>
            <p:cNvSpPr txBox="1"/>
            <p:nvPr/>
          </p:nvSpPr>
          <p:spPr>
            <a:xfrm>
              <a:off x="7904145" y="6169580"/>
              <a:ext cx="3994982" cy="47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/>
                <a:t>CERN</a:t>
              </a:r>
              <a:r>
                <a:rPr kumimoji="1" lang="ja-JP" altLang="en-US" b="1" dirty="0" err="1"/>
                <a:t>での</a:t>
              </a:r>
              <a:r>
                <a:rPr kumimoji="1" lang="ja-JP" altLang="en-US" b="1" dirty="0"/>
                <a:t>ビーム照射の様子</a:t>
              </a: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="" xmlns:a16="http://schemas.microsoft.com/office/drawing/2014/main" id="{81CFF24F-939C-4B77-BBEB-D987D0606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71900-2E39-4A61-93E5-B0FD48B0CFDA}" type="slidenum">
              <a:rPr kumimoji="1" lang="ja-JP" altLang="en-US" sz="2800" smtClean="0"/>
              <a:t>37</a:t>
            </a:fld>
            <a:endParaRPr kumimoji="1" lang="ja-JP" altLang="en-US" sz="2800" dirty="0"/>
          </a:p>
        </p:txBody>
      </p:sp>
      <p:graphicFrame>
        <p:nvGraphicFramePr>
          <p:cNvPr id="41" name="コンテンツ プレースホルダー 3">
            <a:extLst>
              <a:ext uri="{FF2B5EF4-FFF2-40B4-BE49-F238E27FC236}">
                <a16:creationId xmlns="" xmlns:a16="http://schemas.microsoft.com/office/drawing/2014/main" id="{E373A636-1813-49B4-86CB-283677A9513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1608" y="714571"/>
          <a:ext cx="11038794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414">
                  <a:extLst>
                    <a:ext uri="{9D8B030D-6E8A-4147-A177-3AD203B41FA5}">
                      <a16:colId xmlns="" xmlns:a16="http://schemas.microsoft.com/office/drawing/2014/main" val="240314083"/>
                    </a:ext>
                  </a:extLst>
                </a:gridCol>
                <a:gridCol w="1383175">
                  <a:extLst>
                    <a:ext uri="{9D8B030D-6E8A-4147-A177-3AD203B41FA5}">
                      <a16:colId xmlns="" xmlns:a16="http://schemas.microsoft.com/office/drawing/2014/main" val="3918487923"/>
                    </a:ext>
                  </a:extLst>
                </a:gridCol>
                <a:gridCol w="1814488">
                  <a:extLst>
                    <a:ext uri="{9D8B030D-6E8A-4147-A177-3AD203B41FA5}">
                      <a16:colId xmlns="" xmlns:a16="http://schemas.microsoft.com/office/drawing/2014/main" val="1790238931"/>
                    </a:ext>
                  </a:extLst>
                </a:gridCol>
                <a:gridCol w="1766947">
                  <a:extLst>
                    <a:ext uri="{9D8B030D-6E8A-4147-A177-3AD203B41FA5}">
                      <a16:colId xmlns="" xmlns:a16="http://schemas.microsoft.com/office/drawing/2014/main" val="2655459356"/>
                    </a:ext>
                  </a:extLst>
                </a:gridCol>
                <a:gridCol w="1423686">
                  <a:extLst>
                    <a:ext uri="{9D8B030D-6E8A-4147-A177-3AD203B41FA5}">
                      <a16:colId xmlns="" xmlns:a16="http://schemas.microsoft.com/office/drawing/2014/main" val="4154182762"/>
                    </a:ext>
                  </a:extLst>
                </a:gridCol>
                <a:gridCol w="3726084">
                  <a:extLst>
                    <a:ext uri="{9D8B030D-6E8A-4147-A177-3AD203B41FA5}">
                      <a16:colId xmlns="" xmlns:a16="http://schemas.microsoft.com/office/drawing/2014/main" val="2401973559"/>
                    </a:ext>
                  </a:extLst>
                </a:gridCol>
              </a:tblGrid>
              <a:tr h="445541">
                <a:tc>
                  <a:txBody>
                    <a:bodyPr/>
                    <a:lstStyle/>
                    <a:p>
                      <a:r>
                        <a:rPr kumimoji="1" lang="ja-JP" altLang="en-US" sz="2000" b="1" dirty="0"/>
                        <a:t>核種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 dirty="0"/>
                        <a:t>照射施設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 dirty="0"/>
                        <a:t>エネルギー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err="1"/>
                        <a:t>dE</a:t>
                      </a:r>
                      <a:r>
                        <a:rPr kumimoji="1" lang="en-US" altLang="ja-JP" sz="2000" b="1" dirty="0"/>
                        <a:t>/dx</a:t>
                      </a:r>
                    </a:p>
                    <a:p>
                      <a:r>
                        <a:rPr kumimoji="1" lang="en-US" altLang="ja-JP" sz="2000" b="1" dirty="0"/>
                        <a:t>[</a:t>
                      </a:r>
                      <a:r>
                        <a:rPr kumimoji="1" lang="en-US" altLang="ja-JP" sz="2000" b="1" dirty="0" err="1"/>
                        <a:t>keV</a:t>
                      </a:r>
                      <a:r>
                        <a:rPr kumimoji="1" lang="en-US" altLang="ja-JP" sz="2000" b="1" dirty="0"/>
                        <a:t>/</a:t>
                      </a:r>
                      <a:r>
                        <a:rPr kumimoji="1" lang="en-US" altLang="ja-JP" sz="2000" b="1" dirty="0" err="1"/>
                        <a:t>μm</a:t>
                      </a:r>
                      <a:r>
                        <a:rPr kumimoji="1" lang="en-US" altLang="ja-JP" sz="2000" b="1" dirty="0"/>
                        <a:t>]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Z/β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1" dirty="0"/>
                        <a:t>現像までの時間</a:t>
                      </a:r>
                      <a:endParaRPr kumimoji="1" lang="en-US" altLang="ja-JP" sz="20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3344373"/>
                  </a:ext>
                </a:extLst>
              </a:tr>
              <a:tr h="257945">
                <a:tc>
                  <a:txBody>
                    <a:bodyPr/>
                    <a:lstStyle/>
                    <a:p>
                      <a:r>
                        <a:rPr kumimoji="1" lang="en-US" altLang="ja-JP" sz="2000" b="1" dirty="0" err="1"/>
                        <a:t>Pb</a:t>
                      </a:r>
                      <a:endParaRPr kumimoji="1" lang="en-US" altLang="ja-JP" sz="2000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CERN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150AGeV</a:t>
                      </a:r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~3000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82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8</a:t>
                      </a:r>
                      <a:r>
                        <a:rPr kumimoji="1" lang="ja-JP" altLang="en-US" sz="2000" b="1" dirty="0"/>
                        <a:t>時間（</a:t>
                      </a:r>
                      <a:r>
                        <a:rPr kumimoji="1" lang="en-US" altLang="ja-JP" sz="2000" b="1" dirty="0"/>
                        <a:t>0</a:t>
                      </a:r>
                      <a:r>
                        <a:rPr kumimoji="1" lang="ja-JP" altLang="en-US" sz="2000" b="1" dirty="0"/>
                        <a:t>℃）</a:t>
                      </a:r>
                      <a:r>
                        <a:rPr kumimoji="1" lang="en-US" altLang="ja-JP" sz="2000" b="1" dirty="0"/>
                        <a:t>+1.5</a:t>
                      </a:r>
                      <a:r>
                        <a:rPr kumimoji="1" lang="ja-JP" altLang="en-US" sz="2000" b="1" dirty="0"/>
                        <a:t>日間</a:t>
                      </a:r>
                      <a:r>
                        <a:rPr kumimoji="1" lang="en-US" altLang="ja-JP" sz="2000" b="1" dirty="0"/>
                        <a:t>(-20</a:t>
                      </a:r>
                      <a:r>
                        <a:rPr kumimoji="1" lang="ja-JP" altLang="en-US" sz="2000" b="1" dirty="0"/>
                        <a:t>℃</a:t>
                      </a:r>
                      <a:r>
                        <a:rPr kumimoji="1" lang="en-US" altLang="ja-JP" sz="2000" b="1" dirty="0"/>
                        <a:t>)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3220309"/>
                  </a:ext>
                </a:extLst>
              </a:tr>
              <a:tr h="257945">
                <a:tc>
                  <a:txBody>
                    <a:bodyPr/>
                    <a:lstStyle/>
                    <a:p>
                      <a:r>
                        <a:rPr kumimoji="1" lang="en-US" altLang="ja-JP" sz="2000" b="1" dirty="0" err="1"/>
                        <a:t>Xe</a:t>
                      </a:r>
                      <a:endParaRPr kumimoji="1" lang="en-US" altLang="ja-JP" sz="2000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CERN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150GeV</a:t>
                      </a:r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~1600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54</a:t>
                      </a:r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8</a:t>
                      </a:r>
                      <a:r>
                        <a:rPr kumimoji="1" lang="ja-JP" altLang="en-US" sz="2000" b="1" dirty="0"/>
                        <a:t>時間（</a:t>
                      </a:r>
                      <a:r>
                        <a:rPr kumimoji="1" lang="en-US" altLang="ja-JP" sz="2000" b="1" dirty="0"/>
                        <a:t>0</a:t>
                      </a:r>
                      <a:r>
                        <a:rPr kumimoji="1" lang="ja-JP" altLang="en-US" sz="2000" b="1" dirty="0"/>
                        <a:t>℃）</a:t>
                      </a:r>
                      <a:r>
                        <a:rPr kumimoji="1" lang="en-US" altLang="ja-JP" sz="2000" b="1" dirty="0"/>
                        <a:t>+1.5</a:t>
                      </a:r>
                      <a:r>
                        <a:rPr kumimoji="1" lang="ja-JP" altLang="en-US" sz="2000" b="1" dirty="0"/>
                        <a:t>日間</a:t>
                      </a:r>
                      <a:r>
                        <a:rPr kumimoji="1" lang="en-US" altLang="ja-JP" sz="2000" b="1" dirty="0"/>
                        <a:t>(-20</a:t>
                      </a:r>
                      <a:r>
                        <a:rPr kumimoji="1" lang="ja-JP" altLang="en-US" sz="2000" b="1" dirty="0"/>
                        <a:t>℃</a:t>
                      </a:r>
                      <a:r>
                        <a:rPr kumimoji="1" lang="en-US" altLang="ja-JP" sz="2000" b="1" dirty="0"/>
                        <a:t>)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0907696"/>
                  </a:ext>
                </a:extLst>
              </a:tr>
              <a:tr h="257945"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Fe</a:t>
                      </a:r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HIMAC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500AMeV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~400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34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~8</a:t>
                      </a:r>
                      <a:r>
                        <a:rPr kumimoji="1" lang="ja-JP" altLang="en-US" sz="2000" b="1" dirty="0"/>
                        <a:t>時間</a:t>
                      </a:r>
                      <a:r>
                        <a:rPr kumimoji="1" lang="en-US" altLang="ja-JP" sz="2000" b="1" dirty="0"/>
                        <a:t>(0</a:t>
                      </a:r>
                      <a:r>
                        <a:rPr kumimoji="1" lang="ja-JP" altLang="en-US" sz="2000" b="1" dirty="0"/>
                        <a:t>℃</a:t>
                      </a:r>
                      <a:r>
                        <a:rPr kumimoji="1" lang="en-US" altLang="ja-JP" sz="2000" b="1" dirty="0"/>
                        <a:t>)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6480906"/>
                  </a:ext>
                </a:extLst>
              </a:tr>
              <a:tr h="257945">
                <a:tc>
                  <a:txBody>
                    <a:bodyPr/>
                    <a:lstStyle/>
                    <a:p>
                      <a:r>
                        <a:rPr kumimoji="1" lang="en-US" altLang="ja-JP" sz="2000" b="1" dirty="0" err="1"/>
                        <a:t>Ar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HIMAC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500AMeV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~215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24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~6</a:t>
                      </a:r>
                      <a:r>
                        <a:rPr kumimoji="1" lang="ja-JP" altLang="en-US" sz="2000" b="1" dirty="0"/>
                        <a:t>時間（</a:t>
                      </a:r>
                      <a:r>
                        <a:rPr kumimoji="1" lang="en-US" altLang="ja-JP" sz="2000" b="1" dirty="0"/>
                        <a:t>0</a:t>
                      </a:r>
                      <a:r>
                        <a:rPr kumimoji="1" lang="ja-JP" altLang="en-US" sz="2000" b="1" dirty="0"/>
                        <a:t>℃）</a:t>
                      </a:r>
                    </a:p>
                  </a:txBody>
                  <a:tcPr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062104"/>
                  </a:ext>
                </a:extLst>
              </a:tr>
              <a:tr h="257945"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C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HIMAC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290AMeV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~28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9.22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/>
                        <a:t>~6</a:t>
                      </a:r>
                      <a:r>
                        <a:rPr kumimoji="1" lang="ja-JP" altLang="en-US" sz="2000" b="1" dirty="0"/>
                        <a:t>時間</a:t>
                      </a:r>
                      <a:r>
                        <a:rPr kumimoji="1" lang="en-US" altLang="ja-JP" sz="2000" b="1" dirty="0"/>
                        <a:t>(0</a:t>
                      </a:r>
                      <a:r>
                        <a:rPr kumimoji="1" lang="ja-JP" altLang="en-US" sz="2000" b="1" dirty="0"/>
                        <a:t>℃</a:t>
                      </a:r>
                      <a:r>
                        <a:rPr kumimoji="1" lang="en-US" altLang="ja-JP" sz="2000" b="1" dirty="0"/>
                        <a:t>)</a:t>
                      </a:r>
                      <a:endParaRPr kumimoji="1" lang="ja-JP" altLang="en-US" sz="2000" b="1" dirty="0"/>
                    </a:p>
                  </a:txBody>
                  <a:tcPr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9975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0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45"/>
    </mc:Choice>
    <mc:Fallback xmlns="">
      <p:transition spd="slow" advTm="52245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719257"/>
            <a:ext cx="7686675" cy="574357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7229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470E08C0-227B-454B-8064-355F0696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4440"/>
            <a:ext cx="10515600" cy="1325563"/>
          </a:xfrm>
        </p:spPr>
        <p:txBody>
          <a:bodyPr/>
          <a:lstStyle/>
          <a:p>
            <a:r>
              <a:rPr kumimoji="1" lang="ja-JP" altLang="en-US" b="1" dirty="0"/>
              <a:t>結果</a:t>
            </a:r>
            <a:r>
              <a:rPr lang="en-US" altLang="ja-JP" b="1" dirty="0"/>
              <a:t>2</a:t>
            </a:r>
            <a:r>
              <a:rPr kumimoji="1" lang="en-US" altLang="ja-JP" b="1" dirty="0"/>
              <a:t>.</a:t>
            </a:r>
            <a:r>
              <a:rPr kumimoji="1" lang="ja-JP" altLang="en-US" b="1" dirty="0"/>
              <a:t> </a:t>
            </a:r>
            <a:r>
              <a:rPr kumimoji="1" lang="en-US" altLang="ja-JP" b="1" dirty="0" err="1"/>
              <a:t>B</a:t>
            </a:r>
            <a:r>
              <a:rPr kumimoji="1" lang="en-US" altLang="ja-JP" b="1" baseline="-25000" dirty="0" err="1"/>
              <a:t>volume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="" xmlns:a16="http://schemas.microsoft.com/office/drawing/2014/main" id="{CE8756AF-ECE5-43A1-9A98-06CAA32E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24CF2-BC7D-4117-B836-AB5050E64284}" type="slidenum">
              <a:rPr kumimoji="1" lang="ja-JP" altLang="en-US" sz="2800" smtClean="0"/>
              <a:t>39</a:t>
            </a:fld>
            <a:endParaRPr kumimoji="1" lang="ja-JP" altLang="en-US" sz="2800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="" xmlns:a16="http://schemas.microsoft.com/office/drawing/2014/main" id="{24241423-D279-4ECF-BA00-B81761935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4" y="1147981"/>
            <a:ext cx="5294585" cy="358862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="" xmlns:a16="http://schemas.microsoft.com/office/drawing/2014/main" id="{75B4D1DE-FD3B-4D1B-B65A-6D17602E5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63" y="365125"/>
            <a:ext cx="6442737" cy="463425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82181776-B049-40C5-8448-484D0097D9D4}"/>
              </a:ext>
            </a:extLst>
          </p:cNvPr>
          <p:cNvSpPr txBox="1"/>
          <p:nvPr/>
        </p:nvSpPr>
        <p:spPr>
          <a:xfrm rot="1112074">
            <a:off x="9972908" y="766295"/>
            <a:ext cx="356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err="1">
                <a:solidFill>
                  <a:srgbClr val="FF0000"/>
                </a:solidFill>
              </a:rPr>
              <a:t>B</a:t>
            </a:r>
            <a:r>
              <a:rPr lang="en-US" altLang="ja-JP" sz="2800" b="1" baseline="-25000" dirty="0" err="1">
                <a:solidFill>
                  <a:srgbClr val="FF0000"/>
                </a:solidFill>
              </a:rPr>
              <a:t>volume</a:t>
            </a:r>
            <a:r>
              <a:rPr lang="ja-JP" altLang="en-US" sz="2800" b="1" dirty="0">
                <a:solidFill>
                  <a:srgbClr val="FF0000"/>
                </a:solidFill>
              </a:rPr>
              <a:t>∝</a:t>
            </a:r>
            <a:r>
              <a:rPr lang="en-US" altLang="ja-JP" sz="2800" b="1" dirty="0">
                <a:solidFill>
                  <a:srgbClr val="FF0000"/>
                </a:solidFill>
              </a:rPr>
              <a:t>Z/β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コンテンツ プレースホルダー 2">
                <a:extLst>
                  <a:ext uri="{FF2B5EF4-FFF2-40B4-BE49-F238E27FC236}">
                    <a16:creationId xmlns="" xmlns:a16="http://schemas.microsoft.com/office/drawing/2014/main" id="{26C32F4B-25B9-4A8C-B949-0498E228E3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89" y="4801486"/>
                <a:ext cx="3854265" cy="46166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 smtClean="0">
                          <a:latin typeface="Cambria Math" panose="02040503050406030204" pitchFamily="18" charset="0"/>
                        </a:rPr>
                        <m:t>𝜹</m:t>
                      </m:r>
                      <m:r>
                        <m:rPr>
                          <m:nor/>
                        </m:rPr>
                        <a:rPr lang="en-US" altLang="ja-JP" sz="2400" b="1" dirty="0"/>
                        <m:t>Z</m:t>
                      </m:r>
                      <m:r>
                        <m:rPr>
                          <m:nor/>
                        </m:rPr>
                        <a:rPr lang="en-US" altLang="ja-JP" sz="2400" b="1" dirty="0"/>
                        <m:t>(</m:t>
                      </m:r>
                      <m:r>
                        <m:rPr>
                          <m:nor/>
                        </m:rPr>
                        <a:rPr lang="en-US" altLang="ja-JP" sz="2400" b="1" dirty="0"/>
                        <m:t>Z</m:t>
                      </m:r>
                      <m:r>
                        <m:rPr>
                          <m:nor/>
                        </m:rPr>
                        <a:rPr lang="en-US" altLang="ja-JP" sz="2400" b="1" dirty="0"/>
                        <m:t>,</m:t>
                      </m:r>
                      <m:r>
                        <m:rPr>
                          <m:nor/>
                        </m:rPr>
                        <a:rPr lang="en-US" altLang="ja-JP" sz="2400" b="1" dirty="0"/>
                        <m:t>β</m:t>
                      </m:r>
                      <m:r>
                        <m:rPr>
                          <m:nor/>
                        </m:rPr>
                        <a:rPr lang="en-US" altLang="ja-JP" sz="2400" b="1" dirty="0"/>
                        <m:t>)=</m:t>
                      </m:r>
                      <m:f>
                        <m:f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sSub>
                            <m:sSubPr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sub>
                          </m:sSub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en-US" altLang="ja-JP" sz="2400" b="1" dirty="0"/>
              </a:p>
              <a:p>
                <a:pPr marL="0" indent="0">
                  <a:buNone/>
                </a:pPr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9" name="コンテンツ プレースホルダー 2">
                <a:extLst>
                  <a:ext uri="{FF2B5EF4-FFF2-40B4-BE49-F238E27FC236}">
                    <a16:creationId xmlns:a16="http://schemas.microsoft.com/office/drawing/2014/main" id="{26C32F4B-25B9-4A8C-B949-0498E228E3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89" y="4801486"/>
                <a:ext cx="3854265" cy="461665"/>
              </a:xfrm>
              <a:blipFill>
                <a:blip r:embed="rId5"/>
                <a:stretch>
                  <a:fillRect b="-62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F8456C01-7021-4C60-92D7-1A7B53C9DBC4}"/>
              </a:ext>
            </a:extLst>
          </p:cNvPr>
          <p:cNvSpPr txBox="1"/>
          <p:nvPr/>
        </p:nvSpPr>
        <p:spPr>
          <a:xfrm>
            <a:off x="175308" y="5660642"/>
            <a:ext cx="4768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A</a:t>
            </a:r>
            <a:r>
              <a:rPr kumimoji="1" lang="en-US" altLang="ja-JP" sz="2000" b="1" baseline="-25000" dirty="0"/>
              <a:t>z</a:t>
            </a:r>
            <a:r>
              <a:rPr lang="en-US" altLang="ja-JP" sz="2000" b="1" dirty="0"/>
              <a:t>: </a:t>
            </a:r>
            <a:r>
              <a:rPr lang="ja-JP" altLang="en-US" sz="2000" b="1" dirty="0"/>
              <a:t>電荷を識別するパラメータの平均値</a:t>
            </a:r>
            <a:endParaRPr lang="en-US" altLang="ja-JP" sz="2000" b="1" dirty="0"/>
          </a:p>
          <a:p>
            <a:r>
              <a:rPr lang="en-US" altLang="ja-JP" sz="2000" b="1" dirty="0" err="1"/>
              <a:t>δA</a:t>
            </a:r>
            <a:r>
              <a:rPr lang="en-US" altLang="ja-JP" sz="2000" b="1" baseline="-25000" dirty="0" err="1"/>
              <a:t>Z</a:t>
            </a:r>
            <a:r>
              <a:rPr lang="en-US" altLang="ja-JP" sz="2000" b="1" dirty="0" err="1"/>
              <a:t>:A</a:t>
            </a:r>
            <a:r>
              <a:rPr lang="en-US" altLang="ja-JP" sz="2000" b="1" baseline="-25000" dirty="0" err="1"/>
              <a:t>z</a:t>
            </a:r>
            <a:r>
              <a:rPr lang="ja-JP" altLang="en-US" sz="2000" b="1" dirty="0"/>
              <a:t>の標準偏差</a:t>
            </a:r>
            <a:r>
              <a:rPr lang="en-US" altLang="ja-JP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>
                <a:extLst>
                  <a:ext uri="{FF2B5EF4-FFF2-40B4-BE49-F238E27FC236}">
                    <a16:creationId xmlns="" xmlns:a16="http://schemas.microsoft.com/office/drawing/2014/main" id="{02DA1F61-6A21-4886-B4AF-13CA29F800DC}"/>
                  </a:ext>
                </a:extLst>
              </p:cNvPr>
              <p:cNvSpPr/>
              <p:nvPr/>
            </p:nvSpPr>
            <p:spPr>
              <a:xfrm>
                <a:off x="5226908" y="5059288"/>
                <a:ext cx="7058579" cy="1903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/>
                  <a:t>Fe</a:t>
                </a:r>
                <a:r>
                  <a:rPr lang="ja-JP" altLang="en-US" sz="2000" b="1" dirty="0"/>
                  <a:t>と</a:t>
                </a:r>
                <a:r>
                  <a:rPr lang="en-US" altLang="ja-JP" sz="2000" b="1" dirty="0"/>
                  <a:t>C</a:t>
                </a:r>
                <a:r>
                  <a:rPr lang="ja-JP" altLang="en-US" sz="2000" b="1" dirty="0"/>
                  <a:t>から電荷識別能を算出すると</a:t>
                </a:r>
                <a:endParaRPr lang="en-US" altLang="ja-JP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 dirty="0" smtClean="0">
                          <a:latin typeface="Cambria Math" panose="02040503050406030204" pitchFamily="18" charset="0"/>
                        </a:rPr>
                        <m:t>𝜹</m:t>
                      </m:r>
                      <m:d>
                        <m:dPr>
                          <m:ctrlP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d>
                      <m:r>
                        <a:rPr lang="en-US" altLang="ja-JP" sz="24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sSub>
                            <m:sSub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𝑭𝒆</m:t>
                              </m:r>
                            </m:sub>
                          </m:sSub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den>
                      </m:f>
                      <m:r>
                        <a:rPr lang="en-US" altLang="ja-JP" sz="2400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𝑭𝒆</m:t>
                              </m:r>
                            </m:sub>
                          </m:sSub>
                          <m:r>
                            <a:rPr lang="en-US" altLang="ja-JP" sz="2400" b="1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US" altLang="ja-JP" sz="2400" b="1" i="1" dirty="0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ja-JP" sz="2400" b="1" dirty="0"/>
              </a:p>
              <a:p>
                <a:r>
                  <a:rPr lang="en-US" altLang="ja-JP" sz="2400" b="1" dirty="0">
                    <a:ea typeface="Cambria Math" panose="02040503050406030204" pitchFamily="18" charset="0"/>
                  </a:rPr>
                  <a:t>		  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2.4</m:t>
                    </m:r>
                  </m:oMath>
                </a14:m>
                <a:endParaRPr lang="en-US" altLang="ja-JP" sz="2400" b="1" dirty="0"/>
              </a:p>
              <a:p>
                <a:endParaRPr lang="en-US" altLang="ja-JP" sz="2000" b="1" dirty="0"/>
              </a:p>
            </p:txBody>
          </p:sp>
        </mc:Choice>
        <mc:Fallback xmlns="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02DA1F61-6A21-4886-B4AF-13CA29F80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908" y="5059288"/>
                <a:ext cx="7058579" cy="1903085"/>
              </a:xfrm>
              <a:prstGeom prst="rect">
                <a:avLst/>
              </a:prstGeom>
              <a:blipFill>
                <a:blip r:embed="rId6"/>
                <a:stretch>
                  <a:fillRect l="-864" t="-19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右中かっこ 11">
            <a:extLst>
              <a:ext uri="{FF2B5EF4-FFF2-40B4-BE49-F238E27FC236}">
                <a16:creationId xmlns="" xmlns:a16="http://schemas.microsoft.com/office/drawing/2014/main" id="{3C30BE49-14D3-4118-9BDA-6722E5D213A0}"/>
              </a:ext>
            </a:extLst>
          </p:cNvPr>
          <p:cNvSpPr/>
          <p:nvPr/>
        </p:nvSpPr>
        <p:spPr>
          <a:xfrm>
            <a:off x="4817576" y="4796522"/>
            <a:ext cx="420130" cy="1924953"/>
          </a:xfrm>
          <a:prstGeom prst="rightBrace">
            <a:avLst>
              <a:gd name="adj1" fmla="val 39981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="" xmlns:a16="http://schemas.microsoft.com/office/drawing/2014/main" id="{2EEC3A1F-0E37-49B7-A1AE-770FFD1F7FC2}"/>
              </a:ext>
            </a:extLst>
          </p:cNvPr>
          <p:cNvSpPr/>
          <p:nvPr/>
        </p:nvSpPr>
        <p:spPr>
          <a:xfrm>
            <a:off x="109789" y="6368528"/>
            <a:ext cx="45282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/>
              <a:t>S. Ota et al./Nuclear Instruments and Methods in Physics Research B 269 (2011) 1382–1388</a:t>
            </a:r>
            <a:endParaRPr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857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これま</a:t>
            </a:r>
            <a:r>
              <a:rPr lang="ja-JP" altLang="en-US" dirty="0"/>
              <a:t>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産総研の中性子標準場で</a:t>
            </a:r>
            <a:r>
              <a:rPr lang="en-US" altLang="ja-JP" dirty="0" smtClean="0"/>
              <a:t>sub-MeV</a:t>
            </a:r>
            <a:r>
              <a:rPr lang="ja-JP" altLang="en-US" dirty="0" smtClean="0"/>
              <a:t>単色中性子を用い、性能評価、校正等を行ってきた</a:t>
            </a:r>
            <a:endParaRPr lang="en-US" altLang="ja-JP" dirty="0" smtClean="0"/>
          </a:p>
          <a:p>
            <a:r>
              <a:rPr lang="ja-JP" altLang="en-US" dirty="0" smtClean="0"/>
              <a:t>解析の効率化のために数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 smtClean="0"/>
              <a:t>m</a:t>
            </a:r>
            <a:r>
              <a:rPr lang="ja-JP" altLang="en-US" dirty="0" smtClean="0"/>
              <a:t>以上の飛跡に対する自動飛跡認識システムを</a:t>
            </a:r>
            <a:r>
              <a:rPr lang="ja-JP" altLang="en-US" dirty="0" smtClean="0"/>
              <a:t>開発し</a:t>
            </a:r>
            <a:r>
              <a:rPr lang="ja-JP" altLang="en-US" dirty="0"/>
              <a:t>た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/>
              <a:t>PTEP</a:t>
            </a:r>
            <a:r>
              <a:rPr lang="ja-JP" altLang="en-US" dirty="0" smtClean="0"/>
              <a:t>へ投稿</a:t>
            </a:r>
            <a:r>
              <a:rPr lang="ja-JP" altLang="en-US" dirty="0" smtClean="0"/>
              <a:t>（</a:t>
            </a:r>
            <a:r>
              <a:rPr lang="en-US" altLang="ja-JP" dirty="0" smtClean="0"/>
              <a:t>Accept</a:t>
            </a:r>
            <a:r>
              <a:rPr lang="ja-JP" altLang="en-US" dirty="0" smtClean="0"/>
              <a:t>済）</a:t>
            </a:r>
            <a:endParaRPr lang="en-US" altLang="ja-JP" dirty="0"/>
          </a:p>
          <a:p>
            <a:pPr lvl="1"/>
            <a:r>
              <a:rPr lang="en-US" altLang="ja-JP" dirty="0" smtClean="0"/>
              <a:t>DOI: </a:t>
            </a:r>
            <a:r>
              <a:rPr lang="en-US" altLang="ja-JP" u="sng" dirty="0">
                <a:hlinkClick r:id="rId3"/>
              </a:rPr>
              <a:t>https://</a:t>
            </a:r>
            <a:r>
              <a:rPr lang="en-US" altLang="ja-JP" u="sng" dirty="0" smtClean="0">
                <a:hlinkClick r:id="rId3"/>
              </a:rPr>
              <a:t>doi.org/10.1093/ptep/ptab030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arXiv:2101.12424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673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5040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Motivation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208314"/>
            <a:ext cx="10963408" cy="534649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Background study for WIMP or 0</a:t>
            </a:r>
            <a:r>
              <a:rPr kumimoji="1" lang="en-US" altLang="ja-JP" dirty="0" smtClean="0">
                <a:latin typeface="Symbol" panose="05050102010706020507" pitchFamily="18" charset="2"/>
              </a:rPr>
              <a:t>n</a:t>
            </a:r>
            <a:r>
              <a:rPr kumimoji="1" lang="en-US" altLang="ja-JP" dirty="0" smtClean="0"/>
              <a:t>2</a:t>
            </a:r>
            <a:r>
              <a:rPr kumimoji="1" lang="en-US" altLang="ja-JP" dirty="0" smtClean="0">
                <a:latin typeface="Symbol" panose="05050102010706020507" pitchFamily="18" charset="2"/>
              </a:rPr>
              <a:t>b</a:t>
            </a:r>
            <a:r>
              <a:rPr kumimoji="1" lang="en-US" altLang="ja-JP" dirty="0" smtClean="0"/>
              <a:t> search</a:t>
            </a:r>
          </a:p>
          <a:p>
            <a:pPr lvl="1"/>
            <a:r>
              <a:rPr lang="en-US" altLang="ja-JP" dirty="0" smtClean="0"/>
              <a:t>If assumed DAMA signal (</a:t>
            </a:r>
            <a:r>
              <a:rPr lang="en-US" altLang="ja-JP" dirty="0" err="1" smtClean="0"/>
              <a:t>Eee</a:t>
            </a:r>
            <a:r>
              <a:rPr lang="en-US" altLang="ja-JP" dirty="0" smtClean="0"/>
              <a:t>=2~6keV) as neutron, it’s energy region is </a:t>
            </a:r>
            <a:r>
              <a:rPr lang="en-US" altLang="ja-JP" dirty="0" smtClean="0">
                <a:solidFill>
                  <a:srgbClr val="FF0000"/>
                </a:solidFill>
              </a:rPr>
              <a:t>sub-MeV</a:t>
            </a:r>
          </a:p>
          <a:p>
            <a:pPr lvl="1"/>
            <a:r>
              <a:rPr kumimoji="1" lang="en-US" altLang="ja-JP" dirty="0" smtClean="0"/>
              <a:t>It should be well understood</a:t>
            </a:r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en-US" altLang="ja-JP" dirty="0" smtClean="0"/>
              <a:t>Reactor Neutron</a:t>
            </a:r>
          </a:p>
          <a:p>
            <a:r>
              <a:rPr lang="en-US" altLang="ja-JP" dirty="0" smtClean="0"/>
              <a:t>Neutron Radiography</a:t>
            </a:r>
            <a:endParaRPr kumimoji="1" lang="en-US" altLang="ja-JP" dirty="0" smtClean="0"/>
          </a:p>
        </p:txBody>
      </p:sp>
      <p:grpSp>
        <p:nvGrpSpPr>
          <p:cNvPr id="8" name="グループ化 7"/>
          <p:cNvGrpSpPr/>
          <p:nvPr/>
        </p:nvGrpSpPr>
        <p:grpSpPr>
          <a:xfrm>
            <a:off x="813148" y="2393620"/>
            <a:ext cx="10963408" cy="2624907"/>
            <a:chOff x="838200" y="2499848"/>
            <a:chExt cx="10963408" cy="2624907"/>
          </a:xfrm>
        </p:grpSpPr>
        <p:sp>
          <p:nvSpPr>
            <p:cNvPr id="90" name="四角形: 角を丸くする 3">
              <a:extLst>
                <a:ext uri="{FF2B5EF4-FFF2-40B4-BE49-F238E27FC236}">
                  <a16:creationId xmlns="" xmlns:a16="http://schemas.microsoft.com/office/drawing/2014/main" id="{0A9CE652-40BB-4D3E-AF87-DA1D61645BD3}"/>
                </a:ext>
              </a:extLst>
            </p:cNvPr>
            <p:cNvSpPr/>
            <p:nvPr/>
          </p:nvSpPr>
          <p:spPr>
            <a:xfrm>
              <a:off x="1979085" y="3271407"/>
              <a:ext cx="2118189" cy="324000"/>
            </a:xfrm>
            <a:prstGeom prst="roundRect">
              <a:avLst/>
            </a:prstGeom>
            <a:solidFill>
              <a:srgbClr val="BE47C1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98" name="直線矢印コネクタ 97">
              <a:extLst>
                <a:ext uri="{FF2B5EF4-FFF2-40B4-BE49-F238E27FC236}">
                  <a16:creationId xmlns="" xmlns:a16="http://schemas.microsoft.com/office/drawing/2014/main" id="{78F113F7-5BAE-4292-BA4C-2FA22A0A83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00" y="4046435"/>
              <a:ext cx="997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>
              <a:extLst>
                <a:ext uri="{FF2B5EF4-FFF2-40B4-BE49-F238E27FC236}">
                  <a16:creationId xmlns="" xmlns:a16="http://schemas.microsoft.com/office/drawing/2014/main" id="{A0BD0BED-2A2A-4FCD-89B1-1D5F41C6D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3316" y="3950711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テキスト ボックス 99">
              <a:extLst>
                <a:ext uri="{FF2B5EF4-FFF2-40B4-BE49-F238E27FC236}">
                  <a16:creationId xmlns="" xmlns:a16="http://schemas.microsoft.com/office/drawing/2014/main" id="{4E5C7D87-45B0-4E5D-A880-80365A5704FC}"/>
                </a:ext>
              </a:extLst>
            </p:cNvPr>
            <p:cNvSpPr txBox="1"/>
            <p:nvPr/>
          </p:nvSpPr>
          <p:spPr>
            <a:xfrm>
              <a:off x="10212658" y="3591505"/>
              <a:ext cx="12702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err="1" smtClean="0"/>
                <a:t>En</a:t>
              </a:r>
              <a:r>
                <a:rPr kumimoji="1" lang="en-US" altLang="ja-JP" sz="2000" b="1" dirty="0" smtClean="0"/>
                <a:t> </a:t>
              </a:r>
              <a:r>
                <a:rPr lang="en-US" altLang="ja-JP" sz="2000" b="1" dirty="0" smtClean="0"/>
                <a:t>(</a:t>
              </a:r>
              <a:r>
                <a:rPr kumimoji="1" lang="en-US" altLang="ja-JP" sz="2000" b="1" dirty="0" err="1" smtClean="0"/>
                <a:t>keV</a:t>
              </a:r>
              <a:r>
                <a:rPr lang="en-US" altLang="ja-JP" sz="2000" b="1" dirty="0"/>
                <a:t>)</a:t>
              </a:r>
              <a:endParaRPr kumimoji="1" lang="en-US" altLang="ja-JP" sz="2000" b="1" dirty="0"/>
            </a:p>
          </p:txBody>
        </p:sp>
        <p:sp>
          <p:nvSpPr>
            <p:cNvPr id="101" name="四角形: 角を丸くする 23">
              <a:extLst>
                <a:ext uri="{FF2B5EF4-FFF2-40B4-BE49-F238E27FC236}">
                  <a16:creationId xmlns="" xmlns:a16="http://schemas.microsoft.com/office/drawing/2014/main" id="{2B7E0B48-5C98-450C-8B05-91AC144E793B}"/>
                </a:ext>
              </a:extLst>
            </p:cNvPr>
            <p:cNvSpPr/>
            <p:nvPr/>
          </p:nvSpPr>
          <p:spPr>
            <a:xfrm>
              <a:off x="7364230" y="3256081"/>
              <a:ext cx="3465848" cy="324000"/>
            </a:xfrm>
            <a:prstGeom prst="roundRect">
              <a:avLst/>
            </a:prstGeom>
            <a:solidFill>
              <a:srgbClr val="31D751">
                <a:alpha val="2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四角形: 角を丸くする 24">
              <a:extLst>
                <a:ext uri="{FF2B5EF4-FFF2-40B4-BE49-F238E27FC236}">
                  <a16:creationId xmlns="" xmlns:a16="http://schemas.microsoft.com/office/drawing/2014/main" id="{A70FD844-2638-4187-B08C-FC3DE51A3342}"/>
                </a:ext>
              </a:extLst>
            </p:cNvPr>
            <p:cNvSpPr/>
            <p:nvPr/>
          </p:nvSpPr>
          <p:spPr>
            <a:xfrm>
              <a:off x="1103482" y="2911823"/>
              <a:ext cx="1620000" cy="324000"/>
            </a:xfrm>
            <a:prstGeom prst="roundRect">
              <a:avLst/>
            </a:prstGeom>
            <a:solidFill>
              <a:srgbClr val="2B22E6">
                <a:alpha val="2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="" xmlns:a16="http://schemas.microsoft.com/office/drawing/2014/main" id="{907E7E43-A078-425F-B073-3985F7766326}"/>
                </a:ext>
              </a:extLst>
            </p:cNvPr>
            <p:cNvSpPr txBox="1"/>
            <p:nvPr/>
          </p:nvSpPr>
          <p:spPr>
            <a:xfrm>
              <a:off x="7459052" y="3232140"/>
              <a:ext cx="3308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00B050"/>
                  </a:solidFill>
                </a:rPr>
                <a:t>Other </a:t>
              </a:r>
              <a:r>
                <a:rPr lang="en-US" altLang="ja-JP" b="1" dirty="0" smtClean="0">
                  <a:solidFill>
                    <a:srgbClr val="00B050"/>
                  </a:solidFill>
                </a:rPr>
                <a:t>Neutron</a:t>
              </a:r>
              <a:r>
                <a:rPr lang="ja-JP" altLang="en-US" b="1" dirty="0" smtClean="0">
                  <a:solidFill>
                    <a:srgbClr val="00B050"/>
                  </a:solidFill>
                </a:rPr>
                <a:t> </a:t>
              </a:r>
              <a:r>
                <a:rPr lang="en-US" altLang="ja-JP" b="1" dirty="0" smtClean="0">
                  <a:solidFill>
                    <a:srgbClr val="00B050"/>
                  </a:solidFill>
                </a:rPr>
                <a:t>detectors </a:t>
              </a:r>
              <a:r>
                <a:rPr lang="en-US" altLang="ja-JP" b="1" dirty="0">
                  <a:solidFill>
                    <a:srgbClr val="00B050"/>
                  </a:solidFill>
                </a:rPr>
                <a:t>@LNGS</a:t>
              </a:r>
              <a:endParaRPr kumimoji="1" lang="en-US" altLang="ja-JP" b="1" dirty="0">
                <a:solidFill>
                  <a:srgbClr val="00B050"/>
                </a:solidFill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3291326" y="3612604"/>
              <a:ext cx="758706" cy="415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220</a:t>
              </a:r>
              <a:endParaRPr kumimoji="1" lang="ja-JP" altLang="en-US" sz="2000" b="1" dirty="0"/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="" xmlns:a16="http://schemas.microsoft.com/office/drawing/2014/main" id="{856FEC24-1F66-4967-8EDB-2931A1E312A4}"/>
                </a:ext>
              </a:extLst>
            </p:cNvPr>
            <p:cNvSpPr txBox="1"/>
            <p:nvPr/>
          </p:nvSpPr>
          <p:spPr>
            <a:xfrm>
              <a:off x="924337" y="3606903"/>
              <a:ext cx="5194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40</a:t>
              </a:r>
              <a:endParaRPr kumimoji="1" lang="en-US" altLang="ja-JP" sz="2000" b="1" dirty="0"/>
            </a:p>
          </p:txBody>
        </p:sp>
        <p:cxnSp>
          <p:nvCxnSpPr>
            <p:cNvPr id="93" name="直線コネクタ 92">
              <a:extLst>
                <a:ext uri="{FF2B5EF4-FFF2-40B4-BE49-F238E27FC236}">
                  <a16:creationId xmlns="" xmlns:a16="http://schemas.microsoft.com/office/drawing/2014/main" id="{8F3C6F18-0841-4860-B994-3E48F6C5B5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2403" y="3958651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テキスト ボックス 93">
              <a:extLst>
                <a:ext uri="{FF2B5EF4-FFF2-40B4-BE49-F238E27FC236}">
                  <a16:creationId xmlns="" xmlns:a16="http://schemas.microsoft.com/office/drawing/2014/main" id="{9797F086-DA41-4B35-8F33-576119FD9750}"/>
                </a:ext>
              </a:extLst>
            </p:cNvPr>
            <p:cNvSpPr txBox="1"/>
            <p:nvPr/>
          </p:nvSpPr>
          <p:spPr>
            <a:xfrm>
              <a:off x="5777056" y="4663090"/>
              <a:ext cx="15732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This </a:t>
              </a:r>
              <a:r>
                <a:rPr lang="en-US" altLang="ja-JP" sz="2400" dirty="0">
                  <a:solidFill>
                    <a:srgbClr val="FF0000"/>
                  </a:solidFill>
                </a:rPr>
                <a:t>study</a:t>
              </a:r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="" xmlns:a16="http://schemas.microsoft.com/office/drawing/2014/main" id="{5A44E6E0-E663-43E6-A748-4CD674E05A0C}"/>
                </a:ext>
              </a:extLst>
            </p:cNvPr>
            <p:cNvSpPr txBox="1"/>
            <p:nvPr/>
          </p:nvSpPr>
          <p:spPr>
            <a:xfrm>
              <a:off x="1258209" y="2499848"/>
              <a:ext cx="40682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2B22E6"/>
                  </a:solidFill>
                </a:rPr>
                <a:t>DAMA</a:t>
              </a:r>
              <a:r>
                <a:rPr lang="ja-JP" altLang="en-US" sz="2000" b="1" dirty="0">
                  <a:solidFill>
                    <a:srgbClr val="2B22E6"/>
                  </a:solidFill>
                </a:rPr>
                <a:t> </a:t>
              </a:r>
              <a:r>
                <a:rPr lang="en-US" altLang="ja-JP" sz="2000" b="1" dirty="0" smtClean="0">
                  <a:solidFill>
                    <a:srgbClr val="2B22E6"/>
                  </a:solidFill>
                </a:rPr>
                <a:t>signal assumed as neutron</a:t>
              </a:r>
              <a:endParaRPr kumimoji="1" lang="en-US" altLang="ja-JP" sz="2000" b="1" dirty="0">
                <a:solidFill>
                  <a:srgbClr val="2B22E6"/>
                </a:solidFill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="" xmlns:a16="http://schemas.microsoft.com/office/drawing/2014/main" id="{8D334D67-C5EE-4970-BACF-9CB2F984AF0F}"/>
                </a:ext>
              </a:extLst>
            </p:cNvPr>
            <p:cNvSpPr txBox="1"/>
            <p:nvPr/>
          </p:nvSpPr>
          <p:spPr>
            <a:xfrm>
              <a:off x="1184041" y="2860602"/>
              <a:ext cx="1387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2B22E6"/>
                  </a:solidFill>
                </a:rPr>
                <a:t>Na (QF=0.3)</a:t>
              </a:r>
              <a:endParaRPr kumimoji="1" lang="en-US" altLang="ja-JP" b="1" dirty="0">
                <a:solidFill>
                  <a:srgbClr val="2B22E6"/>
                </a:solidFill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="" xmlns:a16="http://schemas.microsoft.com/office/drawing/2014/main" id="{D93481ED-5FA3-4A62-AAE0-C800571BD581}"/>
                </a:ext>
              </a:extLst>
            </p:cNvPr>
            <p:cNvSpPr txBox="1"/>
            <p:nvPr/>
          </p:nvSpPr>
          <p:spPr>
            <a:xfrm>
              <a:off x="2138217" y="3241980"/>
              <a:ext cx="1508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BE47C1"/>
                  </a:solidFill>
                </a:rPr>
                <a:t>Na (QF=0.15)</a:t>
              </a:r>
              <a:endParaRPr kumimoji="1" lang="en-US" altLang="ja-JP" b="1" dirty="0">
                <a:solidFill>
                  <a:srgbClr val="BE47C1"/>
                </a:solidFill>
              </a:endParaRPr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10243937" y="4073983"/>
              <a:ext cx="15576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 err="1"/>
                <a:t>Rp,max</a:t>
              </a:r>
              <a:r>
                <a:rPr lang="en-US" altLang="ja-JP" sz="2000" b="1" dirty="0"/>
                <a:t> </a:t>
              </a:r>
              <a:r>
                <a:rPr lang="en-US" altLang="ja-JP" sz="2000" b="1" dirty="0" smtClean="0"/>
                <a:t>(</a:t>
              </a:r>
              <a:r>
                <a:rPr lang="en-US" altLang="ja-JP" sz="2000" b="1" dirty="0" smtClean="0">
                  <a:latin typeface="Symbol" panose="05050102010706020507" pitchFamily="18" charset="2"/>
                </a:rPr>
                <a:t>m</a:t>
              </a:r>
              <a:r>
                <a:rPr lang="en-US" altLang="ja-JP" sz="2000" b="1" dirty="0" smtClean="0"/>
                <a:t>m)</a:t>
              </a:r>
              <a:endParaRPr lang="ja-JP" altLang="en-US" sz="2000" dirty="0"/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="" xmlns:a16="http://schemas.microsoft.com/office/drawing/2014/main" id="{8F3C6F18-0841-4860-B994-3E48F6C5B5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1713" y="3957934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テキスト ボックス 77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5332244" y="3612700"/>
              <a:ext cx="758706" cy="415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720</a:t>
              </a:r>
              <a:endParaRPr kumimoji="1" lang="ja-JP" altLang="en-US" sz="2000" b="1" dirty="0"/>
            </a:p>
          </p:txBody>
        </p:sp>
        <p:cxnSp>
          <p:nvCxnSpPr>
            <p:cNvPr id="79" name="直線コネクタ 78">
              <a:extLst>
                <a:ext uri="{FF2B5EF4-FFF2-40B4-BE49-F238E27FC236}">
                  <a16:creationId xmlns="" xmlns:a16="http://schemas.microsoft.com/office/drawing/2014/main" id="{8F3C6F18-0841-4860-B994-3E48F6C5B5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21800" y="3955227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テキスト ボックス 79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9074714" y="3612604"/>
              <a:ext cx="758706" cy="415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2200</a:t>
              </a:r>
              <a:endParaRPr kumimoji="1" lang="ja-JP" altLang="en-US" sz="2000" b="1" dirty="0"/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9199356" y="4094206"/>
              <a:ext cx="510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50</a:t>
              </a:r>
              <a:endParaRPr kumimoji="1" lang="ja-JP" altLang="en-US" sz="2000" b="1" dirty="0"/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5371172" y="4094962"/>
              <a:ext cx="510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9.7</a:t>
              </a:r>
              <a:endParaRPr kumimoji="1" lang="ja-JP" altLang="en-US" sz="2000" b="1" dirty="0"/>
            </a:p>
          </p:txBody>
        </p:sp>
        <p:sp>
          <p:nvSpPr>
            <p:cNvPr id="83" name="テキスト ボックス 82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3344609" y="4096227"/>
              <a:ext cx="510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2.0</a:t>
              </a:r>
              <a:endParaRPr kumimoji="1" lang="ja-JP" altLang="en-US" sz="2000" b="1" dirty="0"/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902933" y="4095780"/>
              <a:ext cx="510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0.4</a:t>
              </a:r>
              <a:endParaRPr kumimoji="1" lang="ja-JP" altLang="en-US" sz="2000" b="1" dirty="0"/>
            </a:p>
          </p:txBody>
        </p:sp>
        <p:cxnSp>
          <p:nvCxnSpPr>
            <p:cNvPr id="85" name="直線矢印コネクタ 84"/>
            <p:cNvCxnSpPr/>
            <p:nvPr/>
          </p:nvCxnSpPr>
          <p:spPr>
            <a:xfrm>
              <a:off x="9454067" y="4600118"/>
              <a:ext cx="13680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テキスト ボックス 85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7051206" y="3612700"/>
              <a:ext cx="758706" cy="415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1000</a:t>
              </a:r>
              <a:endParaRPr kumimoji="1" lang="ja-JP" altLang="en-US" sz="2000" b="1" dirty="0"/>
            </a:p>
          </p:txBody>
        </p:sp>
        <p:cxnSp>
          <p:nvCxnSpPr>
            <p:cNvPr id="87" name="直線コネクタ 86">
              <a:extLst>
                <a:ext uri="{FF2B5EF4-FFF2-40B4-BE49-F238E27FC236}">
                  <a16:creationId xmlns="" xmlns:a16="http://schemas.microsoft.com/office/drawing/2014/main" id="{A0BD0BED-2A2A-4FCD-89B1-1D5F41C6D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1259" y="3960227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テキスト ボックス 87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7197961" y="4094552"/>
              <a:ext cx="510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15</a:t>
              </a:r>
              <a:endParaRPr kumimoji="1" lang="ja-JP" altLang="en-US" sz="2000" b="1" dirty="0"/>
            </a:p>
          </p:txBody>
        </p:sp>
        <p:sp>
          <p:nvSpPr>
            <p:cNvPr id="89" name="左右矢印 88"/>
            <p:cNvSpPr/>
            <p:nvPr/>
          </p:nvSpPr>
          <p:spPr>
            <a:xfrm>
              <a:off x="3601712" y="4462026"/>
              <a:ext cx="5832000" cy="275808"/>
            </a:xfrm>
            <a:prstGeom prst="left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6" name="直線コネクタ 35">
              <a:extLst>
                <a:ext uri="{FF2B5EF4-FFF2-40B4-BE49-F238E27FC236}">
                  <a16:creationId xmlns="" xmlns:a16="http://schemas.microsoft.com/office/drawing/2014/main" id="{8F3C6F18-0841-4860-B994-3E48F6C5B5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4782" y="3953620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2433551" y="4095780"/>
              <a:ext cx="510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1.1</a:t>
              </a:r>
              <a:endParaRPr kumimoji="1" lang="ja-JP" altLang="en-US" sz="2000" b="1" dirty="0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="" xmlns:a16="http://schemas.microsoft.com/office/drawing/2014/main" id="{856FEC24-1F66-4967-8EDB-2931A1E312A4}"/>
                </a:ext>
              </a:extLst>
            </p:cNvPr>
            <p:cNvSpPr txBox="1"/>
            <p:nvPr/>
          </p:nvSpPr>
          <p:spPr>
            <a:xfrm>
              <a:off x="2381628" y="3618239"/>
              <a:ext cx="649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130</a:t>
              </a:r>
              <a:endParaRPr kumimoji="1" lang="en-US" altLang="ja-JP" sz="2000" b="1" dirty="0"/>
            </a:p>
          </p:txBody>
        </p:sp>
        <p:cxnSp>
          <p:nvCxnSpPr>
            <p:cNvPr id="39" name="直線コネクタ 38">
              <a:extLst>
                <a:ext uri="{FF2B5EF4-FFF2-40B4-BE49-F238E27FC236}">
                  <a16:creationId xmlns="" xmlns:a16="http://schemas.microsoft.com/office/drawing/2014/main" id="{8F3C6F18-0841-4860-B994-3E48F6C5B5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9198" y="3953620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テキスト ボックス 39">
              <a:extLst>
                <a:ext uri="{FF2B5EF4-FFF2-40B4-BE49-F238E27FC236}">
                  <a16:creationId xmlns="" xmlns:a16="http://schemas.microsoft.com/office/drawing/2014/main" id="{856FEC24-1F66-4967-8EDB-2931A1E312A4}"/>
                </a:ext>
              </a:extLst>
            </p:cNvPr>
            <p:cNvSpPr txBox="1"/>
            <p:nvPr/>
          </p:nvSpPr>
          <p:spPr>
            <a:xfrm>
              <a:off x="1776915" y="3606364"/>
              <a:ext cx="5194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/>
                <a:t>8</a:t>
              </a:r>
              <a:r>
                <a:rPr lang="en-US" altLang="ja-JP" sz="2000" b="1" dirty="0" smtClean="0"/>
                <a:t>0</a:t>
              </a:r>
              <a:endParaRPr kumimoji="1" lang="en-US" altLang="ja-JP" sz="2000" b="1" dirty="0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1765822" y="4095780"/>
              <a:ext cx="510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0.7</a:t>
              </a:r>
            </a:p>
          </p:txBody>
        </p:sp>
        <p:cxnSp>
          <p:nvCxnSpPr>
            <p:cNvPr id="42" name="直線矢印コネクタ 41"/>
            <p:cNvCxnSpPr/>
            <p:nvPr/>
          </p:nvCxnSpPr>
          <p:spPr>
            <a:xfrm flipH="1">
              <a:off x="2513943" y="4599930"/>
              <a:ext cx="10800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="" xmlns:a16="http://schemas.microsoft.com/office/drawing/2014/main" id="{8F3C6F18-0841-4860-B994-3E48F6C5B5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9235" y="3955227"/>
              <a:ext cx="0" cy="18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3800372" y="3608662"/>
              <a:ext cx="758706" cy="415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250</a:t>
              </a:r>
              <a:endParaRPr kumimoji="1" lang="ja-JP" altLang="en-US" sz="2000" b="1" dirty="0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="" xmlns:a16="http://schemas.microsoft.com/office/drawing/2014/main" id="{4FC90BDE-97AB-4D2B-8186-D9ECC538DD0B}"/>
                </a:ext>
              </a:extLst>
            </p:cNvPr>
            <p:cNvSpPr txBox="1"/>
            <p:nvPr/>
          </p:nvSpPr>
          <p:spPr>
            <a:xfrm>
              <a:off x="3819334" y="4094206"/>
              <a:ext cx="510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/>
                <a:t>2.4</a:t>
              </a:r>
              <a:endParaRPr kumimoji="1" lang="ja-JP" altLang="en-US" sz="2000" b="1" dirty="0"/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="" xmlns:a16="http://schemas.microsoft.com/office/drawing/2014/main" id="{8D334D67-C5EE-4970-BACF-9CB2F984AF0F}"/>
                </a:ext>
              </a:extLst>
            </p:cNvPr>
            <p:cNvSpPr txBox="1"/>
            <p:nvPr/>
          </p:nvSpPr>
          <p:spPr>
            <a:xfrm>
              <a:off x="5777056" y="2859292"/>
              <a:ext cx="1273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2B22E6"/>
                  </a:solidFill>
                </a:rPr>
                <a:t>I</a:t>
              </a:r>
              <a:r>
                <a:rPr lang="en-US" altLang="ja-JP" b="1" dirty="0" smtClean="0">
                  <a:solidFill>
                    <a:srgbClr val="2B22E6"/>
                  </a:solidFill>
                </a:rPr>
                <a:t> (QF=0.09)</a:t>
              </a:r>
              <a:endParaRPr kumimoji="1" lang="en-US" altLang="ja-JP" b="1" dirty="0">
                <a:solidFill>
                  <a:srgbClr val="2B22E6"/>
                </a:solidFill>
              </a:endParaRPr>
            </a:p>
          </p:txBody>
        </p:sp>
        <p:sp>
          <p:nvSpPr>
            <p:cNvPr id="48" name="四角形: 角を丸くする 24">
              <a:extLst>
                <a:ext uri="{FF2B5EF4-FFF2-40B4-BE49-F238E27FC236}">
                  <a16:creationId xmlns="" xmlns:a16="http://schemas.microsoft.com/office/drawing/2014/main" id="{A70FD844-2638-4187-B08C-FC3DE51A3342}"/>
                </a:ext>
              </a:extLst>
            </p:cNvPr>
            <p:cNvSpPr/>
            <p:nvPr/>
          </p:nvSpPr>
          <p:spPr>
            <a:xfrm>
              <a:off x="5617435" y="2899946"/>
              <a:ext cx="4337796" cy="320881"/>
            </a:xfrm>
            <a:prstGeom prst="roundRect">
              <a:avLst/>
            </a:prstGeom>
            <a:solidFill>
              <a:srgbClr val="2B22E6">
                <a:alpha val="2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xmlns="" id="{CADDC412-E72B-4687-84E8-82A086B8B538}"/>
              </a:ext>
            </a:extLst>
          </p:cNvPr>
          <p:cNvSpPr txBox="1"/>
          <p:nvPr/>
        </p:nvSpPr>
        <p:spPr>
          <a:xfrm>
            <a:off x="5704510" y="5164828"/>
            <a:ext cx="6218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0000"/>
                </a:solidFill>
              </a:rPr>
              <a:t>No spectrum and directional data in sub-MeV</a:t>
            </a:r>
            <a:r>
              <a:rPr lang="ja-JP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environmental neutron at LNGS</a:t>
            </a:r>
            <a:endParaRPr kumimoji="1"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2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42</a:t>
            </a:fld>
            <a:endParaRPr kumimoji="1" lang="ja-JP" alt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2295525" y="700087"/>
            <a:ext cx="7600950" cy="5457825"/>
            <a:chOff x="2295525" y="700087"/>
            <a:chExt cx="7600950" cy="5457825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525" y="700087"/>
              <a:ext cx="7600950" cy="5457825"/>
            </a:xfrm>
            <a:prstGeom prst="rect">
              <a:avLst/>
            </a:prstGeom>
          </p:spPr>
        </p:pic>
        <p:cxnSp>
          <p:nvCxnSpPr>
            <p:cNvPr id="7" name="直線コネクタ 6"/>
            <p:cNvCxnSpPr/>
            <p:nvPr/>
          </p:nvCxnSpPr>
          <p:spPr>
            <a:xfrm flipV="1">
              <a:off x="3072008" y="4151334"/>
              <a:ext cx="10800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4138798" y="4137978"/>
              <a:ext cx="0" cy="1476000"/>
            </a:xfrm>
            <a:prstGeom prst="line">
              <a:avLst/>
            </a:prstGeom>
            <a:ln w="254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4224007" y="4596573"/>
              <a:ext cx="2567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5.3 </a:t>
              </a:r>
              <a:r>
                <a:rPr kumimoji="1" lang="en-US" altLang="ja-JP" sz="2400" b="1" dirty="0" smtClean="0">
                  <a:latin typeface="Symbol" panose="05050102010706020507" pitchFamily="18" charset="2"/>
                </a:rPr>
                <a:t>m</a:t>
              </a:r>
              <a:r>
                <a:rPr kumimoji="1" lang="en-US" altLang="ja-JP" sz="2400" b="1" dirty="0" smtClean="0"/>
                <a:t>m @ 500 </a:t>
              </a:r>
              <a:r>
                <a:rPr kumimoji="1" lang="en-US" altLang="ja-JP" sz="2400" b="1" dirty="0" err="1" smtClean="0"/>
                <a:t>keV</a:t>
              </a:r>
              <a:endParaRPr kumimoji="1" lang="ja-JP" altLang="en-US" sz="2400" b="1" dirty="0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9319523" y="3782002"/>
            <a:ext cx="1643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ρ=3.2g/cm3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092" y="2887806"/>
            <a:ext cx="4408159" cy="43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17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xmlns="" id="{255EE71B-EC6F-4073-B0F4-F46265E3BD69}"/>
              </a:ext>
            </a:extLst>
          </p:cNvPr>
          <p:cNvGrpSpPr/>
          <p:nvPr/>
        </p:nvGrpSpPr>
        <p:grpSpPr>
          <a:xfrm>
            <a:off x="1183499" y="1066862"/>
            <a:ext cx="9664041" cy="3167379"/>
            <a:chOff x="297180" y="1268730"/>
            <a:chExt cx="7040880" cy="5585506"/>
          </a:xfrm>
        </p:grpSpPr>
        <p:graphicFrame>
          <p:nvGraphicFramePr>
            <p:cNvPr id="63" name="グラフ 62">
              <a:extLst>
                <a:ext uri="{FF2B5EF4-FFF2-40B4-BE49-F238E27FC236}">
                  <a16:creationId xmlns:a16="http://schemas.microsoft.com/office/drawing/2014/main" xmlns="" id="{4281371B-E7D0-4BBB-9F21-5B3E094D2C9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1618700"/>
                </p:ext>
              </p:extLst>
            </p:nvPr>
          </p:nvGraphicFramePr>
          <p:xfrm>
            <a:off x="297180" y="1268730"/>
            <a:ext cx="7040880" cy="53282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xmlns="" id="{7DA191DB-D1A0-4089-BA89-FEE26066D326}"/>
                </a:ext>
              </a:extLst>
            </p:cNvPr>
            <p:cNvSpPr txBox="1"/>
            <p:nvPr/>
          </p:nvSpPr>
          <p:spPr>
            <a:xfrm>
              <a:off x="878429" y="5818549"/>
              <a:ext cx="1920003" cy="103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baseline="30000" dirty="0" smtClean="0"/>
                <a:t>6</a:t>
              </a:r>
              <a:r>
                <a:rPr kumimoji="1" lang="en-US" altLang="ja-JP" sz="1600" b="1" dirty="0" smtClean="0"/>
                <a:t>Li liquid scintillator</a:t>
              </a:r>
            </a:p>
            <a:p>
              <a:pPr algn="ctr"/>
              <a:r>
                <a:rPr kumimoji="1" lang="en-US" altLang="ja-JP" sz="1600" b="1" dirty="0" smtClean="0"/>
                <a:t>(Hall A)</a:t>
              </a:r>
              <a:endParaRPr kumimoji="1" lang="ja-JP" altLang="en-US" sz="1600" b="1" dirty="0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xmlns="" id="{F477F172-12AE-40B2-84E9-9C62087DAA6F}"/>
                </a:ext>
              </a:extLst>
            </p:cNvPr>
            <p:cNvSpPr txBox="1"/>
            <p:nvPr/>
          </p:nvSpPr>
          <p:spPr>
            <a:xfrm>
              <a:off x="2597196" y="5814865"/>
              <a:ext cx="2000360" cy="103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 smtClean="0"/>
                <a:t>Plastic Scintillator</a:t>
              </a:r>
            </a:p>
            <a:p>
              <a:pPr algn="ctr"/>
              <a:r>
                <a:rPr kumimoji="1" lang="en-US" altLang="ja-JP" sz="1600" b="1" dirty="0" smtClean="0"/>
                <a:t>(Hall C)</a:t>
              </a:r>
              <a:endParaRPr kumimoji="1" lang="ja-JP" altLang="en-US" sz="1600" b="1" dirty="0"/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xmlns="" id="{4A26A9A5-67D6-41DD-B6F3-E8788D39C220}"/>
                </a:ext>
              </a:extLst>
            </p:cNvPr>
            <p:cNvSpPr txBox="1"/>
            <p:nvPr/>
          </p:nvSpPr>
          <p:spPr>
            <a:xfrm>
              <a:off x="4613372" y="5823016"/>
              <a:ext cx="1013035" cy="103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 smtClean="0"/>
                <a:t>BF</a:t>
              </a:r>
              <a:r>
                <a:rPr kumimoji="1" lang="en-US" altLang="ja-JP" sz="1600" b="1" baseline="-25000" dirty="0" smtClean="0"/>
                <a:t>3</a:t>
              </a:r>
              <a:r>
                <a:rPr kumimoji="1" lang="en-US" altLang="ja-JP" sz="1600" b="1" dirty="0" smtClean="0"/>
                <a:t> Counter</a:t>
              </a:r>
            </a:p>
            <a:p>
              <a:pPr algn="ctr"/>
              <a:r>
                <a:rPr kumimoji="1" lang="en-US" altLang="ja-JP" sz="1600" b="1" dirty="0" smtClean="0"/>
                <a:t>(Hall A)</a:t>
              </a:r>
              <a:endParaRPr kumimoji="1" lang="ja-JP" altLang="en-US" sz="1600" b="1" dirty="0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xmlns="" id="{BD15AB05-3D22-47F6-A492-EEA813C4008C}"/>
                </a:ext>
              </a:extLst>
            </p:cNvPr>
            <p:cNvSpPr txBox="1"/>
            <p:nvPr/>
          </p:nvSpPr>
          <p:spPr>
            <a:xfrm>
              <a:off x="5731543" y="5814864"/>
              <a:ext cx="1277980" cy="103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baseline="30000" dirty="0" smtClean="0"/>
                <a:t>3</a:t>
              </a:r>
              <a:r>
                <a:rPr lang="en-US" altLang="ja-JP" sz="1600" b="1" dirty="0" smtClean="0"/>
                <a:t>He Counter (Tunnel)</a:t>
              </a:r>
              <a:endParaRPr kumimoji="1" lang="ja-JP" altLang="en-US" sz="1600" b="1" dirty="0"/>
            </a:p>
          </p:txBody>
        </p:sp>
      </p:grp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xmlns="" id="{1AFECAD3-BB06-4B77-A793-190E4E34A783}"/>
              </a:ext>
            </a:extLst>
          </p:cNvPr>
          <p:cNvCxnSpPr>
            <a:cxnSpLocks/>
          </p:cNvCxnSpPr>
          <p:nvPr/>
        </p:nvCxnSpPr>
        <p:spPr>
          <a:xfrm>
            <a:off x="7281175" y="1206784"/>
            <a:ext cx="0" cy="1872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CADDC412-E72B-4687-84E8-82A086B8B538}"/>
              </a:ext>
            </a:extLst>
          </p:cNvPr>
          <p:cNvSpPr txBox="1"/>
          <p:nvPr/>
        </p:nvSpPr>
        <p:spPr>
          <a:xfrm>
            <a:off x="2573524" y="2035224"/>
            <a:ext cx="4449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0000"/>
                </a:solidFill>
              </a:rPr>
              <a:t>No spectrum and directional data in sub-MeV</a:t>
            </a:r>
            <a:endParaRPr kumimoji="1" lang="en-US" altLang="ja-JP" sz="2800" b="1" dirty="0">
              <a:solidFill>
                <a:srgbClr val="FF0000"/>
              </a:solidFill>
            </a:endParaRPr>
          </a:p>
        </p:txBody>
      </p:sp>
      <p:sp>
        <p:nvSpPr>
          <p:cNvPr id="21" name="矢印: 下 20">
            <a:extLst>
              <a:ext uri="{FF2B5EF4-FFF2-40B4-BE49-F238E27FC236}">
                <a16:creationId xmlns:a16="http://schemas.microsoft.com/office/drawing/2014/main" xmlns="" id="{45356D9A-A17B-4727-B019-BECA819829F0}"/>
              </a:ext>
            </a:extLst>
          </p:cNvPr>
          <p:cNvSpPr/>
          <p:nvPr/>
        </p:nvSpPr>
        <p:spPr>
          <a:xfrm rot="5400000">
            <a:off x="6576787" y="1469409"/>
            <a:ext cx="463413" cy="8723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838200" y="16779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Environmental Neutron Measurement</a:t>
            </a:r>
            <a:br>
              <a:rPr lang="en-US" altLang="ja-JP" dirty="0" smtClean="0"/>
            </a:br>
            <a:r>
              <a:rPr lang="en-US" altLang="ja-JP" dirty="0" smtClean="0"/>
              <a:t>@LNGS Underground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graphicFrame>
        <p:nvGraphicFramePr>
          <p:cNvPr id="23" name="表 6">
            <a:extLst>
              <a:ext uri="{FF2B5EF4-FFF2-40B4-BE49-F238E27FC236}">
                <a16:creationId xmlns="" xmlns:a16="http://schemas.microsoft.com/office/drawing/2014/main" id="{FCB00D47-ACCC-40F4-B47A-72BA77629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004281"/>
              </p:ext>
            </p:extLst>
          </p:nvPr>
        </p:nvGraphicFramePr>
        <p:xfrm>
          <a:off x="2019364" y="4379420"/>
          <a:ext cx="8705921" cy="23472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8199">
                  <a:extLst>
                    <a:ext uri="{9D8B030D-6E8A-4147-A177-3AD203B41FA5}">
                      <a16:colId xmlns="" xmlns:a16="http://schemas.microsoft.com/office/drawing/2014/main" val="493041223"/>
                    </a:ext>
                  </a:extLst>
                </a:gridCol>
                <a:gridCol w="1667929">
                  <a:extLst>
                    <a:ext uri="{9D8B030D-6E8A-4147-A177-3AD203B41FA5}">
                      <a16:colId xmlns="" xmlns:a16="http://schemas.microsoft.com/office/drawing/2014/main" val="737885844"/>
                    </a:ext>
                  </a:extLst>
                </a:gridCol>
                <a:gridCol w="1416571">
                  <a:extLst>
                    <a:ext uri="{9D8B030D-6E8A-4147-A177-3AD203B41FA5}">
                      <a16:colId xmlns="" xmlns:a16="http://schemas.microsoft.com/office/drawing/2014/main" val="1211881199"/>
                    </a:ext>
                  </a:extLst>
                </a:gridCol>
                <a:gridCol w="1133258">
                  <a:extLst>
                    <a:ext uri="{9D8B030D-6E8A-4147-A177-3AD203B41FA5}">
                      <a16:colId xmlns="" xmlns:a16="http://schemas.microsoft.com/office/drawing/2014/main" val="205327482"/>
                    </a:ext>
                  </a:extLst>
                </a:gridCol>
                <a:gridCol w="1013393">
                  <a:extLst>
                    <a:ext uri="{9D8B030D-6E8A-4147-A177-3AD203B41FA5}">
                      <a16:colId xmlns="" xmlns:a16="http://schemas.microsoft.com/office/drawing/2014/main" val="1100516559"/>
                    </a:ext>
                  </a:extLst>
                </a:gridCol>
                <a:gridCol w="1416571">
                  <a:extLst>
                    <a:ext uri="{9D8B030D-6E8A-4147-A177-3AD203B41FA5}">
                      <a16:colId xmlns="" xmlns:a16="http://schemas.microsoft.com/office/drawing/2014/main" val="1203595439"/>
                    </a:ext>
                  </a:extLst>
                </a:gridCol>
              </a:tblGrid>
              <a:tr h="5421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Neutron Detector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Energy Range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kumimoji="1" lang="en-US" altLang="ja-JP" sz="1600" b="1" dirty="0" smtClean="0"/>
                        <a:t>-ray rejection power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Detection</a:t>
                      </a:r>
                      <a:r>
                        <a:rPr kumimoji="1" lang="en-US" altLang="ja-JP" sz="1600" b="1" baseline="0" dirty="0" smtClean="0"/>
                        <a:t> Efficiency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Energy</a:t>
                      </a:r>
                      <a:r>
                        <a:rPr kumimoji="1" lang="en-US" altLang="ja-JP" sz="1600" b="1" baseline="0" dirty="0" smtClean="0"/>
                        <a:t> Spectrum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Directionality</a:t>
                      </a:r>
                      <a:endParaRPr kumimoji="1" lang="ja-JP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8053369"/>
                  </a:ext>
                </a:extLst>
              </a:tr>
              <a:tr h="42685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Organic Scintillator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0070C0"/>
                          </a:solidFill>
                        </a:rPr>
                        <a:t>1MeV~100MeV</a:t>
                      </a:r>
                      <a:endParaRPr kumimoji="1" lang="ja-JP" alt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70C0"/>
                          </a:solidFill>
                        </a:rPr>
                        <a:t>Bad</a:t>
                      </a:r>
                      <a:endParaRPr kumimoji="1" lang="ja-JP" alt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70C0"/>
                          </a:solidFill>
                        </a:rPr>
                        <a:t>Bad</a:t>
                      </a:r>
                      <a:endParaRPr kumimoji="1" lang="ja-JP" alt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6752341"/>
                  </a:ext>
                </a:extLst>
              </a:tr>
              <a:tr h="42685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/>
                        <a:t>BF</a:t>
                      </a:r>
                      <a:r>
                        <a:rPr kumimoji="1" lang="ja-JP" altLang="en-US" sz="1600" b="1" dirty="0"/>
                        <a:t>₃ </a:t>
                      </a:r>
                      <a:r>
                        <a:rPr kumimoji="1" lang="en-US" altLang="ja-JP" sz="1600" b="1" dirty="0"/>
                        <a:t>,</a:t>
                      </a:r>
                      <a:r>
                        <a:rPr kumimoji="1" lang="en-US" altLang="ja-JP" sz="1600" b="1" baseline="30000" dirty="0" smtClean="0"/>
                        <a:t>3</a:t>
                      </a:r>
                      <a:r>
                        <a:rPr kumimoji="1" lang="en-US" altLang="ja-JP" sz="1600" b="1" dirty="0" smtClean="0"/>
                        <a:t>He</a:t>
                      </a:r>
                      <a:r>
                        <a:rPr kumimoji="1" lang="ja-JP" altLang="en-US" sz="1600" b="1" dirty="0" smtClean="0"/>
                        <a:t> </a:t>
                      </a:r>
                      <a:r>
                        <a:rPr kumimoji="1" lang="en-US" altLang="ja-JP" sz="1600" b="1" dirty="0" smtClean="0"/>
                        <a:t>Counter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thermal~20MeV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70C0"/>
                          </a:solidFill>
                        </a:rPr>
                        <a:t>Bad</a:t>
                      </a:r>
                      <a:endParaRPr kumimoji="1" lang="ja-JP" alt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70C0"/>
                          </a:solidFill>
                        </a:rPr>
                        <a:t>Bad</a:t>
                      </a:r>
                      <a:endParaRPr kumimoji="1" lang="ja-JP" alt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9232244"/>
                  </a:ext>
                </a:extLst>
              </a:tr>
              <a:tr h="5421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/>
                        <a:t>Proton-recoil Proportional Counter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10keV~2MeV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70C0"/>
                          </a:solidFill>
                        </a:rPr>
                        <a:t>Bad</a:t>
                      </a:r>
                      <a:endParaRPr kumimoji="1" lang="ja-JP" alt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70C0"/>
                          </a:solidFill>
                        </a:rPr>
                        <a:t>Bad</a:t>
                      </a:r>
                      <a:endParaRPr kumimoji="1" lang="ja-JP" alt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0070C0"/>
                          </a:solidFill>
                        </a:rPr>
                        <a:t>Bad</a:t>
                      </a:r>
                      <a:endParaRPr kumimoji="1" lang="ja-JP" alt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4284186"/>
                  </a:ext>
                </a:extLst>
              </a:tr>
              <a:tr h="3138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NIT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Sub-MeV~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 dirty="0" smtClean="0">
                          <a:solidFill>
                            <a:srgbClr val="FF0000"/>
                          </a:solidFill>
                        </a:rPr>
                        <a:t>Good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0769502"/>
                  </a:ext>
                </a:extLst>
              </a:tr>
            </a:tbl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6808493" y="523697"/>
            <a:ext cx="5024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u="sng" dirty="0" smtClean="0"/>
              <a:t>H. </a:t>
            </a:r>
            <a:r>
              <a:rPr lang="en-US" altLang="ja-JP" u="sng" dirty="0" err="1" smtClean="0"/>
              <a:t>Wulandari</a:t>
            </a:r>
            <a:r>
              <a:rPr lang="en-US" altLang="ja-JP" u="sng" dirty="0" smtClean="0"/>
              <a:t>, et al., </a:t>
            </a:r>
            <a:r>
              <a:rPr lang="en-US" altLang="ja-JP" u="sng" dirty="0" err="1" smtClean="0"/>
              <a:t>Astropart</a:t>
            </a:r>
            <a:r>
              <a:rPr lang="en-US" altLang="ja-JP" u="sng" dirty="0" smtClean="0"/>
              <a:t>. Phys. </a:t>
            </a:r>
            <a:r>
              <a:rPr lang="en-US" altLang="ja-JP" b="1" u="sng" dirty="0" smtClean="0"/>
              <a:t>22</a:t>
            </a:r>
            <a:r>
              <a:rPr lang="en-US" altLang="ja-JP" u="sng" dirty="0" smtClean="0"/>
              <a:t> (2004) 313.</a:t>
            </a:r>
          </a:p>
          <a:p>
            <a:r>
              <a:rPr lang="en-US" altLang="ja-JP" u="sng" dirty="0" smtClean="0"/>
              <a:t>A. </a:t>
            </a:r>
            <a:r>
              <a:rPr lang="en-US" altLang="ja-JP" u="sng" dirty="0" err="1" smtClean="0"/>
              <a:t>Rindi</a:t>
            </a:r>
            <a:r>
              <a:rPr lang="en-US" altLang="ja-JP" u="sng" dirty="0" smtClean="0"/>
              <a:t>, et al., </a:t>
            </a:r>
            <a:r>
              <a:rPr lang="en-US" altLang="ja-JP" u="sng" dirty="0" err="1" smtClean="0"/>
              <a:t>Nucl</a:t>
            </a:r>
            <a:r>
              <a:rPr lang="en-US" altLang="ja-JP" u="sng" dirty="0" smtClean="0"/>
              <a:t>. Inst. Meth. A, </a:t>
            </a:r>
            <a:r>
              <a:rPr lang="en-US" altLang="ja-JP" b="1" u="sng" dirty="0" smtClean="0"/>
              <a:t>272</a:t>
            </a:r>
            <a:r>
              <a:rPr lang="en-US" altLang="ja-JP" u="sng" dirty="0" smtClean="0"/>
              <a:t> (1988) 871.</a:t>
            </a:r>
            <a:endParaRPr lang="en-US" altLang="ja-JP" u="sng" dirty="0" smtClean="0">
              <a:latin typeface="CMR9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08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03739" y="1115049"/>
            <a:ext cx="11138516" cy="4975834"/>
            <a:chOff x="203739" y="1115049"/>
            <a:chExt cx="11138516" cy="4975834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7399" y="1544577"/>
              <a:ext cx="3465700" cy="4016658"/>
            </a:xfrm>
            <a:prstGeom prst="rect">
              <a:avLst/>
            </a:prstGeom>
          </p:spPr>
        </p:pic>
        <p:grpSp>
          <p:nvGrpSpPr>
            <p:cNvPr id="107" name="グループ化 106">
              <a:extLst>
                <a:ext uri="{FF2B5EF4-FFF2-40B4-BE49-F238E27FC236}">
                  <a16:creationId xmlns="" xmlns:a16="http://schemas.microsoft.com/office/drawing/2014/main" id="{3D4E7549-4F7A-411E-B7C4-011C3BD3350B}"/>
                </a:ext>
              </a:extLst>
            </p:cNvPr>
            <p:cNvGrpSpPr/>
            <p:nvPr/>
          </p:nvGrpSpPr>
          <p:grpSpPr>
            <a:xfrm>
              <a:off x="203739" y="2250697"/>
              <a:ext cx="4605373" cy="3840186"/>
              <a:chOff x="215927" y="1964537"/>
              <a:chExt cx="4605373" cy="3840186"/>
            </a:xfrm>
          </p:grpSpPr>
          <p:sp>
            <p:nvSpPr>
              <p:cNvPr id="23" name="正方形/長方形 22">
                <a:extLst>
                  <a:ext uri="{FF2B5EF4-FFF2-40B4-BE49-F238E27FC236}">
                    <a16:creationId xmlns="" xmlns:a16="http://schemas.microsoft.com/office/drawing/2014/main" id="{B6A022B6-9655-49C1-B5ED-E297CEC9ECC3}"/>
                  </a:ext>
                </a:extLst>
              </p:cNvPr>
              <p:cNvSpPr/>
              <p:nvPr/>
            </p:nvSpPr>
            <p:spPr>
              <a:xfrm rot="5400000">
                <a:off x="3234460" y="2012362"/>
                <a:ext cx="205792" cy="11014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" name="直線コネクタ 24">
                <a:extLst>
                  <a:ext uri="{FF2B5EF4-FFF2-40B4-BE49-F238E27FC236}">
                    <a16:creationId xmlns="" xmlns:a16="http://schemas.microsoft.com/office/drawing/2014/main" id="{60864F75-B698-4003-9EAC-A123BE138A5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337353" y="2177507"/>
                <a:ext cx="0" cy="2736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円弧 25">
                <a:extLst>
                  <a:ext uri="{FF2B5EF4-FFF2-40B4-BE49-F238E27FC236}">
                    <a16:creationId xmlns="" xmlns:a16="http://schemas.microsoft.com/office/drawing/2014/main" id="{68AC9D21-7393-41E7-9726-930D0CA437B1}"/>
                  </a:ext>
                </a:extLst>
              </p:cNvPr>
              <p:cNvSpPr/>
              <p:nvPr/>
            </p:nvSpPr>
            <p:spPr>
              <a:xfrm rot="10800000">
                <a:off x="2952253" y="2948142"/>
                <a:ext cx="605820" cy="592076"/>
              </a:xfrm>
              <a:prstGeom prst="arc">
                <a:avLst>
                  <a:gd name="adj1" fmla="val 15387126"/>
                  <a:gd name="adj2" fmla="val 1912749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="" xmlns:a16="http://schemas.microsoft.com/office/drawing/2014/main" id="{0145E2CE-2667-4420-8544-B26424C3AB62}"/>
                  </a:ext>
                </a:extLst>
              </p:cNvPr>
              <p:cNvSpPr/>
              <p:nvPr/>
            </p:nvSpPr>
            <p:spPr>
              <a:xfrm rot="11585583">
                <a:off x="2849321" y="3657186"/>
                <a:ext cx="107498" cy="35537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1" name="直線矢印コネクタ 20">
                <a:extLst>
                  <a:ext uri="{FF2B5EF4-FFF2-40B4-BE49-F238E27FC236}">
                    <a16:creationId xmlns="" xmlns:a16="http://schemas.microsoft.com/office/drawing/2014/main" id="{C18685E6-FEA3-4A40-A4FB-D5D255E38F0B}"/>
                  </a:ext>
                </a:extLst>
              </p:cNvPr>
              <p:cNvCxnSpPr>
                <a:cxnSpLocks/>
                <a:stCxn id="23" idx="3"/>
                <a:endCxn id="27" idx="2"/>
              </p:cNvCxnSpPr>
              <p:nvPr/>
            </p:nvCxnSpPr>
            <p:spPr>
              <a:xfrm flipH="1">
                <a:off x="2943322" y="2170329"/>
                <a:ext cx="394034" cy="149147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>
                <a:extLst>
                  <a:ext uri="{FF2B5EF4-FFF2-40B4-BE49-F238E27FC236}">
                    <a16:creationId xmlns="" xmlns:a16="http://schemas.microsoft.com/office/drawing/2014/main" id="{9D5B6E5B-B76D-4DAA-A6AC-91DDBCD1F1D1}"/>
                  </a:ext>
                </a:extLst>
              </p:cNvPr>
              <p:cNvCxnSpPr>
                <a:cxnSpLocks/>
                <a:stCxn id="23" idx="3"/>
                <a:endCxn id="8" idx="2"/>
              </p:cNvCxnSpPr>
              <p:nvPr/>
            </p:nvCxnSpPr>
            <p:spPr>
              <a:xfrm flipH="1">
                <a:off x="845330" y="2170329"/>
                <a:ext cx="2492026" cy="160727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矢印コネクタ 18">
                <a:extLst>
                  <a:ext uri="{FF2B5EF4-FFF2-40B4-BE49-F238E27FC236}">
                    <a16:creationId xmlns="" xmlns:a16="http://schemas.microsoft.com/office/drawing/2014/main" id="{E6C8D3A8-7190-40D7-97BF-DF3AA00AF3A1}"/>
                  </a:ext>
                </a:extLst>
              </p:cNvPr>
              <p:cNvCxnSpPr>
                <a:cxnSpLocks/>
                <a:stCxn id="23" idx="3"/>
                <a:endCxn id="9" idx="2"/>
              </p:cNvCxnSpPr>
              <p:nvPr/>
            </p:nvCxnSpPr>
            <p:spPr>
              <a:xfrm>
                <a:off x="3337356" y="2170329"/>
                <a:ext cx="667429" cy="259087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正方形/長方形 7">
                <a:extLst>
                  <a:ext uri="{FF2B5EF4-FFF2-40B4-BE49-F238E27FC236}">
                    <a16:creationId xmlns="" xmlns:a16="http://schemas.microsoft.com/office/drawing/2014/main" id="{1B8F12FA-4455-4A95-AD9F-D644A0F60D5A}"/>
                  </a:ext>
                </a:extLst>
              </p:cNvPr>
              <p:cNvSpPr/>
              <p:nvPr/>
            </p:nvSpPr>
            <p:spPr>
              <a:xfrm rot="14218002">
                <a:off x="670662" y="3706514"/>
                <a:ext cx="87286" cy="312577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" name="正方形/長方形 8">
                <a:extLst>
                  <a:ext uri="{FF2B5EF4-FFF2-40B4-BE49-F238E27FC236}">
                    <a16:creationId xmlns="" xmlns:a16="http://schemas.microsoft.com/office/drawing/2014/main" id="{4821636E-0F7B-4ABA-9B66-3D52B725967F}"/>
                  </a:ext>
                </a:extLst>
              </p:cNvPr>
              <p:cNvSpPr/>
              <p:nvPr/>
            </p:nvSpPr>
            <p:spPr>
              <a:xfrm rot="9766952">
                <a:off x="4002887" y="4754472"/>
                <a:ext cx="92737" cy="300477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="" xmlns:a16="http://schemas.microsoft.com/office/drawing/2014/main" id="{0432833C-8C55-43F0-8437-566754028BDA}"/>
                  </a:ext>
                </a:extLst>
              </p:cNvPr>
              <p:cNvSpPr txBox="1"/>
              <p:nvPr/>
            </p:nvSpPr>
            <p:spPr>
              <a:xfrm>
                <a:off x="1944201" y="3992945"/>
                <a:ext cx="12349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b="1" dirty="0" smtClean="0"/>
                  <a:t>Sample3</a:t>
                </a:r>
              </a:p>
              <a:p>
                <a:pPr algn="ctr"/>
                <a:r>
                  <a:rPr lang="en-US" altLang="ja-JP" sz="2000" b="1" dirty="0" smtClean="0"/>
                  <a:t>822</a:t>
                </a:r>
                <a:r>
                  <a:rPr kumimoji="1" lang="en-US" altLang="ja-JP" sz="2000" b="1" dirty="0" smtClean="0"/>
                  <a:t>.5 </a:t>
                </a:r>
                <a:r>
                  <a:rPr kumimoji="1" lang="en-US" altLang="ja-JP" sz="2000" b="1" dirty="0" err="1" smtClean="0"/>
                  <a:t>keV</a:t>
                </a:r>
                <a:endParaRPr kumimoji="1" lang="en-US" altLang="ja-JP" sz="2000" b="1" dirty="0" smtClean="0"/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="" xmlns:a16="http://schemas.microsoft.com/office/drawing/2014/main" id="{22F355B0-BC59-42B5-9C2B-B8F13E71824B}"/>
                  </a:ext>
                </a:extLst>
              </p:cNvPr>
              <p:cNvSpPr txBox="1"/>
              <p:nvPr/>
            </p:nvSpPr>
            <p:spPr>
              <a:xfrm>
                <a:off x="3423383" y="5096837"/>
                <a:ext cx="13979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b="1" dirty="0" smtClean="0"/>
                  <a:t>Sample2</a:t>
                </a:r>
              </a:p>
              <a:p>
                <a:pPr algn="ctr"/>
                <a:r>
                  <a:rPr lang="en-US" altLang="ja-JP" sz="2000" b="1" dirty="0" smtClean="0"/>
                  <a:t>540</a:t>
                </a:r>
                <a:r>
                  <a:rPr kumimoji="1" lang="en-US" altLang="ja-JP" sz="2000" b="1" dirty="0" smtClean="0"/>
                  <a:t>.5 </a:t>
                </a:r>
                <a:r>
                  <a:rPr kumimoji="1" lang="en-US" altLang="ja-JP" sz="2000" b="1" dirty="0" err="1" smtClean="0"/>
                  <a:t>keV</a:t>
                </a:r>
                <a:endParaRPr kumimoji="1" lang="en-US" altLang="ja-JP" sz="2000" b="1" dirty="0" smtClean="0"/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="" xmlns:a16="http://schemas.microsoft.com/office/drawing/2014/main" id="{F997C320-9686-4BF3-99AD-EDA6FDCF8866}"/>
                  </a:ext>
                </a:extLst>
              </p:cNvPr>
              <p:cNvSpPr txBox="1"/>
              <p:nvPr/>
            </p:nvSpPr>
            <p:spPr>
              <a:xfrm>
                <a:off x="215927" y="3984588"/>
                <a:ext cx="13771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/>
                  <a:t>Sample1</a:t>
                </a:r>
              </a:p>
              <a:p>
                <a:pPr algn="ctr"/>
                <a:r>
                  <a:rPr kumimoji="1" lang="en-US" altLang="ja-JP" sz="2000" b="1" dirty="0" smtClean="0"/>
                  <a:t>405.0</a:t>
                </a:r>
                <a:r>
                  <a:rPr lang="ja-JP" altLang="en-US" sz="2000" b="1" dirty="0"/>
                  <a:t> </a:t>
                </a:r>
                <a:r>
                  <a:rPr kumimoji="1" lang="en-US" altLang="ja-JP" sz="2000" b="1" dirty="0" err="1" smtClean="0"/>
                  <a:t>keV</a:t>
                </a:r>
                <a:endParaRPr kumimoji="1" lang="en-US" altLang="ja-JP" sz="2000" b="1" dirty="0" smtClean="0"/>
              </a:p>
            </p:txBody>
          </p:sp>
          <p:sp>
            <p:nvSpPr>
              <p:cNvPr id="15" name="円弧 14">
                <a:extLst>
                  <a:ext uri="{FF2B5EF4-FFF2-40B4-BE49-F238E27FC236}">
                    <a16:creationId xmlns="" xmlns:a16="http://schemas.microsoft.com/office/drawing/2014/main" id="{DC218CFC-899D-47F5-AB15-65E93322BA6F}"/>
                  </a:ext>
                </a:extLst>
              </p:cNvPr>
              <p:cNvSpPr/>
              <p:nvPr/>
            </p:nvSpPr>
            <p:spPr>
              <a:xfrm rot="10384677">
                <a:off x="2693854" y="2061703"/>
                <a:ext cx="1045999" cy="851836"/>
              </a:xfrm>
              <a:prstGeom prst="arc">
                <a:avLst>
                  <a:gd name="adj1" fmla="val 15752529"/>
                  <a:gd name="adj2" fmla="val 21038418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6" name="円弧 15">
                <a:extLst>
                  <a:ext uri="{FF2B5EF4-FFF2-40B4-BE49-F238E27FC236}">
                    <a16:creationId xmlns="" xmlns:a16="http://schemas.microsoft.com/office/drawing/2014/main" id="{32E2D4A8-3C07-417D-87BE-4F4AD3275D2B}"/>
                  </a:ext>
                </a:extLst>
              </p:cNvPr>
              <p:cNvSpPr/>
              <p:nvPr/>
            </p:nvSpPr>
            <p:spPr>
              <a:xfrm rot="7139539">
                <a:off x="3022838" y="3341229"/>
                <a:ext cx="688117" cy="797740"/>
              </a:xfrm>
              <a:prstGeom prst="arc">
                <a:avLst>
                  <a:gd name="adj1" fmla="val 15672487"/>
                  <a:gd name="adj2" fmla="val 1989677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="" xmlns:a16="http://schemas.microsoft.com/office/drawing/2014/main" id="{17760221-92E1-4562-8566-86FADEB93309}"/>
                  </a:ext>
                </a:extLst>
              </p:cNvPr>
              <p:cNvSpPr txBox="1"/>
              <p:nvPr/>
            </p:nvSpPr>
            <p:spPr>
              <a:xfrm>
                <a:off x="3715832" y="3456543"/>
                <a:ext cx="9476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 smtClean="0"/>
                  <a:t>100 </a:t>
                </a:r>
                <a:r>
                  <a:rPr kumimoji="1" lang="en-US" altLang="ja-JP" sz="2000" b="1" dirty="0" smtClean="0"/>
                  <a:t>cm</a:t>
                </a:r>
                <a:endParaRPr kumimoji="1" lang="ja-JP" altLang="en-US" sz="2000" b="1" dirty="0"/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="" xmlns:a16="http://schemas.microsoft.com/office/drawing/2014/main" id="{E223390A-DC87-406B-9B9A-A499576BC0A7}"/>
                  </a:ext>
                </a:extLst>
              </p:cNvPr>
              <p:cNvSpPr txBox="1"/>
              <p:nvPr/>
            </p:nvSpPr>
            <p:spPr>
              <a:xfrm>
                <a:off x="1332235" y="2570439"/>
                <a:ext cx="9476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/>
                  <a:t>100 cm</a:t>
                </a:r>
                <a:endParaRPr kumimoji="1" lang="ja-JP" altLang="en-US" sz="2000" b="1" dirty="0"/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="" xmlns:a16="http://schemas.microsoft.com/office/drawing/2014/main" id="{011F5C53-FEC1-4F86-9FAA-22B49FFD0D9D}"/>
                  </a:ext>
                </a:extLst>
              </p:cNvPr>
              <p:cNvSpPr txBox="1"/>
              <p:nvPr/>
            </p:nvSpPr>
            <p:spPr>
              <a:xfrm>
                <a:off x="3377210" y="4121706"/>
                <a:ext cx="7360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20</a:t>
                </a:r>
                <a:r>
                  <a:rPr kumimoji="1" lang="en-US" altLang="ja-JP" sz="2000" b="1" dirty="0"/>
                  <a:t>°</a:t>
                </a:r>
                <a:endParaRPr kumimoji="1" lang="ja-JP" altLang="en-US" sz="2000" b="1" dirty="0"/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="" xmlns:a16="http://schemas.microsoft.com/office/drawing/2014/main" id="{5BA23957-69F8-4C9E-8F24-938FDBCC47D4}"/>
                  </a:ext>
                </a:extLst>
              </p:cNvPr>
              <p:cNvSpPr txBox="1"/>
              <p:nvPr/>
            </p:nvSpPr>
            <p:spPr>
              <a:xfrm>
                <a:off x="2351538" y="2730590"/>
                <a:ext cx="7360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60</a:t>
                </a:r>
                <a:r>
                  <a:rPr kumimoji="1" lang="en-US" altLang="ja-JP" sz="2000" b="1" dirty="0"/>
                  <a:t>°</a:t>
                </a:r>
                <a:endParaRPr kumimoji="1" lang="ja-JP" altLang="en-US" sz="2000" b="1" dirty="0"/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="" xmlns:a16="http://schemas.microsoft.com/office/drawing/2014/main" id="{32D176E4-B7C5-44EF-B030-A5FD8248E3EE}"/>
                  </a:ext>
                </a:extLst>
              </p:cNvPr>
              <p:cNvSpPr txBox="1"/>
              <p:nvPr/>
            </p:nvSpPr>
            <p:spPr>
              <a:xfrm>
                <a:off x="2910336" y="3632092"/>
                <a:ext cx="7360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/>
                  <a:t>16°</a:t>
                </a:r>
                <a:endParaRPr kumimoji="1" lang="ja-JP" altLang="en-US" sz="2000" b="1" dirty="0"/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="" xmlns:a16="http://schemas.microsoft.com/office/drawing/2014/main" id="{DBE8F4EB-17E3-4C3C-9601-E26C8A3939F4}"/>
                  </a:ext>
                </a:extLst>
              </p:cNvPr>
              <p:cNvSpPr txBox="1"/>
              <p:nvPr/>
            </p:nvSpPr>
            <p:spPr>
              <a:xfrm>
                <a:off x="3117648" y="4894592"/>
                <a:ext cx="534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/>
                  <a:t>0</a:t>
                </a:r>
                <a:r>
                  <a:rPr kumimoji="1" lang="en-US" altLang="ja-JP" b="1" dirty="0" smtClean="0"/>
                  <a:t>°</a:t>
                </a:r>
                <a:endParaRPr kumimoji="1" lang="ja-JP" altLang="en-US" b="1" dirty="0"/>
              </a:p>
            </p:txBody>
          </p:sp>
        </p:grpSp>
        <p:cxnSp>
          <p:nvCxnSpPr>
            <p:cNvPr id="90" name="直線コネクタ 89">
              <a:extLst>
                <a:ext uri="{FF2B5EF4-FFF2-40B4-BE49-F238E27FC236}">
                  <a16:creationId xmlns="" xmlns:a16="http://schemas.microsoft.com/office/drawing/2014/main" id="{6E69D638-F4FD-4422-B0FB-021D1C21F518}"/>
                </a:ext>
              </a:extLst>
            </p:cNvPr>
            <p:cNvCxnSpPr>
              <a:cxnSpLocks/>
            </p:cNvCxnSpPr>
            <p:nvPr/>
          </p:nvCxnSpPr>
          <p:spPr>
            <a:xfrm>
              <a:off x="7028873" y="4118307"/>
              <a:ext cx="1751505" cy="132383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="" xmlns:a16="http://schemas.microsoft.com/office/drawing/2014/main" id="{D3D3BD97-E266-4334-A12F-1BCD0CDB13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8873" y="1555460"/>
              <a:ext cx="1926949" cy="113878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四角形: 角を丸くする 93">
              <a:extLst>
                <a:ext uri="{FF2B5EF4-FFF2-40B4-BE49-F238E27FC236}">
                  <a16:creationId xmlns="" xmlns:a16="http://schemas.microsoft.com/office/drawing/2014/main" id="{851522FE-BBA5-465A-B939-CCE1E2B64FAD}"/>
                </a:ext>
              </a:extLst>
            </p:cNvPr>
            <p:cNvSpPr/>
            <p:nvPr/>
          </p:nvSpPr>
          <p:spPr>
            <a:xfrm>
              <a:off x="8633062" y="1555460"/>
              <a:ext cx="2709193" cy="4014482"/>
            </a:xfrm>
            <a:prstGeom prst="roundRect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="" xmlns:a16="http://schemas.microsoft.com/office/drawing/2014/main" id="{5157011A-49AA-4795-B0EE-B9DBA66BEFDC}"/>
                </a:ext>
              </a:extLst>
            </p:cNvPr>
            <p:cNvSpPr txBox="1"/>
            <p:nvPr/>
          </p:nvSpPr>
          <p:spPr>
            <a:xfrm>
              <a:off x="9330796" y="1115049"/>
              <a:ext cx="1433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Shading </a:t>
              </a:r>
              <a:r>
                <a:rPr lang="en-US" altLang="ja-JP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Pack</a:t>
              </a:r>
              <a:endPara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="" xmlns:a16="http://schemas.microsoft.com/office/drawing/2014/main" id="{41C91979-1CE7-4532-A3E4-A6FE2B97E206}"/>
                </a:ext>
              </a:extLst>
            </p:cNvPr>
            <p:cNvSpPr txBox="1"/>
            <p:nvPr/>
          </p:nvSpPr>
          <p:spPr>
            <a:xfrm>
              <a:off x="2901705" y="1158265"/>
              <a:ext cx="9083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/>
                <a:t>P</a:t>
              </a:r>
              <a:r>
                <a:rPr kumimoji="1" lang="en-US" altLang="ja-JP" sz="2000" b="1" dirty="0" smtClean="0"/>
                <a:t>roton</a:t>
              </a:r>
              <a:endParaRPr kumimoji="1" lang="ja-JP" altLang="en-US" sz="2000" b="1" dirty="0"/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="" xmlns:a16="http://schemas.microsoft.com/office/drawing/2014/main" id="{2ED7741A-6F73-407D-9684-29BAF86555F9}"/>
                </a:ext>
              </a:extLst>
            </p:cNvPr>
            <p:cNvSpPr txBox="1"/>
            <p:nvPr/>
          </p:nvSpPr>
          <p:spPr>
            <a:xfrm>
              <a:off x="1513982" y="2149109"/>
              <a:ext cx="170303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/>
                <a:t>Target</a:t>
              </a:r>
              <a:r>
                <a:rPr kumimoji="1" lang="ja-JP" altLang="en-US" sz="2000" b="1" dirty="0" smtClean="0"/>
                <a:t> </a:t>
              </a:r>
              <a:r>
                <a:rPr kumimoji="1" lang="en-US" altLang="ja-JP" sz="2000" b="1" dirty="0" smtClean="0"/>
                <a:t>(Li or</a:t>
              </a:r>
              <a:r>
                <a:rPr kumimoji="1" lang="ja-JP" altLang="en-US" sz="2000" b="1" dirty="0" smtClean="0"/>
                <a:t> </a:t>
              </a:r>
              <a:r>
                <a:rPr kumimoji="1" lang="en-US" altLang="ja-JP" sz="2000" b="1" dirty="0" smtClean="0"/>
                <a:t>T)</a:t>
              </a:r>
              <a:endParaRPr kumimoji="1" lang="ja-JP" altLang="en-US" sz="2000" b="1" dirty="0"/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="" xmlns:a16="http://schemas.microsoft.com/office/drawing/2014/main" id="{4E32D709-AE2B-479A-B3D2-A0C044E3039B}"/>
                </a:ext>
              </a:extLst>
            </p:cNvPr>
            <p:cNvSpPr txBox="1"/>
            <p:nvPr/>
          </p:nvSpPr>
          <p:spPr>
            <a:xfrm>
              <a:off x="3518847" y="2601770"/>
              <a:ext cx="107279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FF0000"/>
                  </a:solidFill>
                </a:rPr>
                <a:t>Neutron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>
              <a:off x="3030618" y="1555460"/>
              <a:ext cx="566497" cy="633007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7" name="直線コネクタ 96">
              <a:extLst>
                <a:ext uri="{FF2B5EF4-FFF2-40B4-BE49-F238E27FC236}">
                  <a16:creationId xmlns="" xmlns:a16="http://schemas.microsoft.com/office/drawing/2014/main" id="{6E69D638-F4FD-4422-B0FB-021D1C21F518}"/>
                </a:ext>
              </a:extLst>
            </p:cNvPr>
            <p:cNvCxnSpPr>
              <a:cxnSpLocks/>
              <a:stCxn id="45" idx="7"/>
            </p:cNvCxnSpPr>
            <p:nvPr/>
          </p:nvCxnSpPr>
          <p:spPr>
            <a:xfrm flipV="1">
              <a:off x="4204990" y="4642498"/>
              <a:ext cx="617450" cy="385989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円/楕円 44"/>
            <p:cNvSpPr/>
            <p:nvPr/>
          </p:nvSpPr>
          <p:spPr>
            <a:xfrm>
              <a:off x="3813079" y="4963659"/>
              <a:ext cx="459152" cy="442675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角丸四角形 45"/>
            <p:cNvSpPr/>
            <p:nvPr/>
          </p:nvSpPr>
          <p:spPr>
            <a:xfrm>
              <a:off x="4822440" y="1483980"/>
              <a:ext cx="3526428" cy="4085962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="" xmlns:a16="http://schemas.microsoft.com/office/drawing/2014/main" id="{E223390A-DC87-406B-9B9A-A499576BC0A7}"/>
                </a:ext>
              </a:extLst>
            </p:cNvPr>
            <p:cNvSpPr txBox="1"/>
            <p:nvPr/>
          </p:nvSpPr>
          <p:spPr>
            <a:xfrm>
              <a:off x="2219292" y="3506055"/>
              <a:ext cx="8178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/>
                <a:t>5</a:t>
              </a:r>
              <a:r>
                <a:rPr kumimoji="1" lang="en-US" altLang="ja-JP" sz="2000" b="1" dirty="0" smtClean="0"/>
                <a:t>0 cm</a:t>
              </a:r>
              <a:endParaRPr kumimoji="1" lang="ja-JP" altLang="en-US" sz="2000" b="1" dirty="0"/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8778954" y="1639283"/>
              <a:ext cx="2350872" cy="3753007"/>
              <a:chOff x="8825134" y="1639283"/>
              <a:chExt cx="2350872" cy="3753007"/>
            </a:xfrm>
          </p:grpSpPr>
          <p:sp>
            <p:nvSpPr>
              <p:cNvPr id="57" name="直方体 56">
                <a:extLst>
                  <a:ext uri="{FF2B5EF4-FFF2-40B4-BE49-F238E27FC236}">
                    <a16:creationId xmlns="" xmlns:a16="http://schemas.microsoft.com/office/drawing/2014/main" id="{F81D439A-4F26-4AAE-AB0A-80C5A0E59B5C}"/>
                  </a:ext>
                </a:extLst>
              </p:cNvPr>
              <p:cNvSpPr/>
              <p:nvPr/>
            </p:nvSpPr>
            <p:spPr>
              <a:xfrm>
                <a:off x="8864620" y="1679636"/>
                <a:ext cx="1392885" cy="3692053"/>
              </a:xfrm>
              <a:prstGeom prst="cube">
                <a:avLst>
                  <a:gd name="adj" fmla="val 5473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8" name="直方体 57">
                <a:extLst>
                  <a:ext uri="{FF2B5EF4-FFF2-40B4-BE49-F238E27FC236}">
                    <a16:creationId xmlns="" xmlns:a16="http://schemas.microsoft.com/office/drawing/2014/main" id="{52DF7F18-0DED-4C0B-9402-B05DC0918C93}"/>
                  </a:ext>
                </a:extLst>
              </p:cNvPr>
              <p:cNvSpPr/>
              <p:nvPr/>
            </p:nvSpPr>
            <p:spPr>
              <a:xfrm>
                <a:off x="9496742" y="1679635"/>
                <a:ext cx="893841" cy="3692053"/>
              </a:xfrm>
              <a:prstGeom prst="cube">
                <a:avLst>
                  <a:gd name="adj" fmla="val 85028"/>
                </a:avLst>
              </a:prstGeom>
              <a:solidFill>
                <a:srgbClr val="D2EF21">
                  <a:alpha val="38039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直方体 58">
                <a:extLst>
                  <a:ext uri="{FF2B5EF4-FFF2-40B4-BE49-F238E27FC236}">
                    <a16:creationId xmlns="" xmlns:a16="http://schemas.microsoft.com/office/drawing/2014/main" id="{52DF7F18-0DED-4C0B-9402-B05DC0918C93}"/>
                  </a:ext>
                </a:extLst>
              </p:cNvPr>
              <p:cNvSpPr/>
              <p:nvPr/>
            </p:nvSpPr>
            <p:spPr>
              <a:xfrm>
                <a:off x="9647740" y="1679328"/>
                <a:ext cx="893841" cy="3692053"/>
              </a:xfrm>
              <a:prstGeom prst="cube">
                <a:avLst>
                  <a:gd name="adj" fmla="val 85028"/>
                </a:avLst>
              </a:prstGeom>
              <a:solidFill>
                <a:srgbClr val="D2EF21">
                  <a:alpha val="38039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直方体 60">
                <a:extLst>
                  <a:ext uri="{FF2B5EF4-FFF2-40B4-BE49-F238E27FC236}">
                    <a16:creationId xmlns="" xmlns:a16="http://schemas.microsoft.com/office/drawing/2014/main" id="{F81D439A-4F26-4AAE-AB0A-80C5A0E59B5C}"/>
                  </a:ext>
                </a:extLst>
              </p:cNvPr>
              <p:cNvSpPr/>
              <p:nvPr/>
            </p:nvSpPr>
            <p:spPr>
              <a:xfrm>
                <a:off x="9783121" y="1673365"/>
                <a:ext cx="1392885" cy="3692053"/>
              </a:xfrm>
              <a:prstGeom prst="cube">
                <a:avLst>
                  <a:gd name="adj" fmla="val 5473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74" name="直線矢印コネクタ 73">
                <a:extLst>
                  <a:ext uri="{FF2B5EF4-FFF2-40B4-BE49-F238E27FC236}">
                    <a16:creationId xmlns="" xmlns:a16="http://schemas.microsoft.com/office/drawing/2014/main" id="{0E2BBF0A-2528-4D5F-B45E-99E9F47777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93375" y="5159090"/>
                <a:ext cx="576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テキスト ボックス 80">
                <a:extLst>
                  <a:ext uri="{FF2B5EF4-FFF2-40B4-BE49-F238E27FC236}">
                    <a16:creationId xmlns="" xmlns:a16="http://schemas.microsoft.com/office/drawing/2014/main" id="{065D931D-20A3-4A05-B352-AE5B116882E5}"/>
                  </a:ext>
                </a:extLst>
              </p:cNvPr>
              <p:cNvSpPr txBox="1"/>
              <p:nvPr/>
            </p:nvSpPr>
            <p:spPr>
              <a:xfrm>
                <a:off x="8825134" y="4815937"/>
                <a:ext cx="729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 smtClean="0"/>
                  <a:t>1 m</a:t>
                </a:r>
                <a:r>
                  <a:rPr kumimoji="1" lang="en-US" altLang="ja-JP" b="1" dirty="0" smtClean="0"/>
                  <a:t>m</a:t>
                </a:r>
                <a:endParaRPr kumimoji="1" lang="ja-JP" altLang="en-US" b="1" dirty="0"/>
              </a:p>
            </p:txBody>
          </p:sp>
          <p:sp>
            <p:nvSpPr>
              <p:cNvPr id="82" name="テキスト ボックス 81">
                <a:extLst>
                  <a:ext uri="{FF2B5EF4-FFF2-40B4-BE49-F238E27FC236}">
                    <a16:creationId xmlns="" xmlns:a16="http://schemas.microsoft.com/office/drawing/2014/main" id="{35E2F26B-F356-48EF-A650-A6720754EEC3}"/>
                  </a:ext>
                </a:extLst>
              </p:cNvPr>
              <p:cNvSpPr txBox="1"/>
              <p:nvPr/>
            </p:nvSpPr>
            <p:spPr>
              <a:xfrm rot="16200000">
                <a:off x="9314007" y="3438228"/>
                <a:ext cx="5485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 smtClean="0"/>
                  <a:t>NIT</a:t>
                </a:r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="" xmlns:a16="http://schemas.microsoft.com/office/drawing/2014/main" id="{5CB98D00-2DEB-48AD-BB12-A2EBE4376487}"/>
                  </a:ext>
                </a:extLst>
              </p:cNvPr>
              <p:cNvSpPr/>
              <p:nvPr/>
            </p:nvSpPr>
            <p:spPr>
              <a:xfrm rot="16200000">
                <a:off x="8589911" y="3670925"/>
                <a:ext cx="11977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b="1" dirty="0" smtClean="0"/>
                  <a:t>Slide Glass</a:t>
                </a:r>
                <a:endParaRPr lang="ja-JP" altLang="en-US" b="1" dirty="0"/>
              </a:p>
            </p:txBody>
          </p:sp>
          <p:cxnSp>
            <p:nvCxnSpPr>
              <p:cNvPr id="54" name="直線矢印コネクタ 53">
                <a:extLst>
                  <a:ext uri="{FF2B5EF4-FFF2-40B4-BE49-F238E27FC236}">
                    <a16:creationId xmlns="" xmlns:a16="http://schemas.microsoft.com/office/drawing/2014/main" id="{0E2BBF0A-2528-4D5F-B45E-99E9F47777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01841" y="2795189"/>
                <a:ext cx="288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>
                <a:extLst>
                  <a:ext uri="{FF2B5EF4-FFF2-40B4-BE49-F238E27FC236}">
                    <a16:creationId xmlns="" xmlns:a16="http://schemas.microsoft.com/office/drawing/2014/main" id="{0E2BBF0A-2528-4D5F-B45E-99E9F47777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7190" y="2785952"/>
                <a:ext cx="288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正方形/長方形 3"/>
              <p:cNvSpPr/>
              <p:nvPr/>
            </p:nvSpPr>
            <p:spPr>
              <a:xfrm>
                <a:off x="9229573" y="2420554"/>
                <a:ext cx="792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b="1" dirty="0" smtClean="0"/>
                  <a:t>30 </a:t>
                </a:r>
                <a:r>
                  <a:rPr lang="en-US" altLang="ja-JP" b="1" dirty="0" smtClean="0">
                    <a:latin typeface="Symbol" panose="05050102010706020507" pitchFamily="18" charset="2"/>
                  </a:rPr>
                  <a:t>m</a:t>
                </a:r>
                <a:r>
                  <a:rPr lang="en-US" altLang="ja-JP" b="1" dirty="0" smtClean="0"/>
                  <a:t>m</a:t>
                </a:r>
                <a:endParaRPr lang="ja-JP" altLang="en-US" dirty="0"/>
              </a:p>
            </p:txBody>
          </p:sp>
          <p:cxnSp>
            <p:nvCxnSpPr>
              <p:cNvPr id="83" name="直線矢印コネクタ 82">
                <a:extLst>
                  <a:ext uri="{FF2B5EF4-FFF2-40B4-BE49-F238E27FC236}">
                    <a16:creationId xmlns="" xmlns:a16="http://schemas.microsoft.com/office/drawing/2014/main" id="{BDB9FA0C-104A-498E-A927-C195A392ED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3858" y="2440290"/>
                <a:ext cx="0" cy="2952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テキスト ボックス 84">
                <a:extLst>
                  <a:ext uri="{FF2B5EF4-FFF2-40B4-BE49-F238E27FC236}">
                    <a16:creationId xmlns="" xmlns:a16="http://schemas.microsoft.com/office/drawing/2014/main" id="{349E940C-71D7-4D64-9568-C31F31DF2F79}"/>
                  </a:ext>
                </a:extLst>
              </p:cNvPr>
              <p:cNvSpPr txBox="1"/>
              <p:nvPr/>
            </p:nvSpPr>
            <p:spPr>
              <a:xfrm rot="16200000">
                <a:off x="9862381" y="2687380"/>
                <a:ext cx="870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 smtClean="0"/>
                  <a:t>76 </a:t>
                </a:r>
                <a:r>
                  <a:rPr kumimoji="1" lang="en-US" altLang="ja-JP" b="1" dirty="0" smtClean="0"/>
                  <a:t>mm</a:t>
                </a:r>
                <a:endParaRPr kumimoji="1" lang="ja-JP" altLang="en-US" b="1" dirty="0"/>
              </a:p>
            </p:txBody>
          </p:sp>
          <p:cxnSp>
            <p:nvCxnSpPr>
              <p:cNvPr id="89" name="直線矢印コネクタ 88">
                <a:extLst>
                  <a:ext uri="{FF2B5EF4-FFF2-40B4-BE49-F238E27FC236}">
                    <a16:creationId xmlns="" xmlns:a16="http://schemas.microsoft.com/office/drawing/2014/main" id="{BDB9FA0C-104A-498E-A927-C195A392EDCC}"/>
                  </a:ext>
                </a:extLst>
              </p:cNvPr>
              <p:cNvCxnSpPr>
                <a:cxnSpLocks/>
                <a:endCxn id="61" idx="1"/>
              </p:cNvCxnSpPr>
              <p:nvPr/>
            </p:nvCxnSpPr>
            <p:spPr>
              <a:xfrm flipH="1">
                <a:off x="10098352" y="1697493"/>
                <a:ext cx="741322" cy="73829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テキスト ボックス 98">
                <a:extLst>
                  <a:ext uri="{FF2B5EF4-FFF2-40B4-BE49-F238E27FC236}">
                    <a16:creationId xmlns="" xmlns:a16="http://schemas.microsoft.com/office/drawing/2014/main" id="{349E940C-71D7-4D64-9568-C31F31DF2F79}"/>
                  </a:ext>
                </a:extLst>
              </p:cNvPr>
              <p:cNvSpPr txBox="1"/>
              <p:nvPr/>
            </p:nvSpPr>
            <p:spPr>
              <a:xfrm rot="18866525">
                <a:off x="10202885" y="1877971"/>
                <a:ext cx="8467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 smtClean="0"/>
                  <a:t>26 </a:t>
                </a:r>
                <a:r>
                  <a:rPr kumimoji="1" lang="en-US" altLang="ja-JP" b="1" dirty="0" smtClean="0"/>
                  <a:t>mm</a:t>
                </a:r>
                <a:endParaRPr kumimoji="1" lang="ja-JP" altLang="en-US" b="1" dirty="0"/>
              </a:p>
            </p:txBody>
          </p:sp>
        </p:grp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82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冷凍機の制御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3060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err="1"/>
              <a:t>Stirling</a:t>
            </a:r>
            <a:r>
              <a:rPr lang="en-US" altLang="ja-JP" dirty="0"/>
              <a:t> </a:t>
            </a:r>
            <a:r>
              <a:rPr lang="en-US" altLang="ja-JP" dirty="0" smtClean="0"/>
              <a:t>Cooler</a:t>
            </a:r>
            <a:r>
              <a:rPr lang="ja-JP" altLang="en-US" dirty="0" smtClean="0"/>
              <a:t> </a:t>
            </a:r>
            <a:r>
              <a:rPr lang="en-US" altLang="ja-JP" dirty="0" smtClean="0"/>
              <a:t>SC-UD08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25579" t="31579" r="35974" b="15509"/>
          <a:stretch/>
        </p:blipFill>
        <p:spPr>
          <a:xfrm>
            <a:off x="504694" y="2214899"/>
            <a:ext cx="4822868" cy="373351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l="25105" t="14175" r="26579" b="25333"/>
          <a:stretch/>
        </p:blipFill>
        <p:spPr>
          <a:xfrm>
            <a:off x="5587856" y="2070142"/>
            <a:ext cx="5991336" cy="421938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986292" y="1608477"/>
            <a:ext cx="228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Cooling Capacity</a:t>
            </a:r>
            <a:endParaRPr kumimoji="1" lang="ja-JP" altLang="en-US" sz="2400" dirty="0"/>
          </a:p>
        </p:txBody>
      </p:sp>
      <p:sp>
        <p:nvSpPr>
          <p:cNvPr id="7" name="正方形/長方形 6"/>
          <p:cNvSpPr/>
          <p:nvPr/>
        </p:nvSpPr>
        <p:spPr>
          <a:xfrm>
            <a:off x="1165459" y="1469979"/>
            <a:ext cx="5561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0" i="0" dirty="0" smtClean="0">
                <a:solidFill>
                  <a:srgbClr val="0186BA"/>
                </a:solidFill>
                <a:effectLst/>
                <a:latin typeface="Courier New" panose="02070309020205020404" pitchFamily="49" charset="0"/>
                <a:hlinkClick r:id="rId5"/>
              </a:rPr>
              <a:t>http://www.hiehie.jp/pdf/manual1715.pdf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7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Control System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753113" y="3218350"/>
            <a:ext cx="1672045" cy="896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ADC</a:t>
            </a:r>
          </a:p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500ksps, 12bit, 8ch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842897" y="3315069"/>
            <a:ext cx="1379398" cy="6971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D-Flip-Flop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993313" y="3315069"/>
            <a:ext cx="1379398" cy="6971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CPU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(Linux)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0" name="カギ線コネクタ 9"/>
          <p:cNvCxnSpPr>
            <a:stCxn id="8" idx="0"/>
            <a:endCxn id="6" idx="0"/>
          </p:cNvCxnSpPr>
          <p:nvPr/>
        </p:nvCxnSpPr>
        <p:spPr>
          <a:xfrm rot="16200000" flipV="1">
            <a:off x="6587715" y="219772"/>
            <a:ext cx="96719" cy="6093876"/>
          </a:xfrm>
          <a:prstGeom prst="bentConnector3">
            <a:avLst>
              <a:gd name="adj1" fmla="val 96297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8810140" y="2179958"/>
            <a:ext cx="737901" cy="35812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Start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13" name="カギ線コネクタ 12"/>
          <p:cNvCxnSpPr/>
          <p:nvPr/>
        </p:nvCxnSpPr>
        <p:spPr>
          <a:xfrm rot="16200000" flipH="1">
            <a:off x="6581857" y="512709"/>
            <a:ext cx="96719" cy="5508000"/>
          </a:xfrm>
          <a:prstGeom prst="bentConnector3">
            <a:avLst>
              <a:gd name="adj1" fmla="val -43423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4376347" y="2608998"/>
            <a:ext cx="737901" cy="35812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Done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21" name="カギ線コネクタ 20"/>
          <p:cNvCxnSpPr/>
          <p:nvPr/>
        </p:nvCxnSpPr>
        <p:spPr>
          <a:xfrm rot="16200000" flipV="1">
            <a:off x="6591058" y="-81291"/>
            <a:ext cx="96719" cy="6696000"/>
          </a:xfrm>
          <a:prstGeom prst="bentConnector3">
            <a:avLst>
              <a:gd name="adj1" fmla="val 136972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8693182" y="1761202"/>
            <a:ext cx="1008000" cy="35812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Channel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656406" y="3315069"/>
            <a:ext cx="1371163" cy="6971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DDR3 1GB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80244" y="4001895"/>
            <a:ext cx="134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Hold Value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929158" y="2971460"/>
            <a:ext cx="101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Memory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/>
        </p:nvSpPr>
        <p:spPr>
          <a:xfrm>
            <a:off x="6656406" y="4438206"/>
            <a:ext cx="1379398" cy="6971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DAC </a:t>
            </a:r>
            <a:r>
              <a:rPr lang="en-US" altLang="ja-JP" dirty="0" smtClean="0">
                <a:solidFill>
                  <a:schemeClr val="tx1"/>
                </a:solidFill>
              </a:rPr>
              <a:t>16bit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81648" y="3808445"/>
            <a:ext cx="1509262" cy="2062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>
                <a:solidFill>
                  <a:schemeClr val="tx1"/>
                </a:solidFill>
              </a:rPr>
              <a:t>Stirling</a:t>
            </a:r>
            <a:r>
              <a:rPr lang="en-US" altLang="ja-JP" dirty="0" smtClean="0">
                <a:solidFill>
                  <a:schemeClr val="tx1"/>
                </a:solidFill>
              </a:rPr>
              <a:t> Cooler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40" name="直線矢印コネクタ 39"/>
          <p:cNvCxnSpPr>
            <a:stCxn id="6" idx="3"/>
            <a:endCxn id="7" idx="1"/>
          </p:cNvCxnSpPr>
          <p:nvPr/>
        </p:nvCxnSpPr>
        <p:spPr>
          <a:xfrm flipV="1">
            <a:off x="4425158" y="3663666"/>
            <a:ext cx="4177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V="1">
            <a:off x="6209418" y="3663666"/>
            <a:ext cx="432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>
            <a:off x="5545086" y="2788059"/>
            <a:ext cx="1" cy="527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8045789" y="3574822"/>
            <a:ext cx="936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7947079" y="3218349"/>
            <a:ext cx="117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ADC value</a:t>
            </a:r>
            <a:endParaRPr kumimoji="1" lang="ja-JP" altLang="en-US" dirty="0"/>
          </a:p>
        </p:txBody>
      </p:sp>
      <p:cxnSp>
        <p:nvCxnSpPr>
          <p:cNvPr id="49" name="直線矢印コネクタ 48"/>
          <p:cNvCxnSpPr/>
          <p:nvPr/>
        </p:nvCxnSpPr>
        <p:spPr>
          <a:xfrm flipH="1">
            <a:off x="8045789" y="3764615"/>
            <a:ext cx="9417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7944667" y="3766755"/>
            <a:ext cx="115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DAC value</a:t>
            </a:r>
            <a:endParaRPr kumimoji="1" lang="ja-JP" altLang="en-US" dirty="0"/>
          </a:p>
        </p:txBody>
      </p:sp>
      <p:cxnSp>
        <p:nvCxnSpPr>
          <p:cNvPr id="54" name="直線矢印コネクタ 53"/>
          <p:cNvCxnSpPr>
            <a:stCxn id="24" idx="2"/>
            <a:endCxn id="37" idx="0"/>
          </p:cNvCxnSpPr>
          <p:nvPr/>
        </p:nvCxnSpPr>
        <p:spPr>
          <a:xfrm>
            <a:off x="7341988" y="4012263"/>
            <a:ext cx="4117" cy="425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/>
          <p:cNvSpPr/>
          <p:nvPr/>
        </p:nvSpPr>
        <p:spPr>
          <a:xfrm>
            <a:off x="2586117" y="1684854"/>
            <a:ext cx="5829893" cy="3591045"/>
          </a:xfrm>
          <a:prstGeom prst="rect">
            <a:avLst/>
          </a:prstGeom>
          <a:solidFill>
            <a:srgbClr val="92D050">
              <a:alpha val="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8449200" y="1673673"/>
            <a:ext cx="3375233" cy="2570319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172268" y="1290716"/>
            <a:ext cx="325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FPGA </a:t>
            </a:r>
            <a:r>
              <a:rPr kumimoji="1" lang="en-US" altLang="ja-JP" dirty="0" smtClean="0">
                <a:solidFill>
                  <a:srgbClr val="00B050"/>
                </a:solidFill>
              </a:rPr>
              <a:t>Digital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(Language</a:t>
            </a:r>
            <a:r>
              <a:rPr lang="ja-JP" altLang="en-US" dirty="0" smtClean="0"/>
              <a:t>：</a:t>
            </a:r>
            <a:r>
              <a:rPr lang="en-US" altLang="ja-JP" dirty="0" smtClean="0">
                <a:solidFill>
                  <a:srgbClr val="00B050"/>
                </a:solidFill>
              </a:rPr>
              <a:t>Verilog</a:t>
            </a:r>
            <a:r>
              <a:rPr lang="en-US" altLang="ja-JP" dirty="0" smtClean="0"/>
              <a:t>)</a:t>
            </a:r>
            <a:endParaRPr kumimoji="1" lang="en-US" altLang="ja-JP" dirty="0" smtClean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8580685" y="1309027"/>
            <a:ext cx="323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FPGA </a:t>
            </a:r>
            <a:r>
              <a:rPr kumimoji="1" lang="en-US" altLang="ja-JP" dirty="0" smtClean="0">
                <a:solidFill>
                  <a:srgbClr val="FF0000"/>
                </a:solidFill>
              </a:rPr>
              <a:t>Firmware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(Language</a:t>
            </a:r>
            <a:r>
              <a:rPr lang="ja-JP" altLang="en-US" dirty="0" smtClean="0"/>
              <a:t>：</a:t>
            </a:r>
            <a:r>
              <a:rPr lang="en-US" altLang="ja-JP" dirty="0" smtClean="0">
                <a:solidFill>
                  <a:srgbClr val="FF0000"/>
                </a:solidFill>
              </a:rPr>
              <a:t>C++</a:t>
            </a:r>
            <a:r>
              <a:rPr lang="en-US" altLang="ja-JP" dirty="0" smtClean="0"/>
              <a:t>)</a:t>
            </a:r>
            <a:endParaRPr kumimoji="1" lang="en-US" altLang="ja-JP" dirty="0" smtClean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9645847" y="4382070"/>
            <a:ext cx="184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Remote Control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TCP/IP </a:t>
            </a:r>
            <a:r>
              <a:rPr lang="en-US" altLang="ja-JP" dirty="0" smtClean="0"/>
              <a:t>or UART</a:t>
            </a:r>
            <a:r>
              <a:rPr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/>
        </p:nvSpPr>
        <p:spPr>
          <a:xfrm>
            <a:off x="3365899" y="5566658"/>
            <a:ext cx="1379398" cy="6971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Amplifier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10688955" y="3351159"/>
            <a:ext cx="993061" cy="6398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SD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Card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64" name="直線矢印コネクタ 63"/>
          <p:cNvCxnSpPr/>
          <p:nvPr/>
        </p:nvCxnSpPr>
        <p:spPr>
          <a:xfrm flipV="1">
            <a:off x="10387056" y="3645005"/>
            <a:ext cx="288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>
            <a:stCxn id="8" idx="2"/>
          </p:cNvCxnSpPr>
          <p:nvPr/>
        </p:nvCxnSpPr>
        <p:spPr>
          <a:xfrm>
            <a:off x="9683012" y="4012263"/>
            <a:ext cx="0" cy="1150728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正方形/長方形 67"/>
          <p:cNvSpPr/>
          <p:nvPr/>
        </p:nvSpPr>
        <p:spPr>
          <a:xfrm>
            <a:off x="596465" y="3218349"/>
            <a:ext cx="1093919" cy="5900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Sample Mount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652712" y="2955355"/>
            <a:ext cx="1010954" cy="2596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chemeClr val="tx1"/>
                </a:solidFill>
              </a:rPr>
              <a:t>Pt Sensor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cxnSp>
        <p:nvCxnSpPr>
          <p:cNvPr id="71" name="カギ線コネクタ 70"/>
          <p:cNvCxnSpPr>
            <a:stCxn id="69" idx="3"/>
            <a:endCxn id="6" idx="1"/>
          </p:cNvCxnSpPr>
          <p:nvPr/>
        </p:nvCxnSpPr>
        <p:spPr>
          <a:xfrm>
            <a:off x="1663666" y="3085170"/>
            <a:ext cx="1089447" cy="5816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カギ線コネクタ 72"/>
          <p:cNvCxnSpPr>
            <a:stCxn id="62" idx="1"/>
            <a:endCxn id="38" idx="3"/>
          </p:cNvCxnSpPr>
          <p:nvPr/>
        </p:nvCxnSpPr>
        <p:spPr>
          <a:xfrm rot="10800000">
            <a:off x="1890911" y="4839457"/>
            <a:ext cx="1474989" cy="1075798"/>
          </a:xfrm>
          <a:prstGeom prst="bentConnector3">
            <a:avLst>
              <a:gd name="adj1" fmla="val 7284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カギ線コネクタ 77"/>
          <p:cNvCxnSpPr>
            <a:stCxn id="37" idx="2"/>
            <a:endCxn id="62" idx="3"/>
          </p:cNvCxnSpPr>
          <p:nvPr/>
        </p:nvCxnSpPr>
        <p:spPr>
          <a:xfrm rot="5400000">
            <a:off x="5655774" y="4224923"/>
            <a:ext cx="779855" cy="260080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グループ化 84"/>
          <p:cNvGrpSpPr/>
          <p:nvPr/>
        </p:nvGrpSpPr>
        <p:grpSpPr>
          <a:xfrm>
            <a:off x="9013172" y="5152623"/>
            <a:ext cx="1185398" cy="1008340"/>
            <a:chOff x="7924291" y="5854079"/>
            <a:chExt cx="1185398" cy="1008340"/>
          </a:xfrm>
        </p:grpSpPr>
        <p:sp>
          <p:nvSpPr>
            <p:cNvPr id="83" name="直方体 82"/>
            <p:cNvSpPr/>
            <p:nvPr/>
          </p:nvSpPr>
          <p:spPr>
            <a:xfrm>
              <a:off x="7924291" y="6584210"/>
              <a:ext cx="1152076" cy="278209"/>
            </a:xfrm>
            <a:prstGeom prst="cube">
              <a:avLst>
                <a:gd name="adj" fmla="val 7534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直方体 83"/>
            <p:cNvSpPr/>
            <p:nvPr/>
          </p:nvSpPr>
          <p:spPr>
            <a:xfrm>
              <a:off x="8105880" y="5854079"/>
              <a:ext cx="1003809" cy="717846"/>
            </a:xfrm>
            <a:prstGeom prst="cube">
              <a:avLst>
                <a:gd name="adj" fmla="val 578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 smtClean="0">
                  <a:solidFill>
                    <a:schemeClr val="tx1"/>
                  </a:solidFill>
                </a:rPr>
                <a:t>PC</a:t>
              </a:r>
              <a:endParaRPr kumimoji="1" lang="ja-JP" alt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6" name="テキスト ボックス 85"/>
          <p:cNvSpPr txBox="1"/>
          <p:nvPr/>
        </p:nvSpPr>
        <p:spPr>
          <a:xfrm>
            <a:off x="1372865" y="5940686"/>
            <a:ext cx="2071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Set Output Voltage</a:t>
            </a:r>
          </a:p>
          <a:p>
            <a:pPr algn="ctr"/>
            <a:r>
              <a:rPr lang="en-US" altLang="ja-JP" dirty="0"/>
              <a:t>(</a:t>
            </a:r>
            <a:r>
              <a:rPr kumimoji="1" lang="en-US" altLang="ja-JP" dirty="0" smtClean="0"/>
              <a:t>Cooling Power)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Control System (PID control)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8199" y="1469624"/>
            <a:ext cx="104041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ja-JP" sz="2400" dirty="0"/>
              <a:t>Send command of channel designation and temperature measurement start from CPU in </a:t>
            </a:r>
            <a:r>
              <a:rPr lang="en-US" altLang="ja-JP" sz="2400" dirty="0" smtClean="0"/>
              <a:t>FPGA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sz="2400" dirty="0">
                <a:sym typeface="Wingdings" panose="05000000000000000000" pitchFamily="2" charset="2"/>
              </a:rPr>
              <a:t>Convert the temperature of the designated channel to digital </a:t>
            </a:r>
            <a:r>
              <a:rPr lang="en-US" altLang="ja-JP" sz="2400" dirty="0" smtClean="0">
                <a:sym typeface="Wingdings" panose="05000000000000000000" pitchFamily="2" charset="2"/>
              </a:rPr>
              <a:t>data (ADC) </a:t>
            </a:r>
            <a:r>
              <a:rPr lang="en-US" altLang="ja-JP" sz="2400" dirty="0">
                <a:sym typeface="Wingdings" panose="05000000000000000000" pitchFamily="2" charset="2"/>
              </a:rPr>
              <a:t>and writes to </a:t>
            </a:r>
            <a:r>
              <a:rPr lang="en-US" altLang="ja-JP" sz="2400" dirty="0" smtClean="0">
                <a:sym typeface="Wingdings" panose="05000000000000000000" pitchFamily="2" charset="2"/>
              </a:rPr>
              <a:t>memory</a:t>
            </a:r>
          </a:p>
          <a:p>
            <a:pPr marL="342900" indent="-342900">
              <a:buFont typeface="+mj-ea"/>
              <a:buAutoNum type="circleNumDbPlain"/>
            </a:pPr>
            <a:r>
              <a:rPr kumimoji="1" lang="en-US" altLang="ja-JP" sz="2400" dirty="0" smtClean="0">
                <a:sym typeface="Wingdings" panose="05000000000000000000" pitchFamily="2" charset="2"/>
              </a:rPr>
              <a:t>Access to temperature </a:t>
            </a:r>
            <a:r>
              <a:rPr lang="en-US" altLang="ja-JP" sz="2400" dirty="0" smtClean="0">
                <a:sym typeface="Wingdings" panose="05000000000000000000" pitchFamily="2" charset="2"/>
              </a:rPr>
              <a:t>d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ata in memory from CPU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sz="2400" dirty="0" smtClean="0"/>
              <a:t>Determine output voltage of the cooler according to PID control</a:t>
            </a:r>
            <a:endParaRPr kumimoji="1" lang="en-US" altLang="ja-JP" sz="2400" dirty="0" smtClean="0"/>
          </a:p>
          <a:p>
            <a:pPr marL="342900" indent="-342900">
              <a:buFont typeface="+mj-ea"/>
              <a:buAutoNum type="circleNumDbPlain"/>
            </a:pPr>
            <a:endParaRPr lang="en-US" altLang="ja-JP" sz="2400" dirty="0" smtClean="0"/>
          </a:p>
          <a:p>
            <a:pPr marL="342900" indent="-342900">
              <a:buFont typeface="+mj-ea"/>
              <a:buAutoNum type="circleNumDbPlain"/>
            </a:pPr>
            <a:endParaRPr lang="en-US" altLang="ja-JP" sz="2400" dirty="0"/>
          </a:p>
          <a:p>
            <a:pPr marL="342900" indent="-342900">
              <a:buFont typeface="+mj-ea"/>
              <a:buAutoNum type="circleNumDbPlain"/>
            </a:pPr>
            <a:endParaRPr kumimoji="1" lang="en-US" altLang="ja-JP" sz="2400" dirty="0" smtClean="0"/>
          </a:p>
          <a:p>
            <a:pPr marL="342900" indent="-342900">
              <a:buFont typeface="+mj-ea"/>
              <a:buAutoNum type="circleNumDbPlain"/>
            </a:pPr>
            <a:endParaRPr lang="en-US" altLang="ja-JP" sz="2400" dirty="0"/>
          </a:p>
          <a:p>
            <a:pPr marL="342900" indent="-342900">
              <a:buFont typeface="+mj-ea"/>
              <a:buAutoNum type="circleNumDbPlain"/>
            </a:pPr>
            <a:r>
              <a:rPr lang="en-US" altLang="ja-JP" sz="2400" dirty="0"/>
              <a:t>Write output </a:t>
            </a:r>
            <a:r>
              <a:rPr lang="en-US" altLang="ja-JP" sz="2400" dirty="0" smtClean="0"/>
              <a:t>voltage from CPU </a:t>
            </a:r>
            <a:r>
              <a:rPr lang="en-US" altLang="ja-JP" sz="2400" dirty="0"/>
              <a:t>to </a:t>
            </a:r>
            <a:r>
              <a:rPr lang="en-US" altLang="ja-JP" sz="2400" dirty="0" smtClean="0"/>
              <a:t>memory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ja-JP" sz="2400" dirty="0"/>
              <a:t>The output value written in the memory is converted to </a:t>
            </a:r>
            <a:r>
              <a:rPr lang="en-US" altLang="ja-JP" sz="2400" dirty="0" smtClean="0"/>
              <a:t>analog </a:t>
            </a:r>
            <a:r>
              <a:rPr lang="en-US" altLang="ja-JP" sz="2400" dirty="0"/>
              <a:t>(DAC) and passed to the </a:t>
            </a:r>
            <a:r>
              <a:rPr lang="en-US" altLang="ja-JP" sz="2400" dirty="0" smtClean="0"/>
              <a:t>cooler</a:t>
            </a:r>
            <a:endParaRPr kumimoji="1" lang="en-US" altLang="ja-JP" sz="2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2083037" y="3661460"/>
                <a:ext cx="4769104" cy="818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𝑂𝑢𝑡𝑝𝑢𝑡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𝑉𝑜𝑙𝑡𝑎𝑔𝑒</m:t>
                          </m:r>
                        </m:e>
                      </m:d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𝑇𝑑𝑡</m:t>
                          </m:r>
                        </m:e>
                      </m:nary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037" y="3661460"/>
                <a:ext cx="4769104" cy="81887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3191442" y="4244099"/>
            <a:ext cx="150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Proportional Coefficient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4781" y="4244099"/>
            <a:ext cx="12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Integral Coefficient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33705" y="4275294"/>
            <a:ext cx="128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B050"/>
                </a:solidFill>
              </a:rPr>
              <a:t>Differential Coefficient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250781" y="3849915"/>
            <a:ext cx="324000" cy="396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977167" y="3849915"/>
            <a:ext cx="324000" cy="39600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102013" y="3848099"/>
            <a:ext cx="324000" cy="39600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92869" y="3785815"/>
            <a:ext cx="211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</a:t>
            </a:r>
            <a:r>
              <a:rPr kumimoji="1" lang="ja-JP" altLang="en-US" dirty="0" smtClean="0"/>
              <a:t>： </a:t>
            </a:r>
            <a:r>
              <a:rPr kumimoji="1" lang="en-US" altLang="ja-JP" dirty="0" smtClean="0"/>
              <a:t>Temperature</a:t>
            </a:r>
          </a:p>
          <a:p>
            <a:r>
              <a:rPr lang="en-US" altLang="ja-JP" dirty="0" smtClean="0"/>
              <a:t>t</a:t>
            </a:r>
            <a:r>
              <a:rPr lang="ja-JP" altLang="en-US" dirty="0" smtClean="0"/>
              <a:t>： </a:t>
            </a:r>
            <a:r>
              <a:rPr lang="en-US" altLang="ja-JP" dirty="0" smtClean="0"/>
              <a:t>Time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335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987129" y="4929386"/>
            <a:ext cx="1440653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smtClean="0"/>
              <a:t>SoC-FPGA</a:t>
            </a:r>
            <a:endParaRPr kumimoji="1" lang="en-US" altLang="ja-JP" b="1" dirty="0" smtClean="0"/>
          </a:p>
          <a:p>
            <a:pPr algn="ctr"/>
            <a:r>
              <a:rPr lang="en-US" altLang="ja-JP" b="1" dirty="0" smtClean="0"/>
              <a:t>(DE10-nano)</a:t>
            </a:r>
            <a:endParaRPr kumimoji="1" lang="ja-JP" altLang="en-US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58629" y="4283055"/>
            <a:ext cx="112769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/>
              <a:t>Pt Sensor</a:t>
            </a:r>
            <a:r>
              <a:rPr lang="ja-JP" altLang="en-US" b="1" dirty="0" smtClean="0"/>
              <a:t>（</a:t>
            </a:r>
            <a:r>
              <a:rPr lang="en-US" altLang="ja-JP" b="1" dirty="0"/>
              <a:t>3ch</a:t>
            </a:r>
            <a:r>
              <a:rPr lang="ja-JP" altLang="en-US" b="1" dirty="0"/>
              <a:t>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2990" y="1896333"/>
            <a:ext cx="107913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err="1"/>
              <a:t>Stirling</a:t>
            </a:r>
            <a:r>
              <a:rPr lang="en-US" altLang="ja-JP" b="1" dirty="0"/>
              <a:t> Cooler</a:t>
            </a:r>
            <a:endParaRPr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03532" y="159479"/>
            <a:ext cx="1608588" cy="37953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Sample Mount</a:t>
            </a:r>
            <a:endParaRPr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876584" y="3627234"/>
            <a:ext cx="59467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DAC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73912" y="4169510"/>
            <a:ext cx="62643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ADC</a:t>
            </a:r>
            <a:endParaRPr kumimoji="1" lang="ja-JP" altLang="en-US" b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353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産総研（</a:t>
            </a:r>
            <a:r>
              <a:rPr kumimoji="1" lang="en-US" altLang="ja-JP" dirty="0" smtClean="0"/>
              <a:t>AIST</a:t>
            </a:r>
            <a:r>
              <a:rPr kumimoji="1" lang="ja-JP" altLang="en-US" dirty="0" smtClean="0"/>
              <a:t>）の中性子標準場での</a:t>
            </a:r>
            <a:r>
              <a:rPr kumimoji="1" lang="en-US" altLang="ja-JP" dirty="0" smtClean="0"/>
              <a:t>sub-MeV</a:t>
            </a:r>
            <a:r>
              <a:rPr kumimoji="1" lang="ja-JP" altLang="en-US" dirty="0" smtClean="0"/>
              <a:t>単色中性子照射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64" y="2462186"/>
            <a:ext cx="7715071" cy="353133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t="8033"/>
          <a:stretch/>
        </p:blipFill>
        <p:spPr>
          <a:xfrm>
            <a:off x="8258045" y="1690688"/>
            <a:ext cx="3783484" cy="463803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276144" y="1321356"/>
            <a:ext cx="207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2019</a:t>
            </a:r>
            <a:r>
              <a:rPr kumimoji="1" lang="ja-JP" altLang="en-US" dirty="0" smtClean="0"/>
              <a:t>年の照射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98157" y="5993525"/>
            <a:ext cx="413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2018</a:t>
            </a:r>
            <a:r>
              <a:rPr kumimoji="1" lang="ja-JP" altLang="en-US" dirty="0" smtClean="0"/>
              <a:t>年、</a:t>
            </a:r>
            <a:r>
              <a:rPr kumimoji="1" lang="en-US" altLang="ja-JP" dirty="0" smtClean="0"/>
              <a:t>2019</a:t>
            </a:r>
            <a:r>
              <a:rPr kumimoji="1" lang="ja-JP" altLang="en-US" dirty="0" smtClean="0"/>
              <a:t>年に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度照射を行った</a:t>
            </a:r>
            <a:endParaRPr lang="en-US" altLang="ja-JP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 smtClean="0"/>
              <a:t>2021</a:t>
            </a:r>
            <a:r>
              <a:rPr kumimoji="1" lang="ja-JP" altLang="en-US" dirty="0" smtClean="0"/>
              <a:t>年中に再度実験を行う予定</a:t>
            </a:r>
            <a:endParaRPr kumimoji="1" lang="en-US" altLang="ja-JP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71" y="1802389"/>
            <a:ext cx="3836169" cy="659797"/>
          </a:xfrm>
          <a:prstGeom prst="rect">
            <a:avLst/>
          </a:prstGeom>
        </p:spPr>
      </p:pic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919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42" y="251670"/>
            <a:ext cx="4132318" cy="3099238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5199" y="149759"/>
            <a:ext cx="4424412" cy="33183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55" y="3647018"/>
            <a:ext cx="4174156" cy="313061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99" y="3737522"/>
            <a:ext cx="4560170" cy="3040113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1094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0739" y="857250"/>
            <a:ext cx="6858000" cy="51435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402913"/>
            <a:ext cx="6004143" cy="450310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101883" y="1591892"/>
            <a:ext cx="1256778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err="1" smtClean="0"/>
              <a:t>NaI</a:t>
            </a:r>
            <a:r>
              <a:rPr lang="en-US" altLang="ja-JP" b="1" dirty="0" smtClean="0"/>
              <a:t>(Tl) Scintillator</a:t>
            </a:r>
            <a:endParaRPr lang="ja-JP" altLang="en-US" b="1" dirty="0"/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2480153" y="2054269"/>
            <a:ext cx="1390389" cy="467220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3685524" y="2515934"/>
            <a:ext cx="72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40°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09301" y="5351610"/>
            <a:ext cx="72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60°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2480153" y="4921262"/>
            <a:ext cx="1205371" cy="180521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 flipV="1">
            <a:off x="1620423" y="4557681"/>
            <a:ext cx="859730" cy="216879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475729" y="5166944"/>
            <a:ext cx="72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0°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52956" y="3637063"/>
            <a:ext cx="72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20°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683702" y="3741604"/>
            <a:ext cx="72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35</a:t>
            </a:r>
            <a:r>
              <a:rPr kumimoji="1" lang="en-US" altLang="ja-JP" dirty="0" smtClean="0">
                <a:solidFill>
                  <a:srgbClr val="FFFF00"/>
                </a:solidFill>
              </a:rPr>
              <a:t>°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 flipH="1" flipV="1">
            <a:off x="2349540" y="3346931"/>
            <a:ext cx="127355" cy="336218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V="1">
            <a:off x="2480153" y="3429000"/>
            <a:ext cx="723911" cy="329747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670847" y="3637063"/>
            <a:ext cx="112917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err="1"/>
              <a:t>Stirling</a:t>
            </a:r>
            <a:r>
              <a:rPr lang="en-US" altLang="ja-JP" b="1" dirty="0"/>
              <a:t> </a:t>
            </a:r>
            <a:r>
              <a:rPr lang="en-US" altLang="ja-JP" b="1" dirty="0" smtClean="0"/>
              <a:t>Cooler 1</a:t>
            </a:r>
            <a:endParaRPr lang="ja-JP" altLang="en-US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01097" y="3891386"/>
            <a:ext cx="112917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err="1"/>
              <a:t>Stirling</a:t>
            </a:r>
            <a:r>
              <a:rPr lang="en-US" altLang="ja-JP" b="1" dirty="0"/>
              <a:t> </a:t>
            </a:r>
            <a:r>
              <a:rPr lang="en-US" altLang="ja-JP" b="1" dirty="0" smtClean="0"/>
              <a:t>Cooler 2</a:t>
            </a:r>
            <a:endParaRPr lang="ja-JP" altLang="en-US" b="1" dirty="0"/>
          </a:p>
        </p:txBody>
      </p:sp>
      <p:cxnSp>
        <p:nvCxnSpPr>
          <p:cNvPr id="23" name="直線コネクタ 22"/>
          <p:cNvCxnSpPr/>
          <p:nvPr/>
        </p:nvCxnSpPr>
        <p:spPr>
          <a:xfrm flipH="1" flipV="1">
            <a:off x="9732916" y="3305975"/>
            <a:ext cx="402486" cy="12302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 flipV="1">
            <a:off x="9732916" y="3305975"/>
            <a:ext cx="75227" cy="20724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7719461" y="3308432"/>
            <a:ext cx="2013456" cy="69796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9269128" y="3305975"/>
            <a:ext cx="463788" cy="1369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9403882" y="3305975"/>
            <a:ext cx="329034" cy="20724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793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F7876C3-B1DA-4178-87F9-94AD2A058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dirty="0" err="1"/>
              <a:t>Stirling</a:t>
            </a:r>
            <a:r>
              <a:rPr lang="en-US" altLang="ja-JP" b="1" dirty="0"/>
              <a:t> Cooler </a:t>
            </a:r>
            <a:r>
              <a:rPr lang="en-US" altLang="ja-JP" b="1" dirty="0" smtClean="0"/>
              <a:t>1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1162A101-70CB-42B7-97E0-C682A4F0F2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9" y="1527851"/>
            <a:ext cx="11829624" cy="465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5E64FB94-A2F0-4EF5-BBBE-26963A5448CF}"/>
              </a:ext>
            </a:extLst>
          </p:cNvPr>
          <p:cNvSpPr txBox="1"/>
          <p:nvPr/>
        </p:nvSpPr>
        <p:spPr>
          <a:xfrm>
            <a:off x="11101208" y="1527850"/>
            <a:ext cx="7729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-26</a:t>
            </a:r>
            <a:r>
              <a:rPr kumimoji="1" lang="ja-JP" altLang="en-US" dirty="0"/>
              <a:t>℃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AFA5CFFD-DEDB-495D-9591-E56ECE583BE8}"/>
              </a:ext>
            </a:extLst>
          </p:cNvPr>
          <p:cNvSpPr txBox="1"/>
          <p:nvPr/>
        </p:nvSpPr>
        <p:spPr>
          <a:xfrm>
            <a:off x="10913658" y="2896830"/>
            <a:ext cx="9605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-29.5</a:t>
            </a:r>
            <a:r>
              <a:rPr kumimoji="1" lang="ja-JP" altLang="en-US" dirty="0"/>
              <a:t>℃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75EB1231-8E7D-446D-8826-B4DA1B452149}"/>
              </a:ext>
            </a:extLst>
          </p:cNvPr>
          <p:cNvSpPr txBox="1"/>
          <p:nvPr/>
        </p:nvSpPr>
        <p:spPr>
          <a:xfrm>
            <a:off x="11101207" y="4172897"/>
            <a:ext cx="7729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-33</a:t>
            </a:r>
            <a:r>
              <a:rPr kumimoji="1" lang="ja-JP" altLang="en-US" dirty="0"/>
              <a:t>℃</a:t>
            </a:r>
          </a:p>
        </p:txBody>
      </p:sp>
      <p:sp>
        <p:nvSpPr>
          <p:cNvPr id="3" name="テキスト ボックス 2"/>
          <p:cNvSpPr txBox="1"/>
          <p:nvPr/>
        </p:nvSpPr>
        <p:spPr>
          <a:xfrm rot="1403314">
            <a:off x="10573462" y="2497772"/>
            <a:ext cx="164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Preliminary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743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07D0ADAE-4089-4EC1-A3E4-33BAA71F0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 err="1"/>
              <a:t>Stirling</a:t>
            </a:r>
            <a:r>
              <a:rPr lang="en-US" altLang="ja-JP" b="1" dirty="0"/>
              <a:t> Cooler </a:t>
            </a:r>
            <a:r>
              <a:rPr lang="en-US" altLang="ja-JP" b="1" dirty="0" smtClean="0"/>
              <a:t>2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06D6B2A-BE76-482F-B0A1-6F02972493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8"/>
          <a:stretch/>
        </p:blipFill>
        <p:spPr bwMode="auto">
          <a:xfrm>
            <a:off x="4031228" y="1674565"/>
            <a:ext cx="8105775" cy="510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コネクタ 4">
            <a:extLst>
              <a:ext uri="{FF2B5EF4-FFF2-40B4-BE49-F238E27FC236}">
                <a16:creationId xmlns="" xmlns:a16="http://schemas.microsoft.com/office/drawing/2014/main" id="{BA21ED86-D2D8-43CD-8729-0AB918068B32}"/>
              </a:ext>
            </a:extLst>
          </p:cNvPr>
          <p:cNvCxnSpPr>
            <a:cxnSpLocks/>
          </p:cNvCxnSpPr>
          <p:nvPr/>
        </p:nvCxnSpPr>
        <p:spPr>
          <a:xfrm flipV="1">
            <a:off x="4926578" y="1615533"/>
            <a:ext cx="0" cy="46243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E379B40E-07A9-4D52-99BC-6FB37ADDF8E5}"/>
              </a:ext>
            </a:extLst>
          </p:cNvPr>
          <p:cNvSpPr txBox="1"/>
          <p:nvPr/>
        </p:nvSpPr>
        <p:spPr>
          <a:xfrm>
            <a:off x="4372580" y="1246201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70C0"/>
                </a:solidFill>
              </a:rPr>
              <a:t>Start Exposure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096000" y="558180"/>
            <a:ext cx="5589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Oscillation is large </a:t>
            </a:r>
            <a:r>
              <a:rPr lang="en-US" altLang="ja-JP" dirty="0" smtClean="0">
                <a:sym typeface="Wingdings" panose="05000000000000000000" pitchFamily="2" charset="2"/>
              </a:rPr>
              <a:t> </a:t>
            </a:r>
            <a:r>
              <a:rPr lang="en-US" altLang="ja-JP" dirty="0" err="1" smtClean="0"/>
              <a:t>Kp</a:t>
            </a:r>
            <a:r>
              <a:rPr lang="en-US" altLang="ja-JP" dirty="0" smtClean="0"/>
              <a:t>, Ki, </a:t>
            </a:r>
            <a:r>
              <a:rPr lang="en-US" altLang="ja-JP" dirty="0" err="1" smtClean="0"/>
              <a:t>Kd</a:t>
            </a:r>
            <a:r>
              <a:rPr lang="en-US" altLang="ja-JP" dirty="0" smtClean="0"/>
              <a:t> may be not optimized…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Because there was not much time due to some troubles, we started exposure before stable condition</a:t>
            </a:r>
            <a:r>
              <a:rPr lang="en-US" altLang="ja-JP" dirty="0" smtClean="0"/>
              <a:t>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9328" y="2502008"/>
            <a:ext cx="3611900" cy="270892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756233" y="3320716"/>
            <a:ext cx="75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CH2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81083" y="4397141"/>
            <a:ext cx="75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CH1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55607" y="3671804"/>
            <a:ext cx="75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CH3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411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AIST</a:t>
            </a:r>
            <a:r>
              <a:rPr kumimoji="1" lang="ja-JP" altLang="en-US" dirty="0" err="1" smtClean="0"/>
              <a:t>での</a:t>
            </a:r>
            <a:r>
              <a:rPr kumimoji="1" lang="en-US" altLang="ja-JP" dirty="0" err="1" smtClean="0"/>
              <a:t>NaI</a:t>
            </a:r>
            <a:r>
              <a:rPr kumimoji="1" lang="en-US" altLang="ja-JP" dirty="0" smtClean="0"/>
              <a:t>(Tl)</a:t>
            </a:r>
            <a:r>
              <a:rPr kumimoji="1" lang="ja-JP" altLang="en-US" dirty="0" smtClean="0"/>
              <a:t>シンチレータによる中性子測定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7344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206" y="1136995"/>
            <a:ext cx="6174955" cy="4631216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>
          <a:xfrm flipH="1" flipV="1">
            <a:off x="2027792" y="4397299"/>
            <a:ext cx="727114" cy="204913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V="1">
            <a:off x="2754906" y="2273798"/>
            <a:ext cx="1375271" cy="4172638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990743" y="2180153"/>
            <a:ext cx="121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err="1" smtClean="0">
                <a:solidFill>
                  <a:srgbClr val="FFC000"/>
                </a:solidFill>
              </a:rPr>
              <a:t>NaI</a:t>
            </a:r>
            <a:r>
              <a:rPr lang="en-US" altLang="ja-JP" b="1" dirty="0" err="1" smtClean="0">
                <a:solidFill>
                  <a:srgbClr val="FFC000"/>
                </a:solidFill>
              </a:rPr>
              <a:t>:</a:t>
            </a:r>
            <a:r>
              <a:rPr kumimoji="1" lang="en-US" altLang="ja-JP" b="1" dirty="0" err="1" smtClean="0">
                <a:solidFill>
                  <a:srgbClr val="FFC000"/>
                </a:solidFill>
              </a:rPr>
              <a:t>Tl</a:t>
            </a:r>
            <a:endParaRPr lang="en-US" altLang="ja-JP" b="1" dirty="0">
              <a:solidFill>
                <a:srgbClr val="FFC000"/>
              </a:solidFill>
            </a:endParaRPr>
          </a:p>
          <a:p>
            <a:pPr algn="ctr"/>
            <a:r>
              <a:rPr kumimoji="1" lang="en-US" altLang="ja-JP" b="1" dirty="0" smtClean="0">
                <a:solidFill>
                  <a:srgbClr val="FFC000"/>
                </a:solidFill>
              </a:rPr>
              <a:t>(660keV)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99442" y="1027906"/>
            <a:ext cx="5307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NaI</a:t>
            </a:r>
            <a:r>
              <a:rPr lang="en-US" altLang="ja-JP" dirty="0" err="1" smtClean="0"/>
              <a:t>:Tl</a:t>
            </a:r>
            <a:r>
              <a:rPr kumimoji="1" lang="ja-JP" altLang="en-US" dirty="0" smtClean="0"/>
              <a:t>の設置位置：</a:t>
            </a:r>
            <a:r>
              <a:rPr kumimoji="1" lang="en-US" altLang="ja-JP" dirty="0" smtClean="0"/>
              <a:t>40°</a:t>
            </a:r>
            <a:r>
              <a:rPr kumimoji="1" lang="ja-JP" altLang="en-US" dirty="0" err="1" smtClean="0"/>
              <a:t>、</a:t>
            </a:r>
            <a:r>
              <a:rPr kumimoji="1" lang="en-US" altLang="ja-JP" dirty="0" smtClean="0"/>
              <a:t>1.3m</a:t>
            </a:r>
          </a:p>
          <a:p>
            <a:r>
              <a:rPr lang="ja-JP" altLang="en-US" dirty="0" smtClean="0"/>
              <a:t>中性子エネルギー：～</a:t>
            </a:r>
            <a:r>
              <a:rPr lang="en-US" altLang="ja-JP" dirty="0" smtClean="0"/>
              <a:t>660keV</a:t>
            </a:r>
          </a:p>
          <a:p>
            <a:r>
              <a:rPr kumimoji="1" lang="ja-JP" altLang="en-US" dirty="0" smtClean="0"/>
              <a:t>中性子フラックス：</a:t>
            </a:r>
            <a:r>
              <a:rPr lang="ja-JP" altLang="en-US" strike="sngStrike" dirty="0" smtClean="0"/>
              <a:t>～</a:t>
            </a:r>
            <a:r>
              <a:rPr lang="en-US" altLang="ja-JP" strike="sngStrike" dirty="0"/>
              <a:t>130</a:t>
            </a:r>
            <a:r>
              <a:rPr lang="en-US" altLang="ja-JP" strike="sngStrike" dirty="0" smtClean="0"/>
              <a:t> n/cm</a:t>
            </a:r>
            <a:r>
              <a:rPr lang="en-US" altLang="ja-JP" strike="sngStrike" baseline="30000" dirty="0" smtClean="0"/>
              <a:t>2</a:t>
            </a:r>
            <a:r>
              <a:rPr lang="en-US" altLang="ja-JP" strike="sngStrike" dirty="0" smtClean="0"/>
              <a:t>/s</a:t>
            </a:r>
          </a:p>
          <a:p>
            <a:r>
              <a:rPr lang="ja-JP" altLang="en-US" dirty="0" smtClean="0"/>
              <a:t>　　　　　　　　　　　</a:t>
            </a:r>
            <a:r>
              <a:rPr lang="ja-JP" altLang="en-US" dirty="0" smtClean="0">
                <a:solidFill>
                  <a:srgbClr val="FF0000"/>
                </a:solidFill>
              </a:rPr>
              <a:t>～</a:t>
            </a:r>
            <a:r>
              <a:rPr lang="en-US" altLang="ja-JP" dirty="0">
                <a:solidFill>
                  <a:srgbClr val="FF0000"/>
                </a:solidFill>
              </a:rPr>
              <a:t>74 n/cm</a:t>
            </a:r>
            <a:r>
              <a:rPr lang="en-US" altLang="ja-JP" baseline="30000" dirty="0">
                <a:solidFill>
                  <a:srgbClr val="FF0000"/>
                </a:solidFill>
              </a:rPr>
              <a:t>2</a:t>
            </a:r>
            <a:r>
              <a:rPr lang="en-US" altLang="ja-JP" dirty="0">
                <a:solidFill>
                  <a:srgbClr val="FF0000"/>
                </a:solidFill>
              </a:rPr>
              <a:t>/s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密度：</a:t>
            </a:r>
            <a:r>
              <a:rPr lang="en-US" altLang="ja-JP" dirty="0" smtClean="0"/>
              <a:t>3.67g/cm</a:t>
            </a:r>
            <a:r>
              <a:rPr lang="en-US" altLang="ja-JP" baseline="30000" dirty="0" smtClean="0"/>
              <a:t>3</a:t>
            </a:r>
          </a:p>
          <a:p>
            <a:r>
              <a:rPr lang="ja-JP" altLang="en-US" dirty="0" smtClean="0"/>
              <a:t>モル質量：</a:t>
            </a:r>
            <a:r>
              <a:rPr lang="en-US" altLang="ja-JP" dirty="0" smtClean="0"/>
              <a:t>149.89g/</a:t>
            </a:r>
            <a:r>
              <a:rPr lang="en-US" altLang="ja-JP" dirty="0" err="1" smtClean="0"/>
              <a:t>mol</a:t>
            </a:r>
            <a:endParaRPr lang="en-US" altLang="ja-JP" dirty="0" smtClean="0"/>
          </a:p>
          <a:p>
            <a:r>
              <a:rPr lang="ja-JP" altLang="en-US" dirty="0" smtClean="0"/>
              <a:t>単位体積当たりの原子数： </a:t>
            </a:r>
            <a:r>
              <a:rPr lang="en-US" altLang="ja-JP" dirty="0" smtClean="0"/>
              <a:t>1.48e22 </a:t>
            </a:r>
            <a:r>
              <a:rPr lang="en-US" altLang="ja-JP" dirty="0" err="1" smtClean="0"/>
              <a:t>NaI</a:t>
            </a:r>
            <a:r>
              <a:rPr lang="en-US" altLang="ja-JP" dirty="0" smtClean="0"/>
              <a:t>/cm3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検出器体積：</a:t>
            </a:r>
            <a:r>
              <a:rPr lang="en-US" altLang="ja-JP" dirty="0" smtClean="0"/>
              <a:t>φ5.08cm x 7.62cm</a:t>
            </a:r>
          </a:p>
          <a:p>
            <a:r>
              <a:rPr lang="ja-JP" altLang="en-US" dirty="0" smtClean="0"/>
              <a:t>質量：</a:t>
            </a:r>
            <a:r>
              <a:rPr lang="en-US" altLang="ja-JP" dirty="0" smtClean="0"/>
              <a:t>566.65g</a:t>
            </a:r>
          </a:p>
          <a:p>
            <a:r>
              <a:rPr lang="ja-JP" altLang="en-US" dirty="0" smtClean="0"/>
              <a:t>ビーム方向の面積：</a:t>
            </a:r>
            <a:r>
              <a:rPr lang="en-US" altLang="ja-JP" dirty="0" smtClean="0"/>
              <a:t>20.27cm</a:t>
            </a:r>
            <a:r>
              <a:rPr lang="en-US" altLang="ja-JP" baseline="30000" dirty="0" smtClean="0"/>
              <a:t>2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中性子の断面積</a:t>
            </a:r>
            <a:endParaRPr lang="en-US" altLang="ja-JP" dirty="0" smtClean="0"/>
          </a:p>
          <a:p>
            <a:r>
              <a:rPr lang="en-US" altLang="ja-JP" baseline="30000" dirty="0" smtClean="0"/>
              <a:t>127</a:t>
            </a:r>
            <a:r>
              <a:rPr lang="en-US" altLang="ja-JP" dirty="0" smtClean="0"/>
              <a:t>I</a:t>
            </a:r>
            <a:r>
              <a:rPr lang="ja-JP" altLang="en-US" dirty="0" smtClean="0"/>
              <a:t>～</a:t>
            </a:r>
            <a:r>
              <a:rPr lang="en-US" altLang="ja-JP" dirty="0" smtClean="0"/>
              <a:t>5barn</a:t>
            </a:r>
          </a:p>
          <a:p>
            <a:r>
              <a:rPr lang="en-US" altLang="ja-JP" baseline="30000" dirty="0" smtClean="0"/>
              <a:t>22</a:t>
            </a:r>
            <a:r>
              <a:rPr lang="en-US" altLang="ja-JP" dirty="0" smtClean="0"/>
              <a:t>Na</a:t>
            </a:r>
            <a:r>
              <a:rPr lang="ja-JP" altLang="en-US" dirty="0" smtClean="0"/>
              <a:t>～</a:t>
            </a:r>
            <a:r>
              <a:rPr lang="en-US" altLang="ja-JP" dirty="0" smtClean="0"/>
              <a:t>5barn</a:t>
            </a:r>
          </a:p>
          <a:p>
            <a:endParaRPr lang="en-US" altLang="ja-JP" dirty="0" smtClean="0"/>
          </a:p>
          <a:p>
            <a:r>
              <a:rPr lang="ja-JP" altLang="en-US" dirty="0"/>
              <a:t>ラフ</a:t>
            </a:r>
            <a:r>
              <a:rPr lang="ja-JP" altLang="en-US" dirty="0" smtClean="0"/>
              <a:t>な検出期待値：</a:t>
            </a:r>
            <a:endParaRPr lang="en-US" altLang="ja-JP" dirty="0" smtClean="0"/>
          </a:p>
          <a:p>
            <a:r>
              <a:rPr lang="en-US" altLang="ja-JP" dirty="0" smtClean="0"/>
              <a:t>20.27 x </a:t>
            </a:r>
            <a:r>
              <a:rPr lang="en-US" altLang="ja-JP" dirty="0"/>
              <a:t>74 </a:t>
            </a:r>
            <a:r>
              <a:rPr lang="en-US" altLang="ja-JP" dirty="0" smtClean="0"/>
              <a:t>x 1.48e22 x 10e-24 x 7.62 </a:t>
            </a:r>
            <a:r>
              <a:rPr kumimoji="1" lang="ja-JP" altLang="en-US" dirty="0" smtClean="0"/>
              <a:t>～ </a:t>
            </a:r>
            <a:r>
              <a:rPr kumimoji="1" lang="en-US" altLang="ja-JP" dirty="0" smtClean="0"/>
              <a:t>1700 cps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18544" y="3750968"/>
            <a:ext cx="155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</a:rPr>
              <a:t>NIT</a:t>
            </a:r>
          </a:p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(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880keV</a:t>
            </a:r>
            <a:r>
              <a:rPr lang="en-US" altLang="ja-JP" b="1" dirty="0">
                <a:solidFill>
                  <a:srgbClr val="FF0000"/>
                </a:solidFill>
              </a:rPr>
              <a:t>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0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2975" r="1497" b="51253"/>
          <a:stretch/>
        </p:blipFill>
        <p:spPr>
          <a:xfrm>
            <a:off x="999845" y="1423245"/>
            <a:ext cx="9830985" cy="33514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NaI</a:t>
            </a:r>
            <a:r>
              <a:rPr lang="en-US" altLang="ja-JP" dirty="0" smtClean="0"/>
              <a:t>(Tl)</a:t>
            </a:r>
            <a:r>
              <a:rPr lang="ja-JP" altLang="en-US" dirty="0" err="1" smtClean="0"/>
              <a:t>での</a:t>
            </a:r>
            <a:r>
              <a:rPr lang="ja-JP" altLang="en-US" dirty="0" smtClean="0"/>
              <a:t>エネルギースペクトル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16651" y="1238579"/>
            <a:ext cx="118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Log scale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46853" y="5135131"/>
            <a:ext cx="8576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○ </a:t>
            </a:r>
            <a:r>
              <a:rPr kumimoji="1" lang="en-US" altLang="ja-JP" dirty="0" smtClean="0"/>
              <a:t>γ</a:t>
            </a:r>
            <a:r>
              <a:rPr kumimoji="1" lang="ja-JP" altLang="en-US" dirty="0" smtClean="0"/>
              <a:t>線っぽい事象</a:t>
            </a:r>
            <a:endParaRPr kumimoji="1" lang="en-US" altLang="ja-JP" dirty="0" smtClean="0"/>
          </a:p>
          <a:p>
            <a:r>
              <a:rPr kumimoji="1" lang="ja-JP" altLang="en-US" dirty="0" smtClean="0"/>
              <a:t>ビーム</a:t>
            </a:r>
            <a:r>
              <a:rPr kumimoji="1" lang="en-US" altLang="ja-JP" dirty="0" smtClean="0"/>
              <a:t>ON</a:t>
            </a:r>
            <a:r>
              <a:rPr kumimoji="1" lang="ja-JP" altLang="en-US" dirty="0" smtClean="0"/>
              <a:t>： ～</a:t>
            </a:r>
            <a:r>
              <a:rPr kumimoji="1" lang="en-US" altLang="ja-JP" dirty="0" smtClean="0"/>
              <a:t>60keV</a:t>
            </a:r>
            <a:r>
              <a:rPr kumimoji="1" lang="ja-JP" altLang="en-US" dirty="0" err="1" smtClean="0"/>
              <a:t>、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100keV</a:t>
            </a:r>
            <a:r>
              <a:rPr kumimoji="1" lang="ja-JP" altLang="en-US" dirty="0" err="1" smtClean="0"/>
              <a:t>、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200keV</a:t>
            </a:r>
            <a:r>
              <a:rPr kumimoji="1" lang="ja-JP" altLang="en-US" dirty="0" err="1" smtClean="0"/>
              <a:t>、</a:t>
            </a:r>
            <a:r>
              <a:rPr kumimoji="1" lang="en-US" altLang="ja-JP" dirty="0" smtClean="0"/>
              <a:t>350</a:t>
            </a:r>
            <a:r>
              <a:rPr lang="ja-JP" altLang="en-US" dirty="0" smtClean="0"/>
              <a:t>～</a:t>
            </a:r>
            <a:r>
              <a:rPr lang="en-US" altLang="ja-JP" dirty="0" smtClean="0"/>
              <a:t>500keV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他</a:t>
            </a:r>
            <a:r>
              <a:rPr lang="en-US" altLang="ja-JP" dirty="0" smtClean="0"/>
              <a:t>Offset</a:t>
            </a:r>
            <a:r>
              <a:rPr lang="ja-JP" altLang="en-US" dirty="0" smtClean="0"/>
              <a:t>が環境</a:t>
            </a:r>
            <a:r>
              <a:rPr lang="en-US" altLang="ja-JP" dirty="0" smtClean="0"/>
              <a:t>γ</a:t>
            </a:r>
            <a:r>
              <a:rPr lang="ja-JP" altLang="en-US" dirty="0" smtClean="0"/>
              <a:t>線と同程度</a:t>
            </a:r>
            <a:endParaRPr lang="en-US" altLang="ja-JP" dirty="0" smtClean="0"/>
          </a:p>
          <a:p>
            <a:r>
              <a:rPr kumimoji="1" lang="ja-JP" altLang="en-US" dirty="0" smtClean="0"/>
              <a:t>ビーム</a:t>
            </a:r>
            <a:r>
              <a:rPr lang="en-US" altLang="ja-JP" dirty="0" smtClean="0"/>
              <a:t>Stop</a:t>
            </a:r>
            <a:r>
              <a:rPr lang="ja-JP" altLang="en-US" dirty="0"/>
              <a:t>後</a:t>
            </a:r>
            <a:r>
              <a:rPr lang="ja-JP" altLang="en-US" dirty="0" smtClean="0"/>
              <a:t>：～</a:t>
            </a:r>
            <a:r>
              <a:rPr lang="en-US" altLang="ja-JP" dirty="0" smtClean="0"/>
              <a:t>33keV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500keV</a:t>
            </a:r>
            <a:r>
              <a:rPr lang="ja-JP" altLang="en-US" dirty="0" smtClean="0"/>
              <a:t>以上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53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Simulation</a:t>
            </a:r>
            <a:r>
              <a:rPr kumimoji="1" lang="ja-JP" altLang="en-US" dirty="0" smtClean="0"/>
              <a:t>との比較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1539" y="1938215"/>
            <a:ext cx="24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Data</a:t>
            </a:r>
          </a:p>
          <a:p>
            <a:pPr algn="ctr"/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Beam Off </a:t>
            </a:r>
            <a:r>
              <a:rPr kumimoji="1" lang="ja-JP" altLang="en-US" dirty="0" smtClean="0"/>
              <a:t>差し引き後）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" b="50518"/>
          <a:stretch/>
        </p:blipFill>
        <p:spPr>
          <a:xfrm>
            <a:off x="3804974" y="4048615"/>
            <a:ext cx="8146306" cy="26702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r="1458"/>
          <a:stretch/>
        </p:blipFill>
        <p:spPr>
          <a:xfrm>
            <a:off x="3784921" y="1197535"/>
            <a:ext cx="8103948" cy="277402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1538" y="4406858"/>
            <a:ext cx="279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Simulation</a:t>
            </a:r>
          </a:p>
          <a:p>
            <a:pPr algn="ctr"/>
            <a:r>
              <a:rPr lang="en-US" altLang="ja-JP" dirty="0" smtClean="0"/>
              <a:t>(660keV monochromatic)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3072861" y="4542042"/>
            <a:ext cx="176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Event Rate (cps)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0361" y="5097694"/>
            <a:ext cx="365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Simulation</a:t>
            </a:r>
            <a:r>
              <a:rPr kumimoji="1" lang="ja-JP" altLang="en-US" dirty="0" err="1" smtClean="0"/>
              <a:t>には</a:t>
            </a:r>
            <a:r>
              <a:rPr kumimoji="1" lang="en-US" altLang="ja-JP" dirty="0" smtClean="0"/>
              <a:t>Offset</a:t>
            </a:r>
            <a:r>
              <a:rPr kumimoji="1" lang="ja-JP" altLang="en-US" dirty="0" smtClean="0"/>
              <a:t>が乗っていないが、大体合っているように見える</a:t>
            </a:r>
            <a:endParaRPr kumimoji="1" lang="en-US" altLang="ja-JP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Offset</a:t>
            </a:r>
            <a:r>
              <a:rPr kumimoji="1" lang="ja-JP" altLang="en-US" dirty="0" smtClean="0"/>
              <a:t>は周りの物質からの</a:t>
            </a:r>
            <a:r>
              <a:rPr kumimoji="1" lang="en-US" altLang="ja-JP" dirty="0" smtClean="0"/>
              <a:t>γ</a:t>
            </a:r>
            <a:r>
              <a:rPr kumimoji="1" lang="ja-JP" altLang="en-US" dirty="0" smtClean="0"/>
              <a:t>線？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03117" y="4192633"/>
            <a:ext cx="10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aseline="30000" dirty="0" smtClean="0"/>
              <a:t>127</a:t>
            </a:r>
            <a:r>
              <a:rPr lang="en-US" altLang="ja-JP" dirty="0" smtClean="0"/>
              <a:t>I (n </a:t>
            </a:r>
            <a:r>
              <a:rPr lang="en-US" altLang="ja-JP" dirty="0" smtClean="0">
                <a:latin typeface="Symbol" panose="05050102010706020507" pitchFamily="18" charset="2"/>
              </a:rPr>
              <a:t>g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8545828" y="4116873"/>
            <a:ext cx="0" cy="43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8689557" y="4431166"/>
            <a:ext cx="0" cy="43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9003117" y="4477065"/>
            <a:ext cx="0" cy="43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9632780" y="4776190"/>
            <a:ext cx="0" cy="43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78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Simulation</a:t>
            </a:r>
            <a:r>
              <a:rPr lang="ja-JP" altLang="en-US" dirty="0"/>
              <a:t>との</a:t>
            </a:r>
            <a:r>
              <a:rPr lang="ja-JP" altLang="en-US" dirty="0" smtClean="0"/>
              <a:t>比較（低エネルギーの方）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68" y="3726077"/>
            <a:ext cx="3759401" cy="270413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t="5620" r="51377" b="1740"/>
          <a:stretch/>
        </p:blipFill>
        <p:spPr>
          <a:xfrm>
            <a:off x="3278619" y="1163624"/>
            <a:ext cx="3621028" cy="257524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930845" y="1983652"/>
            <a:ext cx="954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43</a:t>
            </a:r>
            <a:r>
              <a:rPr lang="en-US" altLang="ja-JP" dirty="0" smtClean="0"/>
              <a:t>.6 cps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4930845" y="5263170"/>
            <a:ext cx="954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59.9 </a:t>
            </a:r>
            <a:r>
              <a:rPr lang="en-US" altLang="ja-JP" dirty="0"/>
              <a:t>cps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1539" y="1938215"/>
            <a:ext cx="24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Data</a:t>
            </a:r>
          </a:p>
          <a:p>
            <a:pPr algn="ctr"/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Beam Off </a:t>
            </a:r>
            <a:r>
              <a:rPr kumimoji="1" lang="ja-JP" altLang="en-US" dirty="0" smtClean="0"/>
              <a:t>差し引き後）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1862" y="4616476"/>
            <a:ext cx="244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Simulation</a:t>
            </a:r>
            <a:endParaRPr lang="en-US" altLang="ja-JP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30469" y="3773578"/>
            <a:ext cx="5020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smtClean="0"/>
              <a:t>Na recoil</a:t>
            </a:r>
            <a:r>
              <a:rPr kumimoji="1" lang="ja-JP" altLang="en-US" dirty="0" smtClean="0"/>
              <a:t>の形状が少し異なる、データも少ない</a:t>
            </a:r>
            <a:endParaRPr kumimoji="1" lang="en-US" altLang="ja-JP" dirty="0" smtClean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kumimoji="1" lang="en-US" altLang="ja-JP" dirty="0" smtClean="0"/>
              <a:t>Efficiency</a:t>
            </a:r>
            <a:r>
              <a:rPr lang="ja-JP" altLang="en-US" dirty="0" smtClean="0"/>
              <a:t>？</a:t>
            </a:r>
            <a:endParaRPr lang="en-US" altLang="ja-JP" dirty="0" smtClean="0"/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ja-JP" dirty="0" err="1" smtClean="0"/>
              <a:t>QuenchingFactor</a:t>
            </a:r>
            <a:r>
              <a:rPr lang="ja-JP" altLang="en-US" dirty="0" smtClean="0"/>
              <a:t>のエネルギー依存性？</a:t>
            </a:r>
            <a:endParaRPr kumimoji="1" lang="en-US" altLang="ja-JP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/>
              <a:t>58</a:t>
            </a:r>
            <a:r>
              <a:rPr kumimoji="1" lang="en-US" altLang="ja-JP" dirty="0" smtClean="0"/>
              <a:t>keV</a:t>
            </a:r>
            <a:r>
              <a:rPr kumimoji="1" lang="ja-JP" altLang="en-US" dirty="0" smtClean="0"/>
              <a:t>のピークはデータが</a:t>
            </a:r>
            <a:r>
              <a:rPr kumimoji="1" lang="en-US" altLang="ja-JP" dirty="0" smtClean="0"/>
              <a:t>20%</a:t>
            </a:r>
            <a:r>
              <a:rPr kumimoji="1" lang="ja-JP" altLang="en-US" dirty="0" smtClean="0"/>
              <a:t>程度少ない</a:t>
            </a:r>
            <a:endParaRPr kumimoji="1" lang="en-US" altLang="ja-JP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kumimoji="1" lang="en-US" altLang="ja-JP" dirty="0"/>
          </a:p>
        </p:txBody>
      </p:sp>
      <p:sp>
        <p:nvSpPr>
          <p:cNvPr id="3" name="正方形/長方形 2"/>
          <p:cNvSpPr/>
          <p:nvPr/>
        </p:nvSpPr>
        <p:spPr>
          <a:xfrm>
            <a:off x="52748" y="5158572"/>
            <a:ext cx="3547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/>
              <a:t>Quenching</a:t>
            </a:r>
            <a:r>
              <a:rPr lang="ja-JP" altLang="en-US" dirty="0"/>
              <a:t> </a:t>
            </a:r>
            <a:r>
              <a:rPr lang="en-US" altLang="ja-JP" dirty="0"/>
              <a:t>Factor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 smtClean="0"/>
              <a:t>0.3 (for Na</a:t>
            </a:r>
            <a:r>
              <a:rPr lang="en-US" altLang="ja-JP" dirty="0"/>
              <a:t>)</a:t>
            </a:r>
          </a:p>
          <a:p>
            <a:r>
              <a:rPr lang="en-US" altLang="ja-JP" dirty="0"/>
              <a:t>                                  </a:t>
            </a:r>
            <a:r>
              <a:rPr lang="en-US" altLang="ja-JP" dirty="0" smtClean="0"/>
              <a:t>    </a:t>
            </a:r>
            <a:r>
              <a:rPr lang="en-US" altLang="ja-JP" dirty="0"/>
              <a:t>= </a:t>
            </a:r>
            <a:r>
              <a:rPr lang="en-US" altLang="ja-JP" dirty="0" smtClean="0"/>
              <a:t>0.09 (for I)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 smtClean="0">
                <a:latin typeface="Symbol" panose="05050102010706020507" pitchFamily="18" charset="2"/>
              </a:rPr>
              <a:t>D</a:t>
            </a:r>
            <a:r>
              <a:rPr lang="en-US" altLang="ja-JP" dirty="0" smtClean="0"/>
              <a:t>E = 3.0% @ 662keV</a:t>
            </a:r>
          </a:p>
          <a:p>
            <a:r>
              <a:rPr lang="en-US" altLang="ja-JP" dirty="0" smtClean="0"/>
              <a:t>           = 6.4% @ 58keV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77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Quenching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Factor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0"/>
          <a:stretch/>
        </p:blipFill>
        <p:spPr>
          <a:xfrm>
            <a:off x="28023" y="1690688"/>
            <a:ext cx="4901685" cy="35489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r="8463"/>
          <a:stretch/>
        </p:blipFill>
        <p:spPr>
          <a:xfrm>
            <a:off x="6227546" y="637202"/>
            <a:ext cx="3683816" cy="2517424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6607961" y="1239870"/>
            <a:ext cx="317285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7120345" y="894671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DAMA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157146" y="1571254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Joo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526746" y="1183647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Xu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103381" y="441584"/>
            <a:ext cx="958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Stiegler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0008046" y="863938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808080"/>
                </a:solidFill>
                <a:latin typeface="Times New Roman" panose="02020603050405020304" pitchFamily="18" charset="0"/>
              </a:rPr>
              <a:t>arXiv:1907.04963v3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449332" y="2074966"/>
            <a:ext cx="131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B050"/>
                </a:solidFill>
              </a:rPr>
              <a:t>En</a:t>
            </a:r>
            <a:r>
              <a:rPr kumimoji="1" lang="en-US" altLang="ja-JP" dirty="0" smtClean="0">
                <a:solidFill>
                  <a:srgbClr val="00B050"/>
                </a:solidFill>
              </a:rPr>
              <a:t>=660keV</a:t>
            </a:r>
            <a:r>
              <a:rPr kumimoji="1" lang="ja-JP" altLang="en-US" dirty="0" smtClean="0">
                <a:solidFill>
                  <a:srgbClr val="00B050"/>
                </a:solidFill>
              </a:rPr>
              <a:t>の</a:t>
            </a:r>
            <a:r>
              <a:rPr kumimoji="1" lang="en-US" altLang="ja-JP" dirty="0" smtClean="0">
                <a:solidFill>
                  <a:srgbClr val="00B050"/>
                </a:solidFill>
              </a:rPr>
              <a:t>E</a:t>
            </a:r>
            <a:r>
              <a:rPr kumimoji="1" lang="en-US" altLang="ja-JP" baseline="-25000" dirty="0" smtClean="0">
                <a:solidFill>
                  <a:srgbClr val="00B050"/>
                </a:solidFill>
              </a:rPr>
              <a:t>R</a:t>
            </a:r>
            <a:r>
              <a:rPr lang="ja-JP" altLang="en-US" baseline="-25000" dirty="0">
                <a:solidFill>
                  <a:srgbClr val="00B050"/>
                </a:solidFill>
              </a:rPr>
              <a:t> </a:t>
            </a:r>
            <a:r>
              <a:rPr kumimoji="1" lang="en-US" altLang="ja-JP" dirty="0" smtClean="0">
                <a:solidFill>
                  <a:srgbClr val="00B050"/>
                </a:solidFill>
              </a:rPr>
              <a:t>Max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8690271" y="705348"/>
            <a:ext cx="0" cy="219600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35" y="4022372"/>
            <a:ext cx="3683182" cy="2644691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011570" y="3928131"/>
            <a:ext cx="98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Stiegler</a:t>
            </a:r>
            <a:endParaRPr kumimoji="1" lang="en-US" altLang="ja-JP" dirty="0" smtClean="0"/>
          </a:p>
        </p:txBody>
      </p:sp>
      <p:sp>
        <p:nvSpPr>
          <p:cNvPr id="7" name="正方形/長方形 6"/>
          <p:cNvSpPr/>
          <p:nvPr/>
        </p:nvSpPr>
        <p:spPr>
          <a:xfrm>
            <a:off x="6629721" y="3584296"/>
            <a:ext cx="340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660keV</a:t>
            </a:r>
            <a:r>
              <a:rPr lang="ja-JP" altLang="en-US" dirty="0" smtClean="0"/>
              <a:t>単色でのシミュレーション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1981275" y="1650546"/>
            <a:ext cx="827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データ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767700" y="224168"/>
            <a:ext cx="301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Na</a:t>
            </a:r>
            <a:r>
              <a:rPr kumimoji="1" lang="ja-JP" altLang="en-US" dirty="0" smtClean="0"/>
              <a:t>に対する</a:t>
            </a:r>
            <a:r>
              <a:rPr kumimoji="1" lang="en-US" altLang="ja-JP" dirty="0" smtClean="0"/>
              <a:t>Quenching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Factor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90" y="3977446"/>
            <a:ext cx="3808313" cy="273454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9780819" y="3927823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Xu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699134" y="5118218"/>
            <a:ext cx="2492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エッジが低エネルギーに寄りすぎる</a:t>
            </a:r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9442383" y="5764549"/>
            <a:ext cx="468979" cy="183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732547" y="5864317"/>
            <a:ext cx="289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ja-JP" dirty="0" err="1" smtClean="0"/>
              <a:t>Stiegler</a:t>
            </a:r>
            <a:r>
              <a:rPr kumimoji="1" lang="ja-JP" altLang="en-US" dirty="0" smtClean="0"/>
              <a:t>の</a:t>
            </a:r>
            <a:r>
              <a:rPr kumimoji="1" lang="en-US" altLang="ja-JP" dirty="0" smtClean="0"/>
              <a:t>QF</a:t>
            </a:r>
            <a:r>
              <a:rPr kumimoji="1" lang="ja-JP" altLang="en-US" dirty="0" smtClean="0"/>
              <a:t>を採用する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95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301" y="3957869"/>
            <a:ext cx="4028499" cy="29001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751" y="688769"/>
            <a:ext cx="4029161" cy="289231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06" y="3339086"/>
            <a:ext cx="4888035" cy="351891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25" y="825845"/>
            <a:ext cx="5071415" cy="264435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7515074" y="3814702"/>
            <a:ext cx="366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Reconstructed Energy vs AIST Energy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22656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sub-MeV Neutron Detection Performance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7" name="右矢印 6"/>
          <p:cNvSpPr/>
          <p:nvPr/>
        </p:nvSpPr>
        <p:spPr>
          <a:xfrm rot="20375662">
            <a:off x="5108813" y="3113246"/>
            <a:ext cx="2771265" cy="6458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xmlns="" id="{860B65D4-46E2-48B7-852E-376072A18D7C}"/>
                  </a:ext>
                </a:extLst>
              </p:cNvPr>
              <p:cNvSpPr/>
              <p:nvPr/>
            </p:nvSpPr>
            <p:spPr>
              <a:xfrm>
                <a:off x="5607395" y="3104079"/>
                <a:ext cx="1668470" cy="7927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 dirty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ja-JP" sz="2000" b="1" i="1" dirty="0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ja-JP" sz="2000" b="1" i="1" dirty="0"/>
                        <m:t> </m:t>
                      </m:r>
                      <m:r>
                        <m:rPr>
                          <m:nor/>
                        </m:rPr>
                        <a:rPr lang="en-US" altLang="ja-JP" sz="2000" b="1" i="0" dirty="0" smtClean="0"/>
                        <m:t>= </m:t>
                      </m:r>
                      <m:f>
                        <m:fPr>
                          <m:ctrlPr>
                            <a:rPr lang="en-US" altLang="ja-JP" sz="20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b="1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1" i="1" dirty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ja-JP" sz="2000" b="1" i="1" dirty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altLang="ja-JP" sz="2000" b="1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altLang="ja-JP" sz="2000" b="1" i="1" dirty="0">
                                  <a:latin typeface="Cambria Math" panose="02040503050406030204" pitchFamily="18" charset="0"/>
                                </a:rPr>
                                <m:t>𝒄𝒐𝒔</m:t>
                              </m:r>
                              <m:r>
                                <a:rPr lang="en-US" altLang="ja-JP" sz="2000" b="1" i="1" dirty="0">
                                  <a:latin typeface="Cambria Math" panose="02040503050406030204" pitchFamily="18" charset="0"/>
                                </a:rPr>
                                <m:t>²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sz="2000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000" b="1" i="1" dirty="0"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altLang="ja-JP" sz="2000" b="1" i="1" dirty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</m:oMath>
                  </m:oMathPara>
                </a14:m>
                <a:endParaRPr lang="en-US" altLang="ja-JP" sz="2000" b="1" dirty="0"/>
              </a:p>
            </p:txBody>
          </p:sp>
        </mc:Choice>
        <mc:Fallback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60B65D4-46E2-48B7-852E-376072A18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395" y="3104079"/>
                <a:ext cx="1668470" cy="79271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75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Offset</a:t>
            </a:r>
            <a:r>
              <a:rPr kumimoji="1" lang="ja-JP" altLang="en-US" dirty="0" smtClean="0"/>
              <a:t>差し引き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81" y="2406360"/>
            <a:ext cx="4495299" cy="304624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64" y="1963553"/>
            <a:ext cx="5432884" cy="368159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43789" y="1457789"/>
            <a:ext cx="769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環境</a:t>
            </a:r>
            <a:r>
              <a:rPr kumimoji="1" lang="en-US" altLang="ja-JP" dirty="0" smtClean="0"/>
              <a:t>γ</a:t>
            </a:r>
            <a:r>
              <a:rPr kumimoji="1" lang="ja-JP" altLang="en-US" dirty="0" smtClean="0"/>
              <a:t>線差し引き後、さらに</a:t>
            </a:r>
            <a:r>
              <a:rPr kumimoji="1" lang="en-US" altLang="ja-JP" dirty="0" smtClean="0"/>
              <a:t>Simulation</a:t>
            </a:r>
            <a:r>
              <a:rPr kumimoji="1" lang="ja-JP" altLang="en-US" dirty="0" smtClean="0"/>
              <a:t>で考慮できていない</a:t>
            </a:r>
            <a:r>
              <a:rPr kumimoji="1" lang="en-US" altLang="ja-JP" dirty="0" smtClean="0"/>
              <a:t>Offset</a:t>
            </a:r>
            <a:r>
              <a:rPr kumimoji="1" lang="ja-JP" altLang="en-US" dirty="0" smtClean="0"/>
              <a:t>成分を差し引く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7911" y="5594848"/>
            <a:ext cx="324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ROOTv6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の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compton</a:t>
            </a:r>
            <a:r>
              <a:rPr kumimoji="1" lang="ja-JP" altLang="en-US" dirty="0" smtClean="0">
                <a:solidFill>
                  <a:srgbClr val="FF0000"/>
                </a:solidFill>
              </a:rPr>
              <a:t>成分抽出用の</a:t>
            </a:r>
            <a:r>
              <a:rPr lang="ja-JP" altLang="en-US" dirty="0">
                <a:solidFill>
                  <a:srgbClr val="FF0000"/>
                </a:solidFill>
              </a:rPr>
              <a:t>関数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を使ったもの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1443789" y="5111015"/>
            <a:ext cx="211756" cy="5341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954157" y="4764505"/>
            <a:ext cx="4681330" cy="52939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5635487" y="4361006"/>
            <a:ext cx="1024894" cy="543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537307" y="5365050"/>
            <a:ext cx="161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Eee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keV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19972" y="5193416"/>
            <a:ext cx="161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Eee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keV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-148934" y="2744997"/>
            <a:ext cx="178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Event Rate (cps)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53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Offset</a:t>
            </a:r>
            <a:r>
              <a:rPr kumimoji="1" lang="ja-JP" altLang="en-US" dirty="0" smtClean="0"/>
              <a:t>差し引き後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7948" r="8370" b="4217"/>
          <a:stretch/>
        </p:blipFill>
        <p:spPr>
          <a:xfrm>
            <a:off x="2406035" y="1546308"/>
            <a:ext cx="6757215" cy="473465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983151" y="6096293"/>
            <a:ext cx="161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Eee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keV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1329805" y="2208391"/>
            <a:ext cx="178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Event Rate (cps)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7948" r="7774" b="4431"/>
          <a:stretch/>
        </p:blipFill>
        <p:spPr>
          <a:xfrm>
            <a:off x="4928136" y="2041927"/>
            <a:ext cx="3708670" cy="257912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579569" y="1751798"/>
            <a:ext cx="1078031" cy="423511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3657600" y="3214838"/>
            <a:ext cx="1183907" cy="3725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136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/>
          <a:stretch/>
        </p:blipFill>
        <p:spPr>
          <a:xfrm>
            <a:off x="8224889" y="3701778"/>
            <a:ext cx="4086144" cy="275673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49" y="1642407"/>
            <a:ext cx="4874571" cy="350016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Unfolding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Method for AIST Neutron </a:t>
            </a:r>
            <a:r>
              <a:rPr lang="en-US" altLang="ja-JP" dirty="0" smtClean="0"/>
              <a:t>M</a:t>
            </a:r>
            <a:r>
              <a:rPr kumimoji="1" lang="en-US" altLang="ja-JP" dirty="0" smtClean="0"/>
              <a:t>easured by </a:t>
            </a:r>
            <a:r>
              <a:rPr lang="en-US" altLang="ja-JP" dirty="0" err="1"/>
              <a:t>NaI:Tl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827416" y="1901818"/>
            <a:ext cx="2090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Measured Spectrum</a:t>
            </a:r>
            <a:endParaRPr lang="ja-JP" altLang="en-US" dirty="0"/>
          </a:p>
        </p:txBody>
      </p:sp>
      <p:sp>
        <p:nvSpPr>
          <p:cNvPr id="10" name="フローチャート: 和接合 9"/>
          <p:cNvSpPr/>
          <p:nvPr/>
        </p:nvSpPr>
        <p:spPr>
          <a:xfrm>
            <a:off x="3211133" y="3163328"/>
            <a:ext cx="288000" cy="288000"/>
          </a:xfrm>
          <a:prstGeom prst="flowChartSummingJunct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4892" y="4422670"/>
            <a:ext cx="362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/>
              <a:t>D</a:t>
            </a:r>
            <a:r>
              <a:rPr kumimoji="1" lang="en-US" altLang="ja-JP" dirty="0" smtClean="0"/>
              <a:t>ata range 10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100keV is used</a:t>
            </a:r>
            <a:endParaRPr lang="en-US" altLang="ja-JP" dirty="0" smtClean="0"/>
          </a:p>
        </p:txBody>
      </p:sp>
      <p:sp>
        <p:nvSpPr>
          <p:cNvPr id="12" name="右矢印 11"/>
          <p:cNvSpPr/>
          <p:nvPr/>
        </p:nvSpPr>
        <p:spPr>
          <a:xfrm rot="1470510">
            <a:off x="7989862" y="4268312"/>
            <a:ext cx="503671" cy="423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882763" y="6196844"/>
            <a:ext cx="111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En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keV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4770876" y="1611587"/>
            <a:ext cx="1955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Response Function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9279870" y="3394717"/>
            <a:ext cx="1976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Restored Spectrum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t="8161" r="7919" b="4218"/>
          <a:stretch/>
        </p:blipFill>
        <p:spPr>
          <a:xfrm>
            <a:off x="481215" y="2245568"/>
            <a:ext cx="2643861" cy="1835519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 rot="16200000">
            <a:off x="-595966" y="2687818"/>
            <a:ext cx="178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Event Rate (cps)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74272" y="4022518"/>
            <a:ext cx="161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Eee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keV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329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ヨウ素の</a:t>
            </a:r>
            <a:r>
              <a:rPr kumimoji="1" lang="en-US" altLang="ja-JP" dirty="0" smtClean="0"/>
              <a:t>γ</a:t>
            </a:r>
            <a:r>
              <a:rPr kumimoji="1" lang="ja-JP" altLang="en-US" dirty="0" smtClean="0"/>
              <a:t>線ピークと断面積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4" name="Picture 2" descr="https://wwwndc.jaea.go.jp/j40fig/jpeg/i127_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4905" r="4414" b="3730"/>
          <a:stretch/>
        </p:blipFill>
        <p:spPr bwMode="auto">
          <a:xfrm>
            <a:off x="5712984" y="3781965"/>
            <a:ext cx="3955721" cy="300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75" r="812"/>
          <a:stretch/>
        </p:blipFill>
        <p:spPr>
          <a:xfrm>
            <a:off x="671559" y="4147267"/>
            <a:ext cx="3543204" cy="24425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87" y="1027906"/>
            <a:ext cx="3693216" cy="250271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9" y="1027906"/>
            <a:ext cx="4009759" cy="287918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701831" y="5183862"/>
            <a:ext cx="122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 smtClean="0"/>
              <a:t>JENDL</a:t>
            </a:r>
            <a:r>
              <a:rPr kumimoji="1" lang="ja-JP" altLang="en-US" u="sng" dirty="0" smtClean="0"/>
              <a:t>より</a:t>
            </a:r>
            <a:endParaRPr kumimoji="1" lang="ja-JP" altLang="en-US" u="sng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62783" y="3345950"/>
            <a:ext cx="105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En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keV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83902" y="2674898"/>
            <a:ext cx="197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aseline="30000" dirty="0">
                <a:solidFill>
                  <a:srgbClr val="FF0000"/>
                </a:solidFill>
              </a:rPr>
              <a:t>127</a:t>
            </a:r>
            <a:r>
              <a:rPr lang="en-US" altLang="ja-JP" dirty="0">
                <a:solidFill>
                  <a:srgbClr val="FF0000"/>
                </a:solidFill>
              </a:rPr>
              <a:t>I (n 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ja-JP" dirty="0" smtClean="0">
                <a:solidFill>
                  <a:srgbClr val="FF0000"/>
                </a:solidFill>
              </a:rPr>
              <a:t>) 58keV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16815" y="1970040"/>
            <a:ext cx="134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aseline="30000" dirty="0">
                <a:solidFill>
                  <a:schemeClr val="accent1">
                    <a:lumMod val="75000"/>
                  </a:schemeClr>
                </a:solidFill>
              </a:rPr>
              <a:t>127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I (n 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All</a:t>
            </a:r>
            <a:endParaRPr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80966" y="3322772"/>
            <a:ext cx="3635709" cy="45919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>
            <a:stCxn id="12" idx="2"/>
          </p:cNvCxnSpPr>
          <p:nvPr/>
        </p:nvCxnSpPr>
        <p:spPr>
          <a:xfrm flipH="1">
            <a:off x="2387501" y="3781965"/>
            <a:ext cx="111320" cy="36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左カーブ矢印 16"/>
          <p:cNvSpPr/>
          <p:nvPr/>
        </p:nvSpPr>
        <p:spPr>
          <a:xfrm>
            <a:off x="8884547" y="2339372"/>
            <a:ext cx="365332" cy="162321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249879" y="2976618"/>
            <a:ext cx="273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Inelastic </a:t>
            </a:r>
            <a:r>
              <a:rPr kumimoji="1" lang="ja-JP" altLang="en-US" dirty="0" err="1" smtClean="0"/>
              <a:t>の断</a:t>
            </a:r>
            <a:r>
              <a:rPr kumimoji="1" lang="ja-JP" altLang="en-US" dirty="0" smtClean="0"/>
              <a:t>面積と一致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8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6396" r="1542" b="5073"/>
          <a:stretch/>
        </p:blipFill>
        <p:spPr>
          <a:xfrm>
            <a:off x="8460168" y="3928409"/>
            <a:ext cx="3767657" cy="252181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t="8161" r="7919" b="4218"/>
          <a:stretch/>
        </p:blipFill>
        <p:spPr>
          <a:xfrm>
            <a:off x="1158362" y="1967630"/>
            <a:ext cx="2518489" cy="174847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5871" b="4238"/>
          <a:stretch/>
        </p:blipFill>
        <p:spPr>
          <a:xfrm>
            <a:off x="4589364" y="3928409"/>
            <a:ext cx="3713211" cy="2521819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/>
          <a:stretch/>
        </p:blipFill>
        <p:spPr>
          <a:xfrm>
            <a:off x="567044" y="3930054"/>
            <a:ext cx="3955695" cy="266872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" t="7277" r="7494"/>
          <a:stretch/>
        </p:blipFill>
        <p:spPr>
          <a:xfrm>
            <a:off x="5117250" y="1927150"/>
            <a:ext cx="2498784" cy="19207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11" y="1787858"/>
            <a:ext cx="2913477" cy="20920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Unfolding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Method for AIST Neutron </a:t>
            </a:r>
            <a:r>
              <a:rPr lang="en-US" altLang="ja-JP" dirty="0" smtClean="0"/>
              <a:t>M</a:t>
            </a:r>
            <a:r>
              <a:rPr kumimoji="1" lang="en-US" altLang="ja-JP" dirty="0" smtClean="0"/>
              <a:t>easured by </a:t>
            </a:r>
            <a:r>
              <a:rPr lang="en-US" altLang="ja-JP" dirty="0" err="1"/>
              <a:t>NaI:Tl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204848" y="1684778"/>
            <a:ext cx="2550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AIST Measured </a:t>
            </a:r>
            <a:r>
              <a:rPr lang="en-US" altLang="ja-JP" dirty="0"/>
              <a:t>Spectrum</a:t>
            </a:r>
            <a:endParaRPr lang="ja-JP" altLang="en-US" dirty="0"/>
          </a:p>
        </p:txBody>
      </p:sp>
      <p:sp>
        <p:nvSpPr>
          <p:cNvPr id="12" name="右矢印 11"/>
          <p:cNvSpPr/>
          <p:nvPr/>
        </p:nvSpPr>
        <p:spPr>
          <a:xfrm rot="5400000">
            <a:off x="2036745" y="3723766"/>
            <a:ext cx="355161" cy="413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27076" y="6362692"/>
            <a:ext cx="134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En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keV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3" name="右矢印 12"/>
          <p:cNvSpPr/>
          <p:nvPr/>
        </p:nvSpPr>
        <p:spPr>
          <a:xfrm rot="5400000">
            <a:off x="6092587" y="3700307"/>
            <a:ext cx="355161" cy="413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851612" y="1666683"/>
            <a:ext cx="3030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660keV Spectrum (Simulation)</a:t>
            </a:r>
            <a:endParaRPr lang="ja-JP" altLang="en-US" dirty="0"/>
          </a:p>
        </p:txBody>
      </p:sp>
      <p:sp>
        <p:nvSpPr>
          <p:cNvPr id="17" name="右矢印 16"/>
          <p:cNvSpPr/>
          <p:nvPr/>
        </p:nvSpPr>
        <p:spPr>
          <a:xfrm rot="5400000">
            <a:off x="9959534" y="3723477"/>
            <a:ext cx="355161" cy="413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8418768" y="1684778"/>
            <a:ext cx="3655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600 – 700 </a:t>
            </a:r>
            <a:r>
              <a:rPr lang="en-US" altLang="ja-JP" dirty="0" err="1" smtClean="0"/>
              <a:t>keV</a:t>
            </a:r>
            <a:r>
              <a:rPr lang="en-US" altLang="ja-JP" dirty="0" smtClean="0"/>
              <a:t> Spectrum (Simulation)</a:t>
            </a:r>
            <a:endParaRPr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779361" y="3560722"/>
            <a:ext cx="161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Eee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keV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51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Comparison of Data and Simulation</a:t>
            </a:r>
            <a:br>
              <a:rPr lang="en-US" altLang="ja-JP" dirty="0" smtClean="0"/>
            </a:b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/>
          <a:stretch/>
        </p:blipFill>
        <p:spPr>
          <a:xfrm>
            <a:off x="251134" y="1555714"/>
            <a:ext cx="3955695" cy="266872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838200" y="1234840"/>
            <a:ext cx="2695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※Flux = 74 n/cm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</a:rPr>
              <a:t>/s </a:t>
            </a:r>
            <a:r>
              <a:rPr lang="ja-JP" altLang="en-US" dirty="0" smtClean="0">
                <a:solidFill>
                  <a:srgbClr val="FF0000"/>
                </a:solidFill>
              </a:rPr>
              <a:t>とする</a:t>
            </a:r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70535" y="3991314"/>
            <a:ext cx="102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En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keV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1" r="8063"/>
          <a:stretch/>
        </p:blipFill>
        <p:spPr>
          <a:xfrm>
            <a:off x="5774398" y="1212767"/>
            <a:ext cx="4800486" cy="3256469"/>
          </a:xfrm>
          <a:prstGeom prst="rect">
            <a:avLst/>
          </a:prstGeom>
        </p:spPr>
      </p:pic>
      <p:sp>
        <p:nvSpPr>
          <p:cNvPr id="18" name="右矢印 17"/>
          <p:cNvSpPr/>
          <p:nvPr/>
        </p:nvSpPr>
        <p:spPr>
          <a:xfrm>
            <a:off x="4378359" y="2721231"/>
            <a:ext cx="1021414" cy="637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65608" y="3431701"/>
            <a:ext cx="220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再度シミュレーション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8161" r="8063" b="593"/>
          <a:stretch/>
        </p:blipFill>
        <p:spPr>
          <a:xfrm>
            <a:off x="6434717" y="4469236"/>
            <a:ext cx="3315673" cy="227421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932463" y="5421676"/>
            <a:ext cx="246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エネルギー高いところ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55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自動解析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7475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Automatic Analysis</a:t>
            </a:r>
            <a:br>
              <a:rPr lang="en-US" altLang="ja-JP" dirty="0"/>
            </a:b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5" t="65808" r="14368" b="-208"/>
          <a:stretch/>
        </p:blipFill>
        <p:spPr>
          <a:xfrm>
            <a:off x="9623395" y="449001"/>
            <a:ext cx="1812445" cy="17372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1" t="64189" r="13678" b="65"/>
          <a:stretch/>
        </p:blipFill>
        <p:spPr>
          <a:xfrm>
            <a:off x="7112867" y="450698"/>
            <a:ext cx="1769423" cy="169183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1" t="64960" r="14763"/>
          <a:stretch/>
        </p:blipFill>
        <p:spPr>
          <a:xfrm>
            <a:off x="9623395" y="2640688"/>
            <a:ext cx="1753068" cy="17816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9" t="63460" r="13800"/>
          <a:stretch/>
        </p:blipFill>
        <p:spPr>
          <a:xfrm>
            <a:off x="7112867" y="2624525"/>
            <a:ext cx="1773781" cy="179979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04" y="4767856"/>
            <a:ext cx="1905000" cy="1905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347404" y="115720"/>
            <a:ext cx="153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Raw Image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979887" y="115720"/>
            <a:ext cx="109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Filtering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900624" y="2267364"/>
            <a:ext cx="153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Banalization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35580" y="2269418"/>
            <a:ext cx="206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Contour Detection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326946" y="5419656"/>
            <a:ext cx="2865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Detect contours in all layers</a:t>
            </a:r>
          </a:p>
          <a:p>
            <a:r>
              <a:rPr lang="en-US" altLang="ja-JP" dirty="0" smtClean="0">
                <a:sym typeface="Wingdings" panose="05000000000000000000" pitchFamily="2" charset="2"/>
              </a:rPr>
              <a:t> Best focus </a:t>
            </a:r>
            <a:r>
              <a:rPr lang="en-US" altLang="ja-JP" dirty="0">
                <a:sym typeface="Wingdings" panose="05000000000000000000" pitchFamily="2" charset="2"/>
              </a:rPr>
              <a:t>s</a:t>
            </a:r>
            <a:r>
              <a:rPr lang="en-US" altLang="ja-JP" dirty="0" smtClean="0">
                <a:sym typeface="Wingdings" panose="05000000000000000000" pitchFamily="2" charset="2"/>
              </a:rPr>
              <a:t>election by Clustering</a:t>
            </a:r>
            <a:endParaRPr kumimoji="1" lang="ja-JP" altLang="en-US" dirty="0"/>
          </a:p>
        </p:txBody>
      </p:sp>
      <p:sp>
        <p:nvSpPr>
          <p:cNvPr id="3" name="環状矢印 2"/>
          <p:cNvSpPr/>
          <p:nvPr/>
        </p:nvSpPr>
        <p:spPr>
          <a:xfrm>
            <a:off x="8030628" y="1772324"/>
            <a:ext cx="1731381" cy="1254745"/>
          </a:xfrm>
          <a:prstGeom prst="circularArrow">
            <a:avLst>
              <a:gd name="adj1" fmla="val 10218"/>
              <a:gd name="adj2" fmla="val 1143288"/>
              <a:gd name="adj3" fmla="val 4109857"/>
              <a:gd name="adj4" fmla="val 16319984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xmlns="" id="{B79F17EC-A4A0-49B8-81A5-15C652B03E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25830"/>
          <a:stretch/>
        </p:blipFill>
        <p:spPr>
          <a:xfrm>
            <a:off x="251212" y="4348788"/>
            <a:ext cx="2645620" cy="232406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8080" y="4318120"/>
            <a:ext cx="3600450" cy="2495550"/>
          </a:xfrm>
          <a:prstGeom prst="rect">
            <a:avLst/>
          </a:prstGeom>
        </p:spPr>
      </p:pic>
      <p:cxnSp>
        <p:nvCxnSpPr>
          <p:cNvPr id="21" name="直線コネクタ 20"/>
          <p:cNvCxnSpPr/>
          <p:nvPr/>
        </p:nvCxnSpPr>
        <p:spPr>
          <a:xfrm>
            <a:off x="8325641" y="5082640"/>
            <a:ext cx="50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311BF060-AE9B-4CAF-A027-17818D4C5845}"/>
              </a:ext>
            </a:extLst>
          </p:cNvPr>
          <p:cNvSpPr txBox="1"/>
          <p:nvPr/>
        </p:nvSpPr>
        <p:spPr>
          <a:xfrm>
            <a:off x="8288603" y="472128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 smtClean="0">
                <a:solidFill>
                  <a:schemeClr val="bg1"/>
                </a:solidFill>
              </a:rPr>
              <a:t>5</a:t>
            </a:r>
            <a:r>
              <a:rPr kumimoji="1" lang="en-US" altLang="ja-JP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60" name="直線矢印コネクタ 59"/>
          <p:cNvCxnSpPr/>
          <p:nvPr/>
        </p:nvCxnSpPr>
        <p:spPr>
          <a:xfrm flipV="1">
            <a:off x="4971074" y="1995873"/>
            <a:ext cx="1765091" cy="471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角丸四角形 60"/>
          <p:cNvSpPr/>
          <p:nvPr/>
        </p:nvSpPr>
        <p:spPr>
          <a:xfrm>
            <a:off x="6790244" y="115720"/>
            <a:ext cx="4944681" cy="44481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4" name="直線矢印コネクタ 93"/>
          <p:cNvCxnSpPr/>
          <p:nvPr/>
        </p:nvCxnSpPr>
        <p:spPr>
          <a:xfrm>
            <a:off x="5309780" y="3465513"/>
            <a:ext cx="1978577" cy="1807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テキスト ボックス 99"/>
          <p:cNvSpPr txBox="1"/>
          <p:nvPr/>
        </p:nvSpPr>
        <p:spPr>
          <a:xfrm>
            <a:off x="1533613" y="1153542"/>
            <a:ext cx="331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116 layer images taken by PTS3</a:t>
            </a:r>
            <a:endParaRPr kumimoji="1" lang="ja-JP" altLang="en-US" dirty="0"/>
          </a:p>
        </p:txBody>
      </p:sp>
      <p:pic>
        <p:nvPicPr>
          <p:cNvPr id="101" name="図 1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609" y="1618095"/>
            <a:ext cx="4192988" cy="2404117"/>
          </a:xfrm>
          <a:prstGeom prst="rect">
            <a:avLst/>
          </a:prstGeom>
        </p:spPr>
      </p:pic>
      <p:sp>
        <p:nvSpPr>
          <p:cNvPr id="108" name="右大かっこ 107"/>
          <p:cNvSpPr/>
          <p:nvPr/>
        </p:nvSpPr>
        <p:spPr>
          <a:xfrm>
            <a:off x="4934974" y="1570194"/>
            <a:ext cx="374806" cy="2407914"/>
          </a:xfrm>
          <a:prstGeom prst="rightBracket">
            <a:avLst>
              <a:gd name="adj" fmla="val 7851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01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Automatic Analysis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57" y="1637198"/>
            <a:ext cx="7580043" cy="47851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433949" y="1146190"/>
            <a:ext cx="529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3 Dimensional Chain Tracking Algorithm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23" y="1682154"/>
            <a:ext cx="1905000" cy="1905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1" t="69807" r="16875"/>
          <a:stretch/>
        </p:blipFill>
        <p:spPr>
          <a:xfrm>
            <a:off x="1010951" y="4498059"/>
            <a:ext cx="1926772" cy="1955574"/>
          </a:xfrm>
          <a:prstGeom prst="rect">
            <a:avLst/>
          </a:prstGeom>
        </p:spPr>
      </p:pic>
      <p:sp>
        <p:nvSpPr>
          <p:cNvPr id="11" name="右矢印 10"/>
          <p:cNvSpPr/>
          <p:nvPr/>
        </p:nvSpPr>
        <p:spPr>
          <a:xfrm rot="5400000">
            <a:off x="1782068" y="3495191"/>
            <a:ext cx="349418" cy="698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91591" y="1278060"/>
            <a:ext cx="118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Clustering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14719" y="4075237"/>
            <a:ext cx="172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Chain Tracking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50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Automatic Analysis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1" y="1221458"/>
            <a:ext cx="7647140" cy="388063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106" y="5182141"/>
            <a:ext cx="6035149" cy="167585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830" y="2013853"/>
            <a:ext cx="3830384" cy="297253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648424" y="1367522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After manual </a:t>
            </a:r>
            <a:r>
              <a:rPr lang="en-US" altLang="ja-JP" dirty="0"/>
              <a:t>c</a:t>
            </a:r>
            <a:r>
              <a:rPr kumimoji="1" lang="en-US" altLang="ja-JP" dirty="0" smtClean="0"/>
              <a:t>heck for triggered events by Automatic Analysis</a:t>
            </a:r>
            <a:endParaRPr kumimoji="1" lang="ja-JP" altLang="en-US" dirty="0"/>
          </a:p>
        </p:txBody>
      </p:sp>
      <p:sp>
        <p:nvSpPr>
          <p:cNvPr id="12" name="右矢印 11"/>
          <p:cNvSpPr/>
          <p:nvPr/>
        </p:nvSpPr>
        <p:spPr>
          <a:xfrm>
            <a:off x="5602513" y="2404997"/>
            <a:ext cx="2430050" cy="51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Manual Check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52777" y="4962459"/>
            <a:ext cx="415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Number of Events in these analysis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27127" y="5958429"/>
            <a:ext cx="341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Chain analysis is good trigger for proton recoil tracks!</a:t>
            </a:r>
            <a:endParaRPr kumimoji="1" lang="ja-JP" altLang="en-US" sz="2000" b="1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87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Comparison with </a:t>
            </a:r>
            <a:r>
              <a:rPr kumimoji="1" lang="en-US" altLang="ja-JP" dirty="0" smtClean="0"/>
              <a:t>Geant4 Simulation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799996" y="5749957"/>
                <a:ext cx="84232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 smtClean="0"/>
                  <a:t>Data(Sample2): 451</a:t>
                </a:r>
                <a14:m>
                  <m:oMath xmlns:m="http://schemas.openxmlformats.org/officeDocument/2006/math">
                    <m:r>
                      <a:rPr kumimoji="1" lang="en-US" altLang="ja-JP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ja-JP" sz="2000" dirty="0" smtClean="0"/>
                  <a:t> 87 events,  Simulation: 442</a:t>
                </a:r>
                <a14:m>
                  <m:oMath xmlns:m="http://schemas.openxmlformats.org/officeDocument/2006/math">
                    <m:r>
                      <a:rPr lang="en-US" altLang="ja-JP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16 events</a:t>
                </a:r>
                <a:endParaRPr kumimoji="1" lang="en-US" altLang="ja-JP" sz="2000" dirty="0" smtClean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kumimoji="1" lang="en-US" altLang="ja-JP" sz="2000" b="1" dirty="0" smtClean="0"/>
                  <a:t>Manual Analysis Data is good agreement with Monte Carlo Simulation</a:t>
                </a:r>
                <a:endParaRPr kumimoji="1" lang="ja-JP" altLang="en-US" sz="2000" b="1" dirty="0"/>
              </a:p>
            </p:txBody>
          </p:sp>
        </mc:Choice>
        <mc:Fallback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996" y="5749957"/>
                <a:ext cx="8423211" cy="707886"/>
              </a:xfrm>
              <a:prstGeom prst="rect">
                <a:avLst/>
              </a:prstGeom>
              <a:blipFill rotWithShape="0">
                <a:blip r:embed="rId2"/>
                <a:stretch>
                  <a:fillRect l="-651" t="-4310" b="-146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正方形/長方形 18"/>
          <p:cNvSpPr/>
          <p:nvPr/>
        </p:nvSpPr>
        <p:spPr>
          <a:xfrm>
            <a:off x="862049" y="1846235"/>
            <a:ext cx="774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dirty="0"/>
              <a:t>Head and Tail points of the simulation are smeared with optical resolution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r="7053"/>
          <a:stretch/>
        </p:blipFill>
        <p:spPr>
          <a:xfrm>
            <a:off x="4109334" y="2649975"/>
            <a:ext cx="3752517" cy="270224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t="6798" r="7720"/>
          <a:stretch/>
        </p:blipFill>
        <p:spPr>
          <a:xfrm>
            <a:off x="214428" y="2628872"/>
            <a:ext cx="3744498" cy="271482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/>
          <a:srcRect t="7738" r="7148"/>
          <a:stretch/>
        </p:blipFill>
        <p:spPr>
          <a:xfrm>
            <a:off x="8012259" y="2637516"/>
            <a:ext cx="3964358" cy="2827743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8367332" y="618985"/>
            <a:ext cx="3706388" cy="1815402"/>
            <a:chOff x="3337677" y="2066542"/>
            <a:chExt cx="3706388" cy="1815402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7" t="30572" r="7548" b="16633"/>
            <a:stretch/>
          </p:blipFill>
          <p:spPr>
            <a:xfrm>
              <a:off x="4001415" y="2066542"/>
              <a:ext cx="3042650" cy="1815402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337677" y="2547707"/>
              <a:ext cx="3632435" cy="1201452"/>
              <a:chOff x="4279786" y="2861743"/>
              <a:chExt cx="3632435" cy="1201452"/>
            </a:xfrm>
          </p:grpSpPr>
          <p:sp>
            <p:nvSpPr>
              <p:cNvPr id="21" name="テキスト ボックス 20">
                <a:extLst>
                  <a:ext uri="{FF2B5EF4-FFF2-40B4-BE49-F238E27FC236}">
                    <a16:creationId xmlns="" xmlns:a16="http://schemas.microsoft.com/office/drawing/2014/main" id="{9C9CD3C6-C417-43F1-8758-5788AD52834D}"/>
                  </a:ext>
                </a:extLst>
              </p:cNvPr>
              <p:cNvSpPr txBox="1"/>
              <p:nvPr/>
            </p:nvSpPr>
            <p:spPr>
              <a:xfrm>
                <a:off x="4279786" y="3355309"/>
                <a:ext cx="23405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b="1" dirty="0" smtClean="0">
                    <a:solidFill>
                      <a:srgbClr val="FF0000"/>
                    </a:solidFill>
                  </a:rPr>
                  <a:t>Monochromatic Neutron</a:t>
                </a:r>
                <a:endParaRPr kumimoji="1" lang="ja-JP" altLang="en-US" sz="20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2" name="直線コネクタ 21">
                <a:extLst>
                  <a:ext uri="{FF2B5EF4-FFF2-40B4-BE49-F238E27FC236}">
                    <a16:creationId xmlns="" xmlns:a16="http://schemas.microsoft.com/office/drawing/2014/main" id="{AEA3D538-1030-4E2F-A6D8-B72DC1B3B619}"/>
                  </a:ext>
                </a:extLst>
              </p:cNvPr>
              <p:cNvCxnSpPr/>
              <p:nvPr/>
            </p:nvCxnSpPr>
            <p:spPr>
              <a:xfrm flipH="1" flipV="1">
                <a:off x="6518531" y="2869631"/>
                <a:ext cx="678276" cy="22294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テキスト ボックス 22">
                <a:extLst>
                  <a:ext uri="{FF2B5EF4-FFF2-40B4-BE49-F238E27FC236}">
                    <a16:creationId xmlns="" xmlns:a16="http://schemas.microsoft.com/office/drawing/2014/main" id="{FD4C64FE-1A96-4B13-BD41-B17975B6AC96}"/>
                  </a:ext>
                </a:extLst>
              </p:cNvPr>
              <p:cNvSpPr txBox="1"/>
              <p:nvPr/>
            </p:nvSpPr>
            <p:spPr>
              <a:xfrm>
                <a:off x="7259396" y="2861743"/>
                <a:ext cx="6528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dirty="0" smtClean="0"/>
                  <a:t>NIT</a:t>
                </a:r>
                <a:endParaRPr kumimoji="1" lang="ja-JP" altLang="en-US" sz="2400" b="1" dirty="0"/>
              </a:p>
            </p:txBody>
          </p:sp>
          <p:cxnSp>
            <p:nvCxnSpPr>
              <p:cNvPr id="24" name="直線矢印コネクタ 23">
                <a:extLst>
                  <a:ext uri="{FF2B5EF4-FFF2-40B4-BE49-F238E27FC236}">
                    <a16:creationId xmlns="" xmlns:a16="http://schemas.microsoft.com/office/drawing/2014/main" id="{E6C8D3A8-7190-40D7-97BF-DF3AA00AF3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17911" y="3164050"/>
                <a:ext cx="1313634" cy="108236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テキスト ボックス 24"/>
          <p:cNvSpPr txBox="1"/>
          <p:nvPr/>
        </p:nvSpPr>
        <p:spPr>
          <a:xfrm>
            <a:off x="9300078" y="220040"/>
            <a:ext cx="261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Simulation Geometry</a:t>
            </a:r>
            <a:endParaRPr kumimoji="1" lang="ja-JP" altLang="en-US" dirty="0"/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9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Performance of Automatic Analysis</a:t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70</a:t>
            </a:fld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2455752" y="6263253"/>
            <a:ext cx="8018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ja-JP" altLang="en-US" sz="2000" b="1" dirty="0"/>
              <a:t>Energy reconstruction accuracy is </a:t>
            </a:r>
            <a:r>
              <a:rPr lang="ja-JP" altLang="en-US" sz="2000" b="1" dirty="0" smtClean="0"/>
              <a:t>comparable </a:t>
            </a:r>
            <a:r>
              <a:rPr lang="en-US" altLang="ja-JP" sz="2000" b="1" dirty="0" smtClean="0"/>
              <a:t>with Manual Analysis</a:t>
            </a:r>
            <a:endParaRPr lang="ja-JP" altLang="en-US" sz="2000" b="1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294" y="1134060"/>
            <a:ext cx="5943599" cy="512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398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Performance of Automatic Analysis</a:t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201" y="2173574"/>
            <a:ext cx="8617854" cy="43653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173906" y="1254958"/>
                <a:ext cx="5488443" cy="67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𝑅𝑒𝑐𝑜𝑔𝑛𝑖𝑡𝑖𝑜𝑛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𝐸𝑓𝑓𝑖𝑐𝑖𝑒𝑛𝑐𝑦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𝐴𝑢𝑡𝑜𝑚𝑎𝑡𝑖𝑐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𝐴𝑛𝑎𝑙𝑦𝑠𝑖𝑠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𝑀𝑎𝑛𝑢𝑎𝑙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𝐴𝑛𝑎𝑙𝑦𝑠𝑖𝑠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906" y="1254958"/>
                <a:ext cx="5488443" cy="6771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7026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Symbol" panose="05050102010706020507" pitchFamily="18" charset="2"/>
              </a:rPr>
              <a:t>g</a:t>
            </a:r>
            <a:r>
              <a:rPr kumimoji="1" lang="en-US" altLang="ja-JP" dirty="0" smtClean="0"/>
              <a:t>-rays </a:t>
            </a:r>
            <a:r>
              <a:rPr lang="en-US" altLang="ja-JP" dirty="0"/>
              <a:t>R</a:t>
            </a:r>
            <a:r>
              <a:rPr kumimoji="1" lang="en-US" altLang="ja-JP" dirty="0" smtClean="0"/>
              <a:t>ejection Power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538" y="2874078"/>
            <a:ext cx="3937453" cy="307087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773" y="2854816"/>
            <a:ext cx="3975991" cy="309013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381113" y="6045302"/>
            <a:ext cx="5634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000" b="1" dirty="0" smtClean="0"/>
              <a:t>No </a:t>
            </a:r>
            <a:r>
              <a:rPr lang="en-US" altLang="ja-JP" sz="2000" b="1" dirty="0"/>
              <a:t>s</a:t>
            </a:r>
            <a:r>
              <a:rPr kumimoji="1" lang="en-US" altLang="ja-JP" sz="2000" b="1" dirty="0" smtClean="0"/>
              <a:t>ignificant </a:t>
            </a:r>
            <a:r>
              <a:rPr kumimoji="1" lang="en-US" altLang="ja-JP" sz="2000" b="1" dirty="0" smtClean="0">
                <a:latin typeface="Symbol" panose="05050102010706020507" pitchFamily="18" charset="2"/>
              </a:rPr>
              <a:t>g</a:t>
            </a:r>
            <a:r>
              <a:rPr kumimoji="1" lang="en-US" altLang="ja-JP" sz="2000" b="1" dirty="0" smtClean="0"/>
              <a:t>-ray </a:t>
            </a:r>
            <a:r>
              <a:rPr lang="en-US" altLang="ja-JP" sz="2000" b="1" dirty="0" smtClean="0"/>
              <a:t>e</a:t>
            </a:r>
            <a:r>
              <a:rPr kumimoji="1" lang="en-US" altLang="ja-JP" sz="2000" b="1" dirty="0" smtClean="0"/>
              <a:t>xcess both of 2 samples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b="1" dirty="0" smtClean="0"/>
              <a:t>NIT has quite </a:t>
            </a:r>
            <a:r>
              <a:rPr lang="en-US" altLang="ja-JP" sz="2000" b="1" dirty="0"/>
              <a:t>high </a:t>
            </a:r>
            <a:r>
              <a:rPr lang="en-US" altLang="ja-JP" sz="2000" b="1" dirty="0">
                <a:latin typeface="Symbol" panose="05050102010706020507" pitchFamily="18" charset="2"/>
              </a:rPr>
              <a:t>g</a:t>
            </a:r>
            <a:r>
              <a:rPr lang="en-US" altLang="ja-JP" sz="2000" b="1" dirty="0"/>
              <a:t>-rays rejection </a:t>
            </a:r>
            <a:r>
              <a:rPr lang="en-US" altLang="ja-JP" sz="2000" b="1" dirty="0" smtClean="0"/>
              <a:t>power!</a:t>
            </a:r>
            <a:endParaRPr kumimoji="1" lang="ja-JP" altLang="en-US" sz="2000" b="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835" y="1166772"/>
            <a:ext cx="7353821" cy="141724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69525" y="1771192"/>
            <a:ext cx="241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We prepared 2 type of </a:t>
            </a:r>
            <a:r>
              <a:rPr kumimoji="1" lang="en-US" altLang="ja-JP" dirty="0" smtClean="0">
                <a:latin typeface="Symbol" panose="05050102010706020507" pitchFamily="18" charset="2"/>
              </a:rPr>
              <a:t>g</a:t>
            </a:r>
            <a:r>
              <a:rPr kumimoji="1" lang="en-US" altLang="ja-JP" dirty="0" smtClean="0"/>
              <a:t>-ray exposed samples</a:t>
            </a:r>
            <a:endParaRPr kumimoji="1" lang="ja-JP" altLang="en-US" dirty="0"/>
          </a:p>
        </p:txBody>
      </p:sp>
      <p:sp>
        <p:nvSpPr>
          <p:cNvPr id="6" name="左中かっこ 5"/>
          <p:cNvSpPr/>
          <p:nvPr/>
        </p:nvSpPr>
        <p:spPr>
          <a:xfrm>
            <a:off x="2787044" y="1790699"/>
            <a:ext cx="280791" cy="626824"/>
          </a:xfrm>
          <a:prstGeom prst="leftBrace">
            <a:avLst>
              <a:gd name="adj1" fmla="val 24644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61159" y="2558399"/>
            <a:ext cx="3346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Automatic Scanning Results</a:t>
            </a:r>
            <a:endParaRPr kumimoji="1" lang="ja-JP" altLang="en-US" sz="20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28142" y="477843"/>
            <a:ext cx="334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This is comparable to the 10 years exposure in LNGS environment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818863" y="1124174"/>
            <a:ext cx="1260000" cy="1434225"/>
          </a:xfrm>
          <a:prstGeom prst="rect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>
            <a:stCxn id="11" idx="1"/>
          </p:cNvCxnSpPr>
          <p:nvPr/>
        </p:nvCxnSpPr>
        <p:spPr>
          <a:xfrm flipH="1">
            <a:off x="7078863" y="801009"/>
            <a:ext cx="449279" cy="226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2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深層学習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Deep Neural Network (DNN)</a:t>
            </a:r>
          </a:p>
          <a:p>
            <a:r>
              <a:rPr kumimoji="1" lang="en-US" altLang="ja-JP" dirty="0" smtClean="0"/>
              <a:t>Deep Learning</a:t>
            </a:r>
          </a:p>
          <a:p>
            <a:r>
              <a:rPr lang="en-US" altLang="ja-JP" dirty="0" smtClean="0"/>
              <a:t>Multistage convolutional neural network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33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://4.bp.blogspot.com/-O60saG4CJs4/VSX5HjoXr4I/AAAAAAAAN8o/smmT02ecM_k/s1600/1989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549275"/>
            <a:ext cx="3048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テキスト ボックス 3"/>
          <p:cNvSpPr txBox="1">
            <a:spLocks noChangeArrowheads="1"/>
          </p:cNvSpPr>
          <p:nvPr/>
        </p:nvSpPr>
        <p:spPr bwMode="auto">
          <a:xfrm>
            <a:off x="1662114" y="3365501"/>
            <a:ext cx="31257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/>
              <a:t>A Deep Network from Yann‘s work at Bell Labs from 1989</a:t>
            </a:r>
            <a:r>
              <a:rPr lang="ja-JP" altLang="en-US" sz="1400"/>
              <a:t> </a:t>
            </a:r>
            <a:r>
              <a:rPr lang="en-US" altLang="ja-JP" sz="1400"/>
              <a:t>by Yann LeCun</a:t>
            </a:r>
            <a:endParaRPr lang="ja-JP" altLang="en-US" sz="1400"/>
          </a:p>
          <a:p>
            <a:pPr>
              <a:spcBef>
                <a:spcPct val="0"/>
              </a:spcBef>
              <a:buFontTx/>
              <a:buNone/>
            </a:pPr>
            <a:endParaRPr lang="ja-JP" altLang="en-US" sz="1400"/>
          </a:p>
        </p:txBody>
      </p:sp>
      <p:pic>
        <p:nvPicPr>
          <p:cNvPr id="51204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1357314"/>
            <a:ext cx="56896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テキスト ボックス 5"/>
          <p:cNvSpPr txBox="1">
            <a:spLocks noChangeArrowheads="1"/>
          </p:cNvSpPr>
          <p:nvPr/>
        </p:nvSpPr>
        <p:spPr bwMode="auto">
          <a:xfrm>
            <a:off x="9336089" y="3359150"/>
            <a:ext cx="1944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by NVidia</a:t>
            </a:r>
            <a:endParaRPr lang="ja-JP" altLang="en-US" sz="1800"/>
          </a:p>
        </p:txBody>
      </p:sp>
      <p:sp>
        <p:nvSpPr>
          <p:cNvPr id="51206" name="テキスト ボックス 1"/>
          <p:cNvSpPr txBox="1">
            <a:spLocks noChangeArrowheads="1"/>
          </p:cNvSpPr>
          <p:nvPr/>
        </p:nvSpPr>
        <p:spPr bwMode="auto">
          <a:xfrm>
            <a:off x="1631950" y="74613"/>
            <a:ext cx="1722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Network model</a:t>
            </a:r>
            <a:endParaRPr lang="ja-JP" altLang="en-US" sz="1800"/>
          </a:p>
        </p:txBody>
      </p:sp>
      <p:sp>
        <p:nvSpPr>
          <p:cNvPr id="51207" name="テキスト ボックス 1"/>
          <p:cNvSpPr txBox="1">
            <a:spLocks noChangeArrowheads="1"/>
          </p:cNvSpPr>
          <p:nvPr/>
        </p:nvSpPr>
        <p:spPr bwMode="auto">
          <a:xfrm>
            <a:off x="2063750" y="4516438"/>
            <a:ext cx="81359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ja-JP"/>
              <a:t>Multistage convolutional networks, deep neural networks, are effective to detect various features by less templates and computing-power.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ja-JP"/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/>
              <a:t>“Deep learning” provides proper templates from huge amount of images with statistical method.</a:t>
            </a:r>
            <a:endParaRPr lang="ja-JP" altLang="en-US"/>
          </a:p>
        </p:txBody>
      </p:sp>
      <p:cxnSp>
        <p:nvCxnSpPr>
          <p:cNvPr id="4" name="直線コネクタ 3"/>
          <p:cNvCxnSpPr/>
          <p:nvPr/>
        </p:nvCxnSpPr>
        <p:spPr>
          <a:xfrm>
            <a:off x="1524001" y="4117975"/>
            <a:ext cx="910907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93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Convolution</a:t>
            </a:r>
            <a:r>
              <a:rPr kumimoji="1" lang="ja-JP" altLang="en-US" dirty="0" smtClean="0"/>
              <a:t>による特徴検出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6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2276476"/>
            <a:ext cx="51847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6711951" y="4797426"/>
            <a:ext cx="288925" cy="144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4538663" y="1412875"/>
            <a:ext cx="282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/>
              <a:t>Detecting “5” in the image</a:t>
            </a:r>
            <a:endParaRPr lang="ja-JP" altLang="en-US" sz="1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70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Convolution</a:t>
            </a:r>
            <a:r>
              <a:rPr kumimoji="1" lang="ja-JP" altLang="en-US" dirty="0" smtClean="0"/>
              <a:t>による特徴検出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7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2276476"/>
            <a:ext cx="51847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53703" r="24998" b="33334"/>
          <a:stretch>
            <a:fillRect/>
          </a:stretch>
        </p:blipFill>
        <p:spPr bwMode="auto">
          <a:xfrm>
            <a:off x="5411788" y="1412875"/>
            <a:ext cx="431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5411788" y="1412875"/>
            <a:ext cx="431800" cy="503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711951" y="4797426"/>
            <a:ext cx="288925" cy="144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3654425" y="2622550"/>
            <a:ext cx="431800" cy="503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4086225" y="2693988"/>
            <a:ext cx="108108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4086225" y="2874963"/>
            <a:ext cx="108108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4086225" y="3054350"/>
            <a:ext cx="108108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4116389" y="1974851"/>
            <a:ext cx="1266825" cy="625475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25"/>
          <p:cNvSpPr txBox="1">
            <a:spLocks noChangeArrowheads="1"/>
          </p:cNvSpPr>
          <p:nvPr/>
        </p:nvSpPr>
        <p:spPr bwMode="auto">
          <a:xfrm>
            <a:off x="4005263" y="1614488"/>
            <a:ext cx="1377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FF0000"/>
                </a:solidFill>
              </a:rPr>
              <a:t>comparison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19" name="テキスト ボックス 29"/>
          <p:cNvSpPr txBox="1">
            <a:spLocks noChangeArrowheads="1"/>
          </p:cNvSpPr>
          <p:nvPr/>
        </p:nvSpPr>
        <p:spPr bwMode="auto">
          <a:xfrm>
            <a:off x="3594101" y="3157539"/>
            <a:ext cx="314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FF0000"/>
                </a:solidFill>
              </a:rPr>
              <a:t>Window, region of interesting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20" name="テキスト ボックス 7"/>
          <p:cNvSpPr txBox="1">
            <a:spLocks noChangeArrowheads="1"/>
          </p:cNvSpPr>
          <p:nvPr/>
        </p:nvSpPr>
        <p:spPr bwMode="auto">
          <a:xfrm>
            <a:off x="5143501" y="1023939"/>
            <a:ext cx="106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template</a:t>
            </a:r>
            <a:endParaRPr lang="ja-JP" altLang="en-US" sz="180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90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Convolution</a:t>
            </a:r>
            <a:r>
              <a:rPr kumimoji="1" lang="ja-JP" altLang="en-US" dirty="0" smtClean="0"/>
              <a:t>による特徴検出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21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2276476"/>
            <a:ext cx="51847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53703" r="24998" b="33334"/>
          <a:stretch>
            <a:fillRect/>
          </a:stretch>
        </p:blipFill>
        <p:spPr bwMode="auto">
          <a:xfrm>
            <a:off x="5411788" y="1412875"/>
            <a:ext cx="431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正方形/長方形 22"/>
          <p:cNvSpPr/>
          <p:nvPr/>
        </p:nvSpPr>
        <p:spPr>
          <a:xfrm>
            <a:off x="5411788" y="1412875"/>
            <a:ext cx="431800" cy="503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4113213" y="3594101"/>
            <a:ext cx="431800" cy="504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6711951" y="4797426"/>
            <a:ext cx="288925" cy="144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6" name="テキスト ボックス 11"/>
          <p:cNvSpPr txBox="1">
            <a:spLocks noChangeArrowheads="1"/>
          </p:cNvSpPr>
          <p:nvPr/>
        </p:nvSpPr>
        <p:spPr bwMode="auto">
          <a:xfrm>
            <a:off x="3740150" y="3243264"/>
            <a:ext cx="895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FF0000"/>
                </a:solidFill>
              </a:rPr>
              <a:t>Not “5”</a:t>
            </a:r>
            <a:endParaRPr lang="ja-JP" altLang="en-US" sz="1800">
              <a:solidFill>
                <a:srgbClr val="FF0000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4471989" y="1955800"/>
            <a:ext cx="1044575" cy="160813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5665788" y="3360739"/>
            <a:ext cx="431800" cy="504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6784975" y="4365625"/>
            <a:ext cx="431800" cy="503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30" name="直線矢印コネクタ 29"/>
          <p:cNvCxnSpPr/>
          <p:nvPr/>
        </p:nvCxnSpPr>
        <p:spPr>
          <a:xfrm flipH="1" flipV="1">
            <a:off x="5665788" y="2020888"/>
            <a:ext cx="246062" cy="133985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20"/>
          <p:cNvSpPr txBox="1">
            <a:spLocks noChangeArrowheads="1"/>
          </p:cNvSpPr>
          <p:nvPr/>
        </p:nvSpPr>
        <p:spPr bwMode="auto">
          <a:xfrm>
            <a:off x="5018088" y="3000375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FF0000"/>
                </a:solidFill>
              </a:rPr>
              <a:t>Not “5”</a:t>
            </a:r>
            <a:endParaRPr lang="ja-JP" altLang="en-US" sz="1800">
              <a:solidFill>
                <a:srgbClr val="FF0000"/>
              </a:solidFill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 flipH="1" flipV="1">
            <a:off x="5911851" y="2020888"/>
            <a:ext cx="1031875" cy="2271712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26"/>
          <p:cNvSpPr txBox="1">
            <a:spLocks noChangeArrowheads="1"/>
          </p:cNvSpPr>
          <p:nvPr/>
        </p:nvSpPr>
        <p:spPr bwMode="auto">
          <a:xfrm>
            <a:off x="6943726" y="3971925"/>
            <a:ext cx="119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FF0000"/>
                </a:solidFill>
              </a:rPr>
              <a:t>Matched!!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5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Convolution</a:t>
            </a:r>
            <a:r>
              <a:rPr kumimoji="1" lang="ja-JP" altLang="en-US" dirty="0" smtClean="0"/>
              <a:t>による特徴検出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16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2276476"/>
            <a:ext cx="51847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53703" r="24998" b="33334"/>
          <a:stretch>
            <a:fillRect/>
          </a:stretch>
        </p:blipFill>
        <p:spPr bwMode="auto">
          <a:xfrm>
            <a:off x="5411788" y="1412875"/>
            <a:ext cx="431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正方形/長方形 17"/>
          <p:cNvSpPr/>
          <p:nvPr/>
        </p:nvSpPr>
        <p:spPr>
          <a:xfrm>
            <a:off x="5411788" y="1412875"/>
            <a:ext cx="431800" cy="503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113213" y="3594101"/>
            <a:ext cx="431800" cy="504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aphicFrame>
        <p:nvGraphicFramePr>
          <p:cNvPr id="20" name="表 19"/>
          <p:cNvGraphicFramePr>
            <a:graphicFrameLocks noGrp="1"/>
          </p:cNvGraphicFramePr>
          <p:nvPr/>
        </p:nvGraphicFramePr>
        <p:xfrm>
          <a:off x="6097589" y="3176"/>
          <a:ext cx="2360611" cy="256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77"/>
                <a:gridCol w="342877"/>
                <a:gridCol w="342877"/>
                <a:gridCol w="342877"/>
                <a:gridCol w="342877"/>
                <a:gridCol w="342877"/>
                <a:gridCol w="303349"/>
              </a:tblGrid>
              <a:tr h="365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表 33"/>
          <p:cNvGraphicFramePr>
            <a:graphicFrameLocks noGrp="1"/>
          </p:cNvGraphicFramePr>
          <p:nvPr/>
        </p:nvGraphicFramePr>
        <p:xfrm>
          <a:off x="7405688" y="4281489"/>
          <a:ext cx="2359028" cy="256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647"/>
                <a:gridCol w="342647"/>
                <a:gridCol w="342647"/>
                <a:gridCol w="342647"/>
                <a:gridCol w="342647"/>
                <a:gridCol w="342647"/>
                <a:gridCol w="303146"/>
              </a:tblGrid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35" name="正方形/長方形 34"/>
          <p:cNvSpPr/>
          <p:nvPr/>
        </p:nvSpPr>
        <p:spPr>
          <a:xfrm>
            <a:off x="6711951" y="4797426"/>
            <a:ext cx="288925" cy="144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6" name="テキスト ボックス 11"/>
          <p:cNvSpPr txBox="1">
            <a:spLocks noChangeArrowheads="1"/>
          </p:cNvSpPr>
          <p:nvPr/>
        </p:nvSpPr>
        <p:spPr bwMode="auto">
          <a:xfrm>
            <a:off x="3740150" y="3243264"/>
            <a:ext cx="895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FF0000"/>
                </a:solidFill>
              </a:rPr>
              <a:t>Not “5”</a:t>
            </a:r>
            <a:endParaRPr lang="ja-JP" altLang="en-US" sz="1800">
              <a:solidFill>
                <a:srgbClr val="FF0000"/>
              </a:solidFill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 flipV="1">
            <a:off x="4471989" y="1955800"/>
            <a:ext cx="1044575" cy="160813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5665788" y="3360739"/>
            <a:ext cx="431800" cy="504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6784975" y="4365625"/>
            <a:ext cx="431800" cy="503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40" name="直線矢印コネクタ 39"/>
          <p:cNvCxnSpPr/>
          <p:nvPr/>
        </p:nvCxnSpPr>
        <p:spPr>
          <a:xfrm flipH="1" flipV="1">
            <a:off x="5665788" y="2020888"/>
            <a:ext cx="246062" cy="133985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20"/>
          <p:cNvSpPr txBox="1">
            <a:spLocks noChangeArrowheads="1"/>
          </p:cNvSpPr>
          <p:nvPr/>
        </p:nvSpPr>
        <p:spPr bwMode="auto">
          <a:xfrm>
            <a:off x="5018088" y="3000375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FF0000"/>
                </a:solidFill>
              </a:rPr>
              <a:t>Not “5”</a:t>
            </a:r>
            <a:endParaRPr lang="ja-JP" altLang="en-US" sz="1800">
              <a:solidFill>
                <a:srgbClr val="FF0000"/>
              </a:solidFill>
            </a:endParaRPr>
          </a:p>
        </p:txBody>
      </p:sp>
      <p:cxnSp>
        <p:nvCxnSpPr>
          <p:cNvPr id="42" name="直線矢印コネクタ 41"/>
          <p:cNvCxnSpPr/>
          <p:nvPr/>
        </p:nvCxnSpPr>
        <p:spPr>
          <a:xfrm flipH="1" flipV="1">
            <a:off x="5911851" y="2020888"/>
            <a:ext cx="1031875" cy="2271712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26"/>
          <p:cNvSpPr txBox="1">
            <a:spLocks noChangeArrowheads="1"/>
          </p:cNvSpPr>
          <p:nvPr/>
        </p:nvSpPr>
        <p:spPr bwMode="auto">
          <a:xfrm>
            <a:off x="6943726" y="3971925"/>
            <a:ext cx="119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FF0000"/>
                </a:solidFill>
              </a:rPr>
              <a:t>Matched!!</a:t>
            </a:r>
            <a:endParaRPr lang="ja-JP" altLang="en-US" sz="1800">
              <a:solidFill>
                <a:srgbClr val="FF0000"/>
              </a:solidFill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/>
        </p:nvGraphicFramePr>
        <p:xfrm>
          <a:off x="2474914" y="4240214"/>
          <a:ext cx="2360611" cy="256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77"/>
                <a:gridCol w="342877"/>
                <a:gridCol w="342877"/>
                <a:gridCol w="342877"/>
                <a:gridCol w="342877"/>
                <a:gridCol w="342877"/>
                <a:gridCol w="303349"/>
              </a:tblGrid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 smtClean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 smtClean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 smtClean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9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1992314" y="620714"/>
          <a:ext cx="2360611" cy="256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77"/>
                <a:gridCol w="342877"/>
                <a:gridCol w="342877"/>
                <a:gridCol w="342877"/>
                <a:gridCol w="342877"/>
                <a:gridCol w="342877"/>
                <a:gridCol w="303349"/>
              </a:tblGrid>
              <a:tr h="365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4513263" y="3795714"/>
          <a:ext cx="2359028" cy="256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647"/>
                <a:gridCol w="342647"/>
                <a:gridCol w="342647"/>
                <a:gridCol w="342647"/>
                <a:gridCol w="342647"/>
                <a:gridCol w="342647"/>
                <a:gridCol w="303146"/>
              </a:tblGrid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46214" name="テキスト ボックス 27"/>
          <p:cNvSpPr txBox="1">
            <a:spLocks noChangeArrowheads="1"/>
          </p:cNvSpPr>
          <p:nvPr/>
        </p:nvSpPr>
        <p:spPr bwMode="auto">
          <a:xfrm>
            <a:off x="1600200" y="0"/>
            <a:ext cx="351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Feature detection by convolution</a:t>
            </a:r>
            <a:endParaRPr lang="ja-JP" altLang="en-US" sz="1800"/>
          </a:p>
        </p:txBody>
      </p:sp>
      <p:graphicFrame>
        <p:nvGraphicFramePr>
          <p:cNvPr id="29" name="表 28"/>
          <p:cNvGraphicFramePr>
            <a:graphicFrameLocks noGrp="1"/>
          </p:cNvGraphicFramePr>
          <p:nvPr/>
        </p:nvGraphicFramePr>
        <p:xfrm>
          <a:off x="4511676" y="620714"/>
          <a:ext cx="2360611" cy="256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77"/>
                <a:gridCol w="342877"/>
                <a:gridCol w="342877"/>
                <a:gridCol w="342877"/>
                <a:gridCol w="342877"/>
                <a:gridCol w="342877"/>
                <a:gridCol w="303349"/>
              </a:tblGrid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 smtClean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 smtClean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 smtClean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表 18"/>
          <p:cNvGraphicFramePr>
            <a:graphicFrameLocks noGrp="1"/>
          </p:cNvGraphicFramePr>
          <p:nvPr/>
        </p:nvGraphicFramePr>
        <p:xfrm>
          <a:off x="2000251" y="3789364"/>
          <a:ext cx="2360611" cy="256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77"/>
                <a:gridCol w="342877"/>
                <a:gridCol w="342877"/>
                <a:gridCol w="342877"/>
                <a:gridCol w="342877"/>
                <a:gridCol w="342877"/>
                <a:gridCol w="303349"/>
              </a:tblGrid>
              <a:tr h="365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直線コネクタ 3"/>
          <p:cNvCxnSpPr/>
          <p:nvPr/>
        </p:nvCxnSpPr>
        <p:spPr>
          <a:xfrm>
            <a:off x="1524000" y="40481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558925" y="350043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表 23"/>
          <p:cNvGraphicFramePr>
            <a:graphicFrameLocks noGrp="1"/>
          </p:cNvGraphicFramePr>
          <p:nvPr/>
        </p:nvGraphicFramePr>
        <p:xfrm>
          <a:off x="7464426" y="617539"/>
          <a:ext cx="2360611" cy="256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77"/>
                <a:gridCol w="342877"/>
                <a:gridCol w="342877"/>
                <a:gridCol w="342877"/>
                <a:gridCol w="342877"/>
                <a:gridCol w="342877"/>
                <a:gridCol w="303349"/>
              </a:tblGrid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 smtClean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 smtClean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 smtClean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表 24"/>
          <p:cNvGraphicFramePr>
            <a:graphicFrameLocks noGrp="1"/>
          </p:cNvGraphicFramePr>
          <p:nvPr/>
        </p:nvGraphicFramePr>
        <p:xfrm>
          <a:off x="7464426" y="3789364"/>
          <a:ext cx="2360611" cy="2560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77"/>
                <a:gridCol w="342877"/>
                <a:gridCol w="342877"/>
                <a:gridCol w="342877"/>
                <a:gridCol w="342877"/>
                <a:gridCol w="342877"/>
                <a:gridCol w="303349"/>
              </a:tblGrid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  <a:tr h="36580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03" marR="91403" marT="45726" marB="45726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dirty="0" smtClean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</a:t>
                      </a:r>
                      <a:endParaRPr kumimoji="1" lang="ja-JP" altLang="en-US" sz="1800" dirty="0"/>
                    </a:p>
                  </a:txBody>
                  <a:tcPr marL="91465" marR="91465" marT="45726" marB="45726"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46481" name="テキスト ボックス 7"/>
          <p:cNvSpPr txBox="1">
            <a:spLocks noChangeArrowheads="1"/>
          </p:cNvSpPr>
          <p:nvPr/>
        </p:nvSpPr>
        <p:spPr bwMode="auto">
          <a:xfrm>
            <a:off x="6961189" y="3316289"/>
            <a:ext cx="3443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The per-element scaled product</a:t>
            </a:r>
            <a:endParaRPr lang="ja-JP" altLang="en-US"/>
          </a:p>
        </p:txBody>
      </p:sp>
      <p:sp>
        <p:nvSpPr>
          <p:cNvPr id="46482" name="テキスト ボックス 25"/>
          <p:cNvSpPr txBox="1">
            <a:spLocks noChangeArrowheads="1"/>
          </p:cNvSpPr>
          <p:nvPr/>
        </p:nvSpPr>
        <p:spPr bwMode="auto">
          <a:xfrm>
            <a:off x="2566989" y="3308350"/>
            <a:ext cx="112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Template</a:t>
            </a:r>
            <a:endParaRPr lang="ja-JP" altLang="en-US"/>
          </a:p>
        </p:txBody>
      </p:sp>
      <p:sp>
        <p:nvSpPr>
          <p:cNvPr id="46483" name="テキスト ボックス 26"/>
          <p:cNvSpPr txBox="1">
            <a:spLocks noChangeArrowheads="1"/>
          </p:cNvSpPr>
          <p:nvPr/>
        </p:nvSpPr>
        <p:spPr bwMode="auto">
          <a:xfrm>
            <a:off x="4727576" y="3284539"/>
            <a:ext cx="196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A region in image</a:t>
            </a:r>
            <a:endParaRPr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7032625" y="1773238"/>
            <a:ext cx="357188" cy="360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" name="右矢印 29"/>
          <p:cNvSpPr/>
          <p:nvPr/>
        </p:nvSpPr>
        <p:spPr>
          <a:xfrm>
            <a:off x="7032625" y="5037138"/>
            <a:ext cx="357188" cy="3603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6486" name="テキスト ボックス 9"/>
          <p:cNvSpPr txBox="1">
            <a:spLocks noChangeArrowheads="1"/>
          </p:cNvSpPr>
          <p:nvPr/>
        </p:nvSpPr>
        <p:spPr bwMode="auto">
          <a:xfrm>
            <a:off x="10082214" y="2751139"/>
            <a:ext cx="312737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0</a:t>
            </a:r>
            <a:endParaRPr lang="ja-JP" altLang="en-US"/>
          </a:p>
        </p:txBody>
      </p:sp>
      <p:sp>
        <p:nvSpPr>
          <p:cNvPr id="46487" name="テキスト ボックス 30"/>
          <p:cNvSpPr txBox="1">
            <a:spLocks noChangeArrowheads="1"/>
          </p:cNvSpPr>
          <p:nvPr/>
        </p:nvSpPr>
        <p:spPr bwMode="auto">
          <a:xfrm>
            <a:off x="9928226" y="2382838"/>
            <a:ext cx="620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sum</a:t>
            </a:r>
            <a:endParaRPr lang="ja-JP" altLang="en-US"/>
          </a:p>
        </p:txBody>
      </p:sp>
      <p:sp>
        <p:nvSpPr>
          <p:cNvPr id="46488" name="テキスト ボックス 31"/>
          <p:cNvSpPr txBox="1">
            <a:spLocks noChangeArrowheads="1"/>
          </p:cNvSpPr>
          <p:nvPr/>
        </p:nvSpPr>
        <p:spPr bwMode="auto">
          <a:xfrm>
            <a:off x="10047289" y="5980114"/>
            <a:ext cx="441325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10</a:t>
            </a:r>
            <a:endParaRPr lang="ja-JP" altLang="en-US"/>
          </a:p>
        </p:txBody>
      </p:sp>
      <p:sp>
        <p:nvSpPr>
          <p:cNvPr id="46489" name="テキスト ボックス 32"/>
          <p:cNvSpPr txBox="1">
            <a:spLocks noChangeArrowheads="1"/>
          </p:cNvSpPr>
          <p:nvPr/>
        </p:nvSpPr>
        <p:spPr bwMode="auto">
          <a:xfrm>
            <a:off x="9950451" y="5610225"/>
            <a:ext cx="61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sum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8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Automatic Analysis</a:t>
            </a:r>
            <a:br>
              <a:rPr lang="en-US" altLang="ja-JP" dirty="0"/>
            </a:b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5" t="65808" r="14368" b="-208"/>
          <a:stretch/>
        </p:blipFill>
        <p:spPr>
          <a:xfrm>
            <a:off x="9623395" y="449001"/>
            <a:ext cx="1812445" cy="17372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1" t="64189" r="13678" b="65"/>
          <a:stretch/>
        </p:blipFill>
        <p:spPr>
          <a:xfrm>
            <a:off x="7112867" y="450698"/>
            <a:ext cx="1769423" cy="169183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1" t="64960" r="14763"/>
          <a:stretch/>
        </p:blipFill>
        <p:spPr>
          <a:xfrm>
            <a:off x="9623395" y="2640688"/>
            <a:ext cx="1753068" cy="17816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9" t="63460" r="13800"/>
          <a:stretch/>
        </p:blipFill>
        <p:spPr>
          <a:xfrm>
            <a:off x="7112867" y="2624525"/>
            <a:ext cx="1773781" cy="179979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404" y="4767856"/>
            <a:ext cx="1905000" cy="1905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347404" y="115720"/>
            <a:ext cx="153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Raw Image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979887" y="115720"/>
            <a:ext cx="109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Filtering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900624" y="2267364"/>
            <a:ext cx="153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Banalization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35580" y="2269418"/>
            <a:ext cx="206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Contour Detection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326946" y="5419656"/>
            <a:ext cx="2865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Detect contours in all layers</a:t>
            </a:r>
          </a:p>
          <a:p>
            <a:r>
              <a:rPr lang="en-US" altLang="ja-JP" dirty="0" smtClean="0">
                <a:sym typeface="Wingdings" panose="05000000000000000000" pitchFamily="2" charset="2"/>
              </a:rPr>
              <a:t> Best focus </a:t>
            </a:r>
            <a:r>
              <a:rPr lang="en-US" altLang="ja-JP" dirty="0">
                <a:sym typeface="Wingdings" panose="05000000000000000000" pitchFamily="2" charset="2"/>
              </a:rPr>
              <a:t>s</a:t>
            </a:r>
            <a:r>
              <a:rPr lang="en-US" altLang="ja-JP" dirty="0" smtClean="0">
                <a:sym typeface="Wingdings" panose="05000000000000000000" pitchFamily="2" charset="2"/>
              </a:rPr>
              <a:t>election by Clustering</a:t>
            </a:r>
            <a:endParaRPr kumimoji="1" lang="ja-JP" altLang="en-US" dirty="0"/>
          </a:p>
        </p:txBody>
      </p:sp>
      <p:sp>
        <p:nvSpPr>
          <p:cNvPr id="3" name="環状矢印 2"/>
          <p:cNvSpPr/>
          <p:nvPr/>
        </p:nvSpPr>
        <p:spPr>
          <a:xfrm>
            <a:off x="8030628" y="1772324"/>
            <a:ext cx="1731381" cy="1254745"/>
          </a:xfrm>
          <a:prstGeom prst="circularArrow">
            <a:avLst>
              <a:gd name="adj1" fmla="val 10218"/>
              <a:gd name="adj2" fmla="val 1143288"/>
              <a:gd name="adj3" fmla="val 4109857"/>
              <a:gd name="adj4" fmla="val 16319984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xmlns="" id="{B79F17EC-A4A0-49B8-81A5-15C652B03E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25830"/>
          <a:stretch/>
        </p:blipFill>
        <p:spPr>
          <a:xfrm>
            <a:off x="251212" y="4348788"/>
            <a:ext cx="2645620" cy="232406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8080" y="4318120"/>
            <a:ext cx="3600450" cy="2495550"/>
          </a:xfrm>
          <a:prstGeom prst="rect">
            <a:avLst/>
          </a:prstGeom>
        </p:spPr>
      </p:pic>
      <p:cxnSp>
        <p:nvCxnSpPr>
          <p:cNvPr id="21" name="直線コネクタ 20"/>
          <p:cNvCxnSpPr/>
          <p:nvPr/>
        </p:nvCxnSpPr>
        <p:spPr>
          <a:xfrm>
            <a:off x="8325641" y="5082640"/>
            <a:ext cx="50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="" xmlns:a16="http://schemas.microsoft.com/office/drawing/2014/main" xmlns:lc="http://schemas.openxmlformats.org/drawingml/2006/lockedCanvas" id="{311BF060-AE9B-4CAF-A027-17818D4C5845}"/>
              </a:ext>
            </a:extLst>
          </p:cNvPr>
          <p:cNvSpPr txBox="1"/>
          <p:nvPr/>
        </p:nvSpPr>
        <p:spPr>
          <a:xfrm>
            <a:off x="8288603" y="4721282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 dirty="0" smtClean="0">
                <a:solidFill>
                  <a:schemeClr val="bg1"/>
                </a:solidFill>
              </a:rPr>
              <a:t>5</a:t>
            </a:r>
            <a:r>
              <a:rPr kumimoji="1" lang="en-US" altLang="ja-JP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60" name="直線矢印コネクタ 59"/>
          <p:cNvCxnSpPr/>
          <p:nvPr/>
        </p:nvCxnSpPr>
        <p:spPr>
          <a:xfrm flipV="1">
            <a:off x="4971074" y="1995873"/>
            <a:ext cx="1765091" cy="471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角丸四角形 60"/>
          <p:cNvSpPr/>
          <p:nvPr/>
        </p:nvSpPr>
        <p:spPr>
          <a:xfrm>
            <a:off x="6790244" y="115720"/>
            <a:ext cx="4944681" cy="44481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4" name="直線矢印コネクタ 93"/>
          <p:cNvCxnSpPr/>
          <p:nvPr/>
        </p:nvCxnSpPr>
        <p:spPr>
          <a:xfrm>
            <a:off x="5309780" y="3027069"/>
            <a:ext cx="1978577" cy="22463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テキスト ボックス 99"/>
          <p:cNvSpPr txBox="1"/>
          <p:nvPr/>
        </p:nvSpPr>
        <p:spPr>
          <a:xfrm>
            <a:off x="1533613" y="1153542"/>
            <a:ext cx="331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116 layer images taken by PTS</a:t>
            </a:r>
            <a:endParaRPr kumimoji="1" lang="ja-JP" altLang="en-US" dirty="0"/>
          </a:p>
        </p:txBody>
      </p:sp>
      <p:pic>
        <p:nvPicPr>
          <p:cNvPr id="101" name="図 1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609" y="1618095"/>
            <a:ext cx="4192988" cy="2404117"/>
          </a:xfrm>
          <a:prstGeom prst="rect">
            <a:avLst/>
          </a:prstGeom>
        </p:spPr>
      </p:pic>
      <p:sp>
        <p:nvSpPr>
          <p:cNvPr id="108" name="右大かっこ 107"/>
          <p:cNvSpPr/>
          <p:nvPr/>
        </p:nvSpPr>
        <p:spPr>
          <a:xfrm>
            <a:off x="4934974" y="1570194"/>
            <a:ext cx="374806" cy="2407914"/>
          </a:xfrm>
          <a:prstGeom prst="rightBracket">
            <a:avLst>
              <a:gd name="adj" fmla="val 7851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03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テキスト ボックス 1"/>
          <p:cNvSpPr txBox="1">
            <a:spLocks noChangeArrowheads="1"/>
          </p:cNvSpPr>
          <p:nvPr/>
        </p:nvSpPr>
        <p:spPr bwMode="auto">
          <a:xfrm>
            <a:off x="2940051" y="5348289"/>
            <a:ext cx="5916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ja-JP" sz="1800"/>
              <a:t>Convolution = image filtering in the frequency domain</a:t>
            </a:r>
          </a:p>
          <a:p>
            <a:pPr>
              <a:spcBef>
                <a:spcPct val="0"/>
              </a:spcBef>
            </a:pPr>
            <a:r>
              <a:rPr lang="en-US" altLang="ja-JP" sz="1800"/>
              <a:t>Inner product of 2 vectors</a:t>
            </a:r>
          </a:p>
          <a:p>
            <a:pPr>
              <a:spcBef>
                <a:spcPct val="0"/>
              </a:spcBef>
            </a:pPr>
            <a:r>
              <a:rPr lang="en-US" altLang="ja-JP" sz="1800"/>
              <a:t>Weighted sum</a:t>
            </a:r>
            <a:endParaRPr lang="ja-JP" altLang="en-US" sz="1800"/>
          </a:p>
        </p:txBody>
      </p:sp>
      <p:pic>
        <p:nvPicPr>
          <p:cNvPr id="47107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773238"/>
            <a:ext cx="36972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700213"/>
            <a:ext cx="3551238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テキスト ボックス 2"/>
          <p:cNvSpPr txBox="1">
            <a:spLocks noChangeArrowheads="1"/>
          </p:cNvSpPr>
          <p:nvPr/>
        </p:nvSpPr>
        <p:spPr bwMode="auto">
          <a:xfrm>
            <a:off x="6456363" y="1449389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feature map</a:t>
            </a:r>
            <a:endParaRPr lang="ja-JP" altLang="en-US" dirty="0"/>
          </a:p>
        </p:txBody>
      </p:sp>
      <p:sp>
        <p:nvSpPr>
          <p:cNvPr id="47110" name="テキスト ボックス 12"/>
          <p:cNvSpPr txBox="1">
            <a:spLocks noChangeArrowheads="1"/>
          </p:cNvSpPr>
          <p:nvPr/>
        </p:nvSpPr>
        <p:spPr bwMode="auto">
          <a:xfrm>
            <a:off x="2486025" y="1341439"/>
            <a:ext cx="157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source image</a:t>
            </a:r>
            <a:endParaRPr lang="ja-JP" altLang="en-US"/>
          </a:p>
        </p:txBody>
      </p:sp>
      <p:pic>
        <p:nvPicPr>
          <p:cNvPr id="47111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622300"/>
            <a:ext cx="30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テキスト ボックス 14"/>
          <p:cNvSpPr txBox="1">
            <a:spLocks noChangeArrowheads="1"/>
          </p:cNvSpPr>
          <p:nvPr/>
        </p:nvSpPr>
        <p:spPr bwMode="auto">
          <a:xfrm>
            <a:off x="2638426" y="846138"/>
            <a:ext cx="106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template</a:t>
            </a:r>
            <a:endParaRPr lang="ja-JP" altLang="en-US"/>
          </a:p>
        </p:txBody>
      </p:sp>
      <p:sp>
        <p:nvSpPr>
          <p:cNvPr id="47113" name="テキスト ボックス 15"/>
          <p:cNvSpPr txBox="1">
            <a:spLocks noChangeArrowheads="1"/>
          </p:cNvSpPr>
          <p:nvPr/>
        </p:nvSpPr>
        <p:spPr bwMode="auto">
          <a:xfrm>
            <a:off x="7391400" y="4356100"/>
            <a:ext cx="1974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Brightness = sum</a:t>
            </a:r>
            <a:endParaRPr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>
            <a:off x="1524000" y="4941888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右矢印 17"/>
          <p:cNvSpPr/>
          <p:nvPr/>
        </p:nvSpPr>
        <p:spPr>
          <a:xfrm>
            <a:off x="5891214" y="2420938"/>
            <a:ext cx="504825" cy="4318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9264651" y="1525589"/>
            <a:ext cx="1203325" cy="17240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7" name="テキスト ボックス 20"/>
          <p:cNvSpPr txBox="1">
            <a:spLocks noChangeArrowheads="1"/>
          </p:cNvSpPr>
          <p:nvPr/>
        </p:nvSpPr>
        <p:spPr bwMode="auto">
          <a:xfrm>
            <a:off x="8496301" y="1157288"/>
            <a:ext cx="1971675" cy="3683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the location of “5”</a:t>
            </a:r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80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直方体 2"/>
          <p:cNvSpPr/>
          <p:nvPr/>
        </p:nvSpPr>
        <p:spPr>
          <a:xfrm rot="16200000">
            <a:off x="6179344" y="4909344"/>
            <a:ext cx="647700" cy="649288"/>
          </a:xfrm>
          <a:prstGeom prst="cub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8131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6F405E-59B0-4F96-9F46-45026BA3DAF3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ja-JP" sz="1400"/>
          </a:p>
        </p:txBody>
      </p:sp>
      <p:grpSp>
        <p:nvGrpSpPr>
          <p:cNvPr id="48132" name="Group 2"/>
          <p:cNvGrpSpPr>
            <a:grpSpLocks/>
          </p:cNvGrpSpPr>
          <p:nvPr/>
        </p:nvGrpSpPr>
        <p:grpSpPr bwMode="auto">
          <a:xfrm rot="-5400000">
            <a:off x="2233613" y="1179513"/>
            <a:ext cx="3148012" cy="1719262"/>
            <a:chOff x="268" y="510"/>
            <a:chExt cx="1983" cy="1083"/>
          </a:xfrm>
        </p:grpSpPr>
        <p:sp>
          <p:nvSpPr>
            <p:cNvPr id="48184" name="Line 3"/>
            <p:cNvSpPr>
              <a:spLocks noChangeShapeType="1"/>
            </p:cNvSpPr>
            <p:nvPr/>
          </p:nvSpPr>
          <p:spPr bwMode="auto">
            <a:xfrm flipH="1">
              <a:off x="354" y="510"/>
              <a:ext cx="749" cy="10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85" name="Line 4"/>
            <p:cNvSpPr>
              <a:spLocks noChangeShapeType="1"/>
            </p:cNvSpPr>
            <p:nvPr/>
          </p:nvSpPr>
          <p:spPr bwMode="auto">
            <a:xfrm flipH="1">
              <a:off x="565" y="544"/>
              <a:ext cx="741" cy="1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86" name="Line 5"/>
            <p:cNvSpPr>
              <a:spLocks noChangeShapeType="1"/>
            </p:cNvSpPr>
            <p:nvPr/>
          </p:nvSpPr>
          <p:spPr bwMode="auto">
            <a:xfrm flipH="1">
              <a:off x="808" y="531"/>
              <a:ext cx="735" cy="10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87" name="Line 6"/>
            <p:cNvSpPr>
              <a:spLocks noChangeShapeType="1"/>
            </p:cNvSpPr>
            <p:nvPr/>
          </p:nvSpPr>
          <p:spPr bwMode="auto">
            <a:xfrm flipH="1">
              <a:off x="1022" y="517"/>
              <a:ext cx="744" cy="10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88" name="Line 7"/>
            <p:cNvSpPr>
              <a:spLocks noChangeShapeType="1"/>
            </p:cNvSpPr>
            <p:nvPr/>
          </p:nvSpPr>
          <p:spPr bwMode="auto">
            <a:xfrm flipH="1">
              <a:off x="893" y="572"/>
              <a:ext cx="13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89" name="Line 8"/>
            <p:cNvSpPr>
              <a:spLocks noChangeShapeType="1"/>
            </p:cNvSpPr>
            <p:nvPr/>
          </p:nvSpPr>
          <p:spPr bwMode="auto">
            <a:xfrm flipH="1">
              <a:off x="864" y="754"/>
              <a:ext cx="1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90" name="Line 9"/>
            <p:cNvSpPr>
              <a:spLocks noChangeShapeType="1"/>
            </p:cNvSpPr>
            <p:nvPr/>
          </p:nvSpPr>
          <p:spPr bwMode="auto">
            <a:xfrm flipH="1">
              <a:off x="637" y="935"/>
              <a:ext cx="15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91" name="Line 10"/>
            <p:cNvSpPr>
              <a:spLocks noChangeShapeType="1"/>
            </p:cNvSpPr>
            <p:nvPr/>
          </p:nvSpPr>
          <p:spPr bwMode="auto">
            <a:xfrm flipH="1">
              <a:off x="475" y="1117"/>
              <a:ext cx="1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92" name="Line 11"/>
            <p:cNvSpPr>
              <a:spLocks noChangeShapeType="1"/>
            </p:cNvSpPr>
            <p:nvPr/>
          </p:nvSpPr>
          <p:spPr bwMode="auto">
            <a:xfrm flipH="1">
              <a:off x="410" y="1298"/>
              <a:ext cx="13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93" name="Line 12"/>
            <p:cNvSpPr>
              <a:spLocks noChangeShapeType="1"/>
            </p:cNvSpPr>
            <p:nvPr/>
          </p:nvSpPr>
          <p:spPr bwMode="auto">
            <a:xfrm flipH="1">
              <a:off x="1236" y="525"/>
              <a:ext cx="764" cy="10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94" name="Line 13"/>
            <p:cNvSpPr>
              <a:spLocks noChangeShapeType="1"/>
            </p:cNvSpPr>
            <p:nvPr/>
          </p:nvSpPr>
          <p:spPr bwMode="auto">
            <a:xfrm flipH="1">
              <a:off x="1456" y="510"/>
              <a:ext cx="769" cy="10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95" name="Line 14"/>
            <p:cNvSpPr>
              <a:spLocks noChangeShapeType="1"/>
            </p:cNvSpPr>
            <p:nvPr/>
          </p:nvSpPr>
          <p:spPr bwMode="auto">
            <a:xfrm flipH="1">
              <a:off x="268" y="1480"/>
              <a:ext cx="14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8133" name="Text Box 54"/>
          <p:cNvSpPr txBox="1">
            <a:spLocks noChangeArrowheads="1"/>
          </p:cNvSpPr>
          <p:nvPr/>
        </p:nvSpPr>
        <p:spPr bwMode="auto">
          <a:xfrm>
            <a:off x="5076826" y="2271714"/>
            <a:ext cx="4468813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pixels in Region of Interesting in an image</a:t>
            </a:r>
            <a:endParaRPr lang="ja-JP" altLang="en-US" sz="1800"/>
          </a:p>
        </p:txBody>
      </p:sp>
      <p:grpSp>
        <p:nvGrpSpPr>
          <p:cNvPr id="48134" name="グループ化 1"/>
          <p:cNvGrpSpPr>
            <a:grpSpLocks/>
          </p:cNvGrpSpPr>
          <p:nvPr/>
        </p:nvGrpSpPr>
        <p:grpSpPr bwMode="auto">
          <a:xfrm rot="-5400000">
            <a:off x="4255294" y="2259807"/>
            <a:ext cx="2881313" cy="5588000"/>
            <a:chOff x="4932363" y="1916113"/>
            <a:chExt cx="2881312" cy="5589102"/>
          </a:xfrm>
        </p:grpSpPr>
        <p:grpSp>
          <p:nvGrpSpPr>
            <p:cNvPr id="48142" name="Group 15"/>
            <p:cNvGrpSpPr>
              <a:grpSpLocks/>
            </p:cNvGrpSpPr>
            <p:nvPr/>
          </p:nvGrpSpPr>
          <p:grpSpPr bwMode="auto">
            <a:xfrm>
              <a:off x="4932363" y="1916113"/>
              <a:ext cx="2881312" cy="1441450"/>
              <a:chOff x="385" y="572"/>
              <a:chExt cx="1815" cy="908"/>
            </a:xfrm>
          </p:grpSpPr>
          <p:sp>
            <p:nvSpPr>
              <p:cNvPr id="48172" name="Line 16"/>
              <p:cNvSpPr>
                <a:spLocks noChangeShapeType="1"/>
              </p:cNvSpPr>
              <p:nvPr/>
            </p:nvSpPr>
            <p:spPr bwMode="auto">
              <a:xfrm flipH="1">
                <a:off x="410" y="572"/>
                <a:ext cx="649" cy="9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73" name="Line 17"/>
              <p:cNvSpPr>
                <a:spLocks noChangeShapeType="1"/>
              </p:cNvSpPr>
              <p:nvPr/>
            </p:nvSpPr>
            <p:spPr bwMode="auto">
              <a:xfrm flipH="1">
                <a:off x="637" y="572"/>
                <a:ext cx="649" cy="9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74" name="Line 18"/>
              <p:cNvSpPr>
                <a:spLocks noChangeShapeType="1"/>
              </p:cNvSpPr>
              <p:nvPr/>
            </p:nvSpPr>
            <p:spPr bwMode="auto">
              <a:xfrm flipH="1">
                <a:off x="864" y="572"/>
                <a:ext cx="649" cy="9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75" name="Line 19"/>
              <p:cNvSpPr>
                <a:spLocks noChangeShapeType="1"/>
              </p:cNvSpPr>
              <p:nvPr/>
            </p:nvSpPr>
            <p:spPr bwMode="auto">
              <a:xfrm flipH="1">
                <a:off x="1078" y="572"/>
                <a:ext cx="649" cy="9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76" name="Line 20"/>
              <p:cNvSpPr>
                <a:spLocks noChangeShapeType="1"/>
              </p:cNvSpPr>
              <p:nvPr/>
            </p:nvSpPr>
            <p:spPr bwMode="auto">
              <a:xfrm flipH="1">
                <a:off x="1066" y="572"/>
                <a:ext cx="11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77" name="Line 21"/>
              <p:cNvSpPr>
                <a:spLocks noChangeShapeType="1"/>
              </p:cNvSpPr>
              <p:nvPr/>
            </p:nvSpPr>
            <p:spPr bwMode="auto">
              <a:xfrm flipH="1">
                <a:off x="930" y="754"/>
                <a:ext cx="11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78" name="Line 22"/>
              <p:cNvSpPr>
                <a:spLocks noChangeShapeType="1"/>
              </p:cNvSpPr>
              <p:nvPr/>
            </p:nvSpPr>
            <p:spPr bwMode="auto">
              <a:xfrm flipH="1">
                <a:off x="793" y="935"/>
                <a:ext cx="11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79" name="Line 23"/>
              <p:cNvSpPr>
                <a:spLocks noChangeShapeType="1"/>
              </p:cNvSpPr>
              <p:nvPr/>
            </p:nvSpPr>
            <p:spPr bwMode="auto">
              <a:xfrm flipH="1">
                <a:off x="657" y="1117"/>
                <a:ext cx="11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80" name="Line 24"/>
              <p:cNvSpPr>
                <a:spLocks noChangeShapeType="1"/>
              </p:cNvSpPr>
              <p:nvPr/>
            </p:nvSpPr>
            <p:spPr bwMode="auto">
              <a:xfrm flipH="1">
                <a:off x="521" y="1298"/>
                <a:ext cx="11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81" name="Line 25"/>
              <p:cNvSpPr>
                <a:spLocks noChangeShapeType="1"/>
              </p:cNvSpPr>
              <p:nvPr/>
            </p:nvSpPr>
            <p:spPr bwMode="auto">
              <a:xfrm flipH="1">
                <a:off x="1317" y="572"/>
                <a:ext cx="649" cy="9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82" name="Line 26"/>
              <p:cNvSpPr>
                <a:spLocks noChangeShapeType="1"/>
              </p:cNvSpPr>
              <p:nvPr/>
            </p:nvSpPr>
            <p:spPr bwMode="auto">
              <a:xfrm flipH="1">
                <a:off x="1532" y="572"/>
                <a:ext cx="649" cy="9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183" name="Line 27"/>
              <p:cNvSpPr>
                <a:spLocks noChangeShapeType="1"/>
              </p:cNvSpPr>
              <p:nvPr/>
            </p:nvSpPr>
            <p:spPr bwMode="auto">
              <a:xfrm flipH="1">
                <a:off x="385" y="1480"/>
                <a:ext cx="11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03452" name="Oval 28"/>
            <p:cNvSpPr>
              <a:spLocks noChangeArrowheads="1"/>
            </p:cNvSpPr>
            <p:nvPr/>
          </p:nvSpPr>
          <p:spPr bwMode="auto">
            <a:xfrm>
              <a:off x="5791201" y="3789733"/>
              <a:ext cx="863600" cy="86377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48144" name="Line 29"/>
            <p:cNvSpPr>
              <a:spLocks noChangeShapeType="1"/>
            </p:cNvSpPr>
            <p:nvPr/>
          </p:nvSpPr>
          <p:spPr bwMode="auto">
            <a:xfrm>
              <a:off x="5219700" y="3213100"/>
              <a:ext cx="792163" cy="79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45" name="Line 30"/>
            <p:cNvSpPr>
              <a:spLocks noChangeShapeType="1"/>
            </p:cNvSpPr>
            <p:nvPr/>
          </p:nvSpPr>
          <p:spPr bwMode="auto">
            <a:xfrm>
              <a:off x="5580063" y="3213100"/>
              <a:ext cx="503237" cy="79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46" name="Line 31"/>
            <p:cNvSpPr>
              <a:spLocks noChangeShapeType="1"/>
            </p:cNvSpPr>
            <p:nvPr/>
          </p:nvSpPr>
          <p:spPr bwMode="auto">
            <a:xfrm>
              <a:off x="5940425" y="3213100"/>
              <a:ext cx="215900" cy="863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47" name="Line 32"/>
            <p:cNvSpPr>
              <a:spLocks noChangeShapeType="1"/>
            </p:cNvSpPr>
            <p:nvPr/>
          </p:nvSpPr>
          <p:spPr bwMode="auto">
            <a:xfrm flipH="1">
              <a:off x="6227763" y="3213100"/>
              <a:ext cx="71437" cy="792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48" name="Line 33"/>
            <p:cNvSpPr>
              <a:spLocks noChangeShapeType="1"/>
            </p:cNvSpPr>
            <p:nvPr/>
          </p:nvSpPr>
          <p:spPr bwMode="auto">
            <a:xfrm flipH="1">
              <a:off x="6299200" y="3213100"/>
              <a:ext cx="360363" cy="863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49" name="Line 34"/>
            <p:cNvSpPr>
              <a:spLocks noChangeShapeType="1"/>
            </p:cNvSpPr>
            <p:nvPr/>
          </p:nvSpPr>
          <p:spPr bwMode="auto">
            <a:xfrm>
              <a:off x="5435600" y="2924175"/>
              <a:ext cx="647700" cy="1008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0" name="Line 35"/>
            <p:cNvSpPr>
              <a:spLocks noChangeShapeType="1"/>
            </p:cNvSpPr>
            <p:nvPr/>
          </p:nvSpPr>
          <p:spPr bwMode="auto">
            <a:xfrm>
              <a:off x="5795963" y="2924175"/>
              <a:ext cx="287337" cy="1008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1" name="Line 36"/>
            <p:cNvSpPr>
              <a:spLocks noChangeShapeType="1"/>
            </p:cNvSpPr>
            <p:nvPr/>
          </p:nvSpPr>
          <p:spPr bwMode="auto">
            <a:xfrm>
              <a:off x="6083300" y="2924175"/>
              <a:ext cx="73025" cy="1008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2" name="Line 37"/>
            <p:cNvSpPr>
              <a:spLocks noChangeShapeType="1"/>
            </p:cNvSpPr>
            <p:nvPr/>
          </p:nvSpPr>
          <p:spPr bwMode="auto">
            <a:xfrm flipH="1">
              <a:off x="6227763" y="2924175"/>
              <a:ext cx="288925" cy="10080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3" name="Line 38"/>
            <p:cNvSpPr>
              <a:spLocks noChangeShapeType="1"/>
            </p:cNvSpPr>
            <p:nvPr/>
          </p:nvSpPr>
          <p:spPr bwMode="auto">
            <a:xfrm flipH="1">
              <a:off x="6299200" y="2924175"/>
              <a:ext cx="649288" cy="1081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4" name="Line 39"/>
            <p:cNvSpPr>
              <a:spLocks noChangeShapeType="1"/>
            </p:cNvSpPr>
            <p:nvPr/>
          </p:nvSpPr>
          <p:spPr bwMode="auto">
            <a:xfrm>
              <a:off x="5651500" y="2636838"/>
              <a:ext cx="360363" cy="1223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5" name="Line 40"/>
            <p:cNvSpPr>
              <a:spLocks noChangeShapeType="1"/>
            </p:cNvSpPr>
            <p:nvPr/>
          </p:nvSpPr>
          <p:spPr bwMode="auto">
            <a:xfrm>
              <a:off x="6011863" y="2636838"/>
              <a:ext cx="144462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6" name="Line 41"/>
            <p:cNvSpPr>
              <a:spLocks noChangeShapeType="1"/>
            </p:cNvSpPr>
            <p:nvPr/>
          </p:nvSpPr>
          <p:spPr bwMode="auto">
            <a:xfrm flipH="1">
              <a:off x="6156325" y="2636838"/>
              <a:ext cx="215900" cy="1223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7" name="Line 42"/>
            <p:cNvSpPr>
              <a:spLocks noChangeShapeType="1"/>
            </p:cNvSpPr>
            <p:nvPr/>
          </p:nvSpPr>
          <p:spPr bwMode="auto">
            <a:xfrm flipH="1">
              <a:off x="6299200" y="2636838"/>
              <a:ext cx="433388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8" name="Line 43"/>
            <p:cNvSpPr>
              <a:spLocks noChangeShapeType="1"/>
            </p:cNvSpPr>
            <p:nvPr/>
          </p:nvSpPr>
          <p:spPr bwMode="auto">
            <a:xfrm flipH="1">
              <a:off x="6227763" y="2636838"/>
              <a:ext cx="863600" cy="1295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59" name="Line 44"/>
            <p:cNvSpPr>
              <a:spLocks noChangeShapeType="1"/>
            </p:cNvSpPr>
            <p:nvPr/>
          </p:nvSpPr>
          <p:spPr bwMode="auto">
            <a:xfrm>
              <a:off x="5795963" y="2347913"/>
              <a:ext cx="287337" cy="1512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60" name="Line 45"/>
            <p:cNvSpPr>
              <a:spLocks noChangeShapeType="1"/>
            </p:cNvSpPr>
            <p:nvPr/>
          </p:nvSpPr>
          <p:spPr bwMode="auto">
            <a:xfrm>
              <a:off x="6156325" y="2347913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61" name="Line 46"/>
            <p:cNvSpPr>
              <a:spLocks noChangeShapeType="1"/>
            </p:cNvSpPr>
            <p:nvPr/>
          </p:nvSpPr>
          <p:spPr bwMode="auto">
            <a:xfrm flipH="1">
              <a:off x="6227763" y="2347913"/>
              <a:ext cx="288925" cy="1512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62" name="Line 47"/>
            <p:cNvSpPr>
              <a:spLocks noChangeShapeType="1"/>
            </p:cNvSpPr>
            <p:nvPr/>
          </p:nvSpPr>
          <p:spPr bwMode="auto">
            <a:xfrm flipH="1">
              <a:off x="6227763" y="2347913"/>
              <a:ext cx="64770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63" name="Line 48"/>
            <p:cNvSpPr>
              <a:spLocks noChangeShapeType="1"/>
            </p:cNvSpPr>
            <p:nvPr/>
          </p:nvSpPr>
          <p:spPr bwMode="auto">
            <a:xfrm flipH="1">
              <a:off x="6299200" y="2347913"/>
              <a:ext cx="1008063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64" name="Line 49"/>
            <p:cNvSpPr>
              <a:spLocks noChangeShapeType="1"/>
            </p:cNvSpPr>
            <p:nvPr/>
          </p:nvSpPr>
          <p:spPr bwMode="auto">
            <a:xfrm>
              <a:off x="6083300" y="2060575"/>
              <a:ext cx="73025" cy="180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65" name="Line 50"/>
            <p:cNvSpPr>
              <a:spLocks noChangeShapeType="1"/>
            </p:cNvSpPr>
            <p:nvPr/>
          </p:nvSpPr>
          <p:spPr bwMode="auto">
            <a:xfrm flipH="1">
              <a:off x="6156325" y="2060575"/>
              <a:ext cx="215900" cy="1871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66" name="Line 51"/>
            <p:cNvSpPr>
              <a:spLocks noChangeShapeType="1"/>
            </p:cNvSpPr>
            <p:nvPr/>
          </p:nvSpPr>
          <p:spPr bwMode="auto">
            <a:xfrm flipH="1">
              <a:off x="6227763" y="2060575"/>
              <a:ext cx="504825" cy="1871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67" name="Line 52"/>
            <p:cNvSpPr>
              <a:spLocks noChangeShapeType="1"/>
            </p:cNvSpPr>
            <p:nvPr/>
          </p:nvSpPr>
          <p:spPr bwMode="auto">
            <a:xfrm flipH="1">
              <a:off x="6299200" y="2060575"/>
              <a:ext cx="865188" cy="180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68" name="Line 53"/>
            <p:cNvSpPr>
              <a:spLocks noChangeShapeType="1"/>
            </p:cNvSpPr>
            <p:nvPr/>
          </p:nvSpPr>
          <p:spPr bwMode="auto">
            <a:xfrm flipH="1">
              <a:off x="6227763" y="2060575"/>
              <a:ext cx="1296987" cy="1871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730" name="Text Box 5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 rot="5400000">
              <a:off x="6219416" y="3729007"/>
              <a:ext cx="1655555" cy="1040093"/>
            </a:xfrm>
            <a:prstGeom prst="rect">
              <a:avLst/>
            </a:prstGeom>
            <a:blipFill rotWithShape="0">
              <a:blip r:embed="rId2"/>
              <a:stretch>
                <a:fillRect l="-3321" t="-2924" r="-2952"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ja-JP" altLang="en-US">
                  <a:noFill/>
                </a:rPr>
                <a:t> </a:t>
              </a:r>
            </a:p>
          </p:txBody>
        </p:sp>
        <p:sp>
          <p:nvSpPr>
            <p:cNvPr id="48170" name="Line 57"/>
            <p:cNvSpPr>
              <a:spLocks noChangeShapeType="1"/>
            </p:cNvSpPr>
            <p:nvPr/>
          </p:nvSpPr>
          <p:spPr bwMode="auto">
            <a:xfrm>
              <a:off x="6227764" y="4652964"/>
              <a:ext cx="0" cy="649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171" name="Text Box 58"/>
            <p:cNvSpPr txBox="1">
              <a:spLocks noChangeArrowheads="1"/>
            </p:cNvSpPr>
            <p:nvPr/>
          </p:nvSpPr>
          <p:spPr bwMode="auto">
            <a:xfrm rot="5400000">
              <a:off x="5640721" y="6907616"/>
              <a:ext cx="82586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800"/>
                <a:t>output</a:t>
              </a:r>
              <a:endParaRPr lang="ja-JP" altLang="en-US" sz="1800"/>
            </a:p>
          </p:txBody>
        </p:sp>
      </p:grpSp>
      <p:sp>
        <p:nvSpPr>
          <p:cNvPr id="48135" name="テキスト ボックス 2"/>
          <p:cNvSpPr txBox="1">
            <a:spLocks noChangeArrowheads="1"/>
          </p:cNvSpPr>
          <p:nvPr/>
        </p:nvSpPr>
        <p:spPr bwMode="auto">
          <a:xfrm>
            <a:off x="1631950" y="168275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Model</a:t>
            </a:r>
            <a:endParaRPr lang="ja-JP" altLang="en-US" sz="1800"/>
          </a:p>
        </p:txBody>
      </p:sp>
      <p:sp>
        <p:nvSpPr>
          <p:cNvPr id="48136" name="テキスト ボックス 1"/>
          <p:cNvSpPr txBox="1">
            <a:spLocks noChangeArrowheads="1"/>
          </p:cNvSpPr>
          <p:nvPr/>
        </p:nvSpPr>
        <p:spPr bwMode="auto">
          <a:xfrm>
            <a:off x="4383089" y="587375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w</a:t>
            </a:r>
            <a:r>
              <a:rPr lang="en-US" altLang="ja-JP" baseline="-25000"/>
              <a:t>i</a:t>
            </a:r>
            <a:r>
              <a:rPr lang="en-US" altLang="ja-JP"/>
              <a:t>, factor</a:t>
            </a:r>
            <a:endParaRPr lang="ja-JP" altLang="en-US"/>
          </a:p>
        </p:txBody>
      </p:sp>
      <p:sp>
        <p:nvSpPr>
          <p:cNvPr id="48137" name="テキスト ボックス 61"/>
          <p:cNvSpPr txBox="1">
            <a:spLocks noChangeArrowheads="1"/>
          </p:cNvSpPr>
          <p:nvPr/>
        </p:nvSpPr>
        <p:spPr bwMode="auto">
          <a:xfrm>
            <a:off x="3767139" y="644525"/>
            <a:ext cx="1525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x</a:t>
            </a:r>
            <a:r>
              <a:rPr lang="en-US" altLang="ja-JP" baseline="-25000"/>
              <a:t>i</a:t>
            </a:r>
            <a:r>
              <a:rPr lang="en-US" altLang="ja-JP"/>
              <a:t>, brightness</a:t>
            </a:r>
            <a:endParaRPr lang="ja-JP" altLang="en-US"/>
          </a:p>
        </p:txBody>
      </p:sp>
      <p:sp>
        <p:nvSpPr>
          <p:cNvPr id="48138" name="Line 57"/>
          <p:cNvSpPr>
            <a:spLocks noChangeShapeType="1"/>
          </p:cNvSpPr>
          <p:nvPr/>
        </p:nvSpPr>
        <p:spPr bwMode="auto">
          <a:xfrm rot="-5400000">
            <a:off x="7542213" y="4484688"/>
            <a:ext cx="0" cy="142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8139" name="Text Box 58"/>
          <p:cNvSpPr txBox="1">
            <a:spLocks noChangeArrowheads="1"/>
          </p:cNvSpPr>
          <p:nvPr/>
        </p:nvSpPr>
        <p:spPr bwMode="auto">
          <a:xfrm>
            <a:off x="5975350" y="5580063"/>
            <a:ext cx="21351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Activation Function</a:t>
            </a:r>
          </a:p>
        </p:txBody>
      </p:sp>
      <p:sp>
        <p:nvSpPr>
          <p:cNvPr id="5" name="フリーフォーム 4"/>
          <p:cNvSpPr/>
          <p:nvPr/>
        </p:nvSpPr>
        <p:spPr>
          <a:xfrm>
            <a:off x="3051175" y="582613"/>
            <a:ext cx="1455738" cy="2805112"/>
          </a:xfrm>
          <a:custGeom>
            <a:avLst/>
            <a:gdLst>
              <a:gd name="connsiteX0" fmla="*/ 0 w 1454727"/>
              <a:gd name="connsiteY0" fmla="*/ 0 h 2805545"/>
              <a:gd name="connsiteX1" fmla="*/ 1454727 w 1454727"/>
              <a:gd name="connsiteY1" fmla="*/ 1028700 h 2805545"/>
              <a:gd name="connsiteX2" fmla="*/ 1433945 w 1454727"/>
              <a:gd name="connsiteY2" fmla="*/ 2805545 h 2805545"/>
              <a:gd name="connsiteX3" fmla="*/ 10391 w 1454727"/>
              <a:gd name="connsiteY3" fmla="*/ 1756064 h 2805545"/>
              <a:gd name="connsiteX4" fmla="*/ 0 w 1454727"/>
              <a:gd name="connsiteY4" fmla="*/ 0 h 280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727" h="2805545">
                <a:moveTo>
                  <a:pt x="0" y="0"/>
                </a:moveTo>
                <a:lnTo>
                  <a:pt x="1454727" y="1028700"/>
                </a:lnTo>
                <a:lnTo>
                  <a:pt x="1433945" y="2805545"/>
                </a:lnTo>
                <a:lnTo>
                  <a:pt x="10391" y="1756064"/>
                </a:lnTo>
                <a:cubicBezTo>
                  <a:pt x="6927" y="1170709"/>
                  <a:pt x="3464" y="58535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4487863" y="2070100"/>
            <a:ext cx="588962" cy="4905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259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myselph.de/mnistExamp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700214"/>
            <a:ext cx="50482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テキスト ボックス 1"/>
          <p:cNvSpPr txBox="1">
            <a:spLocks noChangeArrowheads="1"/>
          </p:cNvSpPr>
          <p:nvPr/>
        </p:nvSpPr>
        <p:spPr bwMode="auto">
          <a:xfrm>
            <a:off x="2927350" y="5373688"/>
            <a:ext cx="659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We have to prepare various templates to detect various object.</a:t>
            </a:r>
            <a:endParaRPr lang="ja-JP" altLang="en-US" sz="1800"/>
          </a:p>
        </p:txBody>
      </p:sp>
      <p:sp>
        <p:nvSpPr>
          <p:cNvPr id="49156" name="テキスト ボックス 1"/>
          <p:cNvSpPr txBox="1">
            <a:spLocks noChangeArrowheads="1"/>
          </p:cNvSpPr>
          <p:nvPr/>
        </p:nvSpPr>
        <p:spPr bwMode="auto">
          <a:xfrm>
            <a:off x="1847850" y="404814"/>
            <a:ext cx="5570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If the features that we want to detect are various …</a:t>
            </a:r>
            <a:endParaRPr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82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81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28975"/>
            <a:ext cx="83518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98"/>
          <a:stretch>
            <a:fillRect/>
          </a:stretch>
        </p:blipFill>
        <p:spPr bwMode="auto">
          <a:xfrm>
            <a:off x="1847850" y="1125539"/>
            <a:ext cx="80216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9" t="1324" r="-145" b="-1324"/>
          <a:stretch>
            <a:fillRect/>
          </a:stretch>
        </p:blipFill>
        <p:spPr bwMode="auto">
          <a:xfrm>
            <a:off x="1627188" y="4819651"/>
            <a:ext cx="904081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テキスト ボックス 5"/>
          <p:cNvSpPr txBox="1">
            <a:spLocks noChangeArrowheads="1"/>
          </p:cNvSpPr>
          <p:nvPr/>
        </p:nvSpPr>
        <p:spPr bwMode="auto">
          <a:xfrm>
            <a:off x="1695450" y="484189"/>
            <a:ext cx="14430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/>
              <a:t>AlexNet</a:t>
            </a:r>
            <a:endParaRPr lang="ja-JP" altLang="en-US" sz="2800"/>
          </a:p>
        </p:txBody>
      </p:sp>
      <p:sp>
        <p:nvSpPr>
          <p:cNvPr id="56326" name="テキスト ボックス 6"/>
          <p:cNvSpPr txBox="1">
            <a:spLocks noChangeArrowheads="1"/>
          </p:cNvSpPr>
          <p:nvPr/>
        </p:nvSpPr>
        <p:spPr bwMode="auto">
          <a:xfrm>
            <a:off x="8477250" y="42863"/>
            <a:ext cx="2184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/>
              <a:t>http://wiki.ruka-f.net</a:t>
            </a:r>
            <a:endParaRPr lang="ja-JP" altLang="en-US" sz="1800"/>
          </a:p>
        </p:txBody>
      </p:sp>
      <p:sp>
        <p:nvSpPr>
          <p:cNvPr id="8" name="正方形/長方形 7"/>
          <p:cNvSpPr/>
          <p:nvPr/>
        </p:nvSpPr>
        <p:spPr>
          <a:xfrm>
            <a:off x="1897063" y="3084513"/>
            <a:ext cx="4011612" cy="8239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908676" y="3319463"/>
            <a:ext cx="4487863" cy="823912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703388" y="1084263"/>
            <a:ext cx="8166100" cy="16129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627188" y="4964113"/>
            <a:ext cx="9040812" cy="1611312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5908676" y="2697163"/>
            <a:ext cx="3960813" cy="387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1627189" y="4143375"/>
            <a:ext cx="4281487" cy="8207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H="1" flipV="1">
            <a:off x="1703389" y="2697163"/>
            <a:ext cx="193675" cy="387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 flipV="1">
            <a:off x="10396538" y="4140201"/>
            <a:ext cx="265112" cy="82391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5" name="テキスト ボックス 21"/>
          <p:cNvSpPr txBox="1">
            <a:spLocks noChangeArrowheads="1"/>
          </p:cNvSpPr>
          <p:nvPr/>
        </p:nvSpPr>
        <p:spPr bwMode="auto">
          <a:xfrm>
            <a:off x="2640013" y="1763713"/>
            <a:ext cx="19161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000"/>
              <a:t>Local Response Normalization</a:t>
            </a:r>
            <a:endParaRPr lang="ja-JP" altLang="en-US" sz="100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767138" y="1057275"/>
            <a:ext cx="1281120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50" dirty="0"/>
              <a:t>rectified linear units</a:t>
            </a:r>
            <a:endParaRPr lang="ja-JP" altLang="en-US" sz="1050" dirty="0"/>
          </a:p>
        </p:txBody>
      </p:sp>
      <p:sp>
        <p:nvSpPr>
          <p:cNvPr id="56337" name="テキスト ボックス 23"/>
          <p:cNvSpPr txBox="1">
            <a:spLocks noChangeArrowheads="1"/>
          </p:cNvSpPr>
          <p:nvPr/>
        </p:nvSpPr>
        <p:spPr bwMode="auto">
          <a:xfrm>
            <a:off x="2135189" y="1525588"/>
            <a:ext cx="828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000"/>
              <a:t>convolution</a:t>
            </a:r>
            <a:endParaRPr lang="ja-JP" altLang="en-US" sz="1000"/>
          </a:p>
        </p:txBody>
      </p:sp>
      <p:sp>
        <p:nvSpPr>
          <p:cNvPr id="56338" name="テキスト ボックス 29"/>
          <p:cNvSpPr txBox="1">
            <a:spLocks noChangeArrowheads="1"/>
          </p:cNvSpPr>
          <p:nvPr/>
        </p:nvSpPr>
        <p:spPr bwMode="auto">
          <a:xfrm>
            <a:off x="4699001" y="1824038"/>
            <a:ext cx="5953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000"/>
              <a:t>pooling</a:t>
            </a:r>
            <a:endParaRPr lang="ja-JP" altLang="en-US" sz="10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3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6613E3B7-2FB2-420B-B503-E9532EC3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学習サンプル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CD9BA602-98A3-46BE-866D-6DB5575B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49" y="1147463"/>
            <a:ext cx="1343025" cy="13430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D21BC68A-A2A0-4CDE-9537-CC0EE882E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69" y="1142138"/>
            <a:ext cx="1343025" cy="13430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4502AD08-BE44-43F7-AA58-5F1744537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684" y="1142138"/>
            <a:ext cx="1343025" cy="134302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xmlns="" id="{9C07DDA9-709B-40B2-92B6-5A6FA8237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34" y="1131362"/>
            <a:ext cx="1343025" cy="134302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5951097C-3F45-490D-B14F-E96258447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384" y="1131362"/>
            <a:ext cx="1343025" cy="13430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25098C8B-799E-453A-A6CB-2179C68F7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70" y="1131362"/>
            <a:ext cx="1343025" cy="134302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xmlns="" id="{6AD0CC27-1A34-4F80-9056-07BACB22B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583" y="1131361"/>
            <a:ext cx="1343025" cy="134302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xmlns="" id="{6A172AC0-68FF-4E0A-828C-AD8B54D37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50" y="2517893"/>
            <a:ext cx="1343025" cy="134302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3976DD58-6116-4342-AF30-0958089B63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40" y="2517891"/>
            <a:ext cx="1343025" cy="134302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xmlns="" id="{601F5B8D-FC5C-4927-A11E-399027F149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86" y="2517891"/>
            <a:ext cx="1343025" cy="134302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xmlns="" id="{5C9E173C-0100-4E30-AABF-9754AB82B8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36" y="2507115"/>
            <a:ext cx="1343025" cy="134302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xmlns="" id="{EA0F7FBC-EF8F-4679-B1C0-A46A427656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53" y="2507115"/>
            <a:ext cx="1343025" cy="134302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xmlns="" id="{839FECD2-6673-4280-8960-F1890E043F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18" y="2507115"/>
            <a:ext cx="1343025" cy="134302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xmlns="" id="{B29CB14A-FCFC-4303-ABA2-53916D2F08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583" y="2517891"/>
            <a:ext cx="1343025" cy="134302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xmlns="" id="{B1BCD5A0-4015-4095-BCFF-0E65607058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51" y="4016103"/>
            <a:ext cx="1343025" cy="1343025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xmlns="" id="{D88E9BF1-33D1-4760-A193-257024BC36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69" y="4016100"/>
            <a:ext cx="1343025" cy="1343025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xmlns="" id="{77EA8C73-7A1C-48F8-A567-4A293EA62A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87" y="4016099"/>
            <a:ext cx="1343025" cy="134302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xmlns="" id="{8B8292B9-3DF2-48B9-86CE-CA7F5284F2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05" y="4016099"/>
            <a:ext cx="1343025" cy="1343025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xmlns="" id="{104CF79E-9FDC-4A4F-A995-48392D0510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31" y="4016098"/>
            <a:ext cx="1343025" cy="134302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xmlns="" id="{435915C0-E32F-4C0B-89BD-7B5B40E44A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49" y="4016098"/>
            <a:ext cx="1343025" cy="134302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xmlns="" id="{4836722F-F7EC-45FC-A2C3-0C62F74D46B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475" y="4016097"/>
            <a:ext cx="1343025" cy="134302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xmlns="" id="{CD058D3D-2AA1-4EB9-8841-82224B4CA75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50" y="5391853"/>
            <a:ext cx="1343025" cy="134302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xmlns="" id="{3AED8750-F4B5-44B4-A0A5-35427C9916D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49" y="5391853"/>
            <a:ext cx="1343025" cy="134302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xmlns="" id="{68723C34-C73A-4929-827D-000303163B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48" y="5391853"/>
            <a:ext cx="1343025" cy="134302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xmlns="" id="{6A0374AC-AF91-43BE-AE8B-CB5D97606B1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50" y="5391852"/>
            <a:ext cx="1343025" cy="134302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xmlns="" id="{C0478E3B-7039-4E28-8926-B15F8B2F7AE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81" y="5385228"/>
            <a:ext cx="1343025" cy="134302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xmlns="" id="{4438F44E-EB9F-4F2B-B6CF-95A1CEADBB2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48" y="5391852"/>
            <a:ext cx="1343025" cy="1343025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xmlns="" id="{BE7AFD7B-2C1E-4385-9F69-E69B14F8C69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56" y="5385227"/>
            <a:ext cx="1343025" cy="1343025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xmlns="" id="{067B9D9B-C8AE-4CB1-B5BA-4AA00B7E037F}"/>
              </a:ext>
            </a:extLst>
          </p:cNvPr>
          <p:cNvSpPr txBox="1"/>
          <p:nvPr/>
        </p:nvSpPr>
        <p:spPr>
          <a:xfrm>
            <a:off x="309489" y="2222695"/>
            <a:ext cx="107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Proton</a:t>
            </a:r>
            <a:endParaRPr kumimoji="1" lang="ja-JP" altLang="en-US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xmlns="" id="{351FDC3E-5F28-4CD3-A7F1-E28E093FFE78}"/>
              </a:ext>
            </a:extLst>
          </p:cNvPr>
          <p:cNvSpPr txBox="1"/>
          <p:nvPr/>
        </p:nvSpPr>
        <p:spPr>
          <a:xfrm>
            <a:off x="355059" y="5144981"/>
            <a:ext cx="83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Dust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84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13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49B54D7B-FC4A-4EF2-9FDC-23C171953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D659044A-4330-4517-9F49-CE6751EDC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2" y="1447119"/>
            <a:ext cx="6734175" cy="479107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187543" y="1447119"/>
            <a:ext cx="27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人間の分類を</a:t>
            </a:r>
            <a:r>
              <a:rPr kumimoji="1" lang="en-US" altLang="ja-JP" dirty="0" smtClean="0"/>
              <a:t>95%</a:t>
            </a:r>
            <a:r>
              <a:rPr kumimoji="1" lang="ja-JP" altLang="en-US" dirty="0" smtClean="0"/>
              <a:t>の精度で正しく分類できている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>
            <a:stCxn id="3" idx="1"/>
          </p:cNvCxnSpPr>
          <p:nvPr/>
        </p:nvCxnSpPr>
        <p:spPr>
          <a:xfrm flipH="1" flipV="1">
            <a:off x="8371114" y="1690688"/>
            <a:ext cx="816429" cy="79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38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A5F1AB2-3835-4FF2-87B4-BF11437AC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EB7622B6-2B88-4A3F-B5B3-EBC089CF9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513" y="535621"/>
            <a:ext cx="2584982" cy="57867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D29DCF8B-BBB2-406D-AD30-306A7B08C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338" y="429121"/>
            <a:ext cx="2288149" cy="63693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52E02961-D2E1-4E66-9657-A1FFFDAD2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265" y="535621"/>
            <a:ext cx="3068341" cy="615630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56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8E84F51-3560-4CE4-8734-E9E20211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2470B8AB-9270-4FA5-88CB-71AF014E6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27093"/>
            <a:ext cx="5034989" cy="17632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CDF092AA-C584-4B9B-9DD2-B420302D9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21474"/>
            <a:ext cx="5034989" cy="17093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xmlns="" id="{FB43CBCD-13FC-466A-9992-7AE82B1C7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761748"/>
            <a:ext cx="5034989" cy="174519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DD5608B3-9077-4309-968E-4D6CEF4AF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796" y="934863"/>
            <a:ext cx="5112751" cy="17632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xmlns="" id="{3273F8BB-BE62-4173-93AE-974E92F0E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796" y="2920866"/>
            <a:ext cx="5166260" cy="17632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D3F1F472-571B-4B73-8B66-C0A84A6B0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4796" y="4873596"/>
            <a:ext cx="5126367" cy="176325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87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49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D6342D7A-AB02-47D0-AA13-61B8F8C88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31684" r="17068"/>
          <a:stretch/>
        </p:blipFill>
        <p:spPr>
          <a:xfrm>
            <a:off x="274567" y="1182745"/>
            <a:ext cx="7331562" cy="312088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xmlns="" id="{D95020FE-DD4C-470D-85CB-820E80DECC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12057" r="18365"/>
          <a:stretch/>
        </p:blipFill>
        <p:spPr>
          <a:xfrm rot="5400000">
            <a:off x="8369621" y="1185728"/>
            <a:ext cx="2220686" cy="20584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xmlns="" id="{B651BC40-A078-4680-A60E-7B7E14EB9266}"/>
              </a:ext>
            </a:extLst>
          </p:cNvPr>
          <p:cNvGrpSpPr/>
          <p:nvPr/>
        </p:nvGrpSpPr>
        <p:grpSpPr>
          <a:xfrm>
            <a:off x="7400305" y="3795686"/>
            <a:ext cx="4373473" cy="3069425"/>
            <a:chOff x="4243526" y="3140670"/>
            <a:chExt cx="3551068" cy="269195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xmlns="" id="{7495D148-A1C0-45F2-BD8D-B1B04CEA2829}"/>
                </a:ext>
              </a:extLst>
            </p:cNvPr>
            <p:cNvSpPr/>
            <p:nvPr/>
          </p:nvSpPr>
          <p:spPr>
            <a:xfrm>
              <a:off x="4243526" y="3311372"/>
              <a:ext cx="3551068" cy="2521257"/>
            </a:xfrm>
            <a:prstGeom prst="rect">
              <a:avLst/>
            </a:prstGeom>
            <a:noFill/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xmlns="" id="{460ABD44-9301-44C4-BA3E-00E9C94C8DDF}"/>
                </a:ext>
              </a:extLst>
            </p:cNvPr>
            <p:cNvSpPr/>
            <p:nvPr/>
          </p:nvSpPr>
          <p:spPr>
            <a:xfrm>
              <a:off x="4505417" y="5207862"/>
              <a:ext cx="3027286" cy="5308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xmlns="" id="{AFF9A66F-7D9A-4591-A474-698B87FFBCBC}"/>
                </a:ext>
              </a:extLst>
            </p:cNvPr>
            <p:cNvSpPr/>
            <p:nvPr/>
          </p:nvSpPr>
          <p:spPr>
            <a:xfrm>
              <a:off x="4505417" y="4677051"/>
              <a:ext cx="3027286" cy="53081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xmlns="" id="{4F313D03-7274-48F9-B8D7-42795ACCECB9}"/>
                </a:ext>
              </a:extLst>
            </p:cNvPr>
            <p:cNvSpPr/>
            <p:nvPr/>
          </p:nvSpPr>
          <p:spPr>
            <a:xfrm>
              <a:off x="5131293" y="4631332"/>
              <a:ext cx="82562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xmlns="" id="{DE2F1966-9267-46AC-82AC-C9A4502041A7}"/>
                </a:ext>
              </a:extLst>
            </p:cNvPr>
            <p:cNvSpPr/>
            <p:nvPr/>
          </p:nvSpPr>
          <p:spPr>
            <a:xfrm>
              <a:off x="6096000" y="4631331"/>
              <a:ext cx="825624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xmlns="" id="{1829BF3B-803A-486B-9FF3-38345B23B0B7}"/>
                </a:ext>
              </a:extLst>
            </p:cNvPr>
            <p:cNvSpPr txBox="1"/>
            <p:nvPr/>
          </p:nvSpPr>
          <p:spPr>
            <a:xfrm>
              <a:off x="5544104" y="3456859"/>
              <a:ext cx="2050742" cy="323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/>
                <a:t>Cooler Box</a:t>
              </a:r>
              <a:endParaRPr kumimoji="1" lang="ja-JP" altLang="en-US" b="1" dirty="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xmlns="" id="{9B72304F-BC3D-4C07-A5AF-994FE0941E7B}"/>
                </a:ext>
              </a:extLst>
            </p:cNvPr>
            <p:cNvSpPr txBox="1"/>
            <p:nvPr/>
          </p:nvSpPr>
          <p:spPr>
            <a:xfrm>
              <a:off x="6198370" y="3140670"/>
              <a:ext cx="1396477" cy="3239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/>
                <a:t>Aluminum Foil</a:t>
              </a:r>
              <a:endParaRPr kumimoji="1" lang="ja-JP" altLang="en-US" b="1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xmlns="" id="{011C61A7-EA8A-4B47-BF98-7803A797441E}"/>
                </a:ext>
              </a:extLst>
            </p:cNvPr>
            <p:cNvSpPr txBox="1"/>
            <p:nvPr/>
          </p:nvSpPr>
          <p:spPr>
            <a:xfrm>
              <a:off x="5372753" y="4761386"/>
              <a:ext cx="1295563" cy="350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Water Shield</a:t>
              </a:r>
              <a:endParaRPr kumimoji="1" lang="ja-JP" altLang="en-US" sz="2000" b="1" dirty="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xmlns="" id="{0FBB5BD0-8AAF-47F1-B6AE-04458C5B021B}"/>
                </a:ext>
              </a:extLst>
            </p:cNvPr>
            <p:cNvSpPr txBox="1"/>
            <p:nvPr/>
          </p:nvSpPr>
          <p:spPr>
            <a:xfrm>
              <a:off x="5197768" y="4233959"/>
              <a:ext cx="1847275" cy="323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/>
                <a:t>NIT + Shading Pack</a:t>
              </a:r>
              <a:endParaRPr kumimoji="1" lang="ja-JP" altLang="en-US" b="1" dirty="0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3DBECD0C-09C7-447B-BF9A-0E0229EF5687}"/>
              </a:ext>
            </a:extLst>
          </p:cNvPr>
          <p:cNvSpPr txBox="1"/>
          <p:nvPr/>
        </p:nvSpPr>
        <p:spPr>
          <a:xfrm>
            <a:off x="688308" y="3453492"/>
            <a:ext cx="6424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The neutron flux of Surface is 1000 times higher than that of Underground in LNGS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xmlns="" id="{0DB316CA-F8C4-4700-B89B-F4E838F9612A}"/>
              </a:ext>
            </a:extLst>
          </p:cNvPr>
          <p:cNvSpPr/>
          <p:nvPr/>
        </p:nvSpPr>
        <p:spPr>
          <a:xfrm>
            <a:off x="6204700" y="2384138"/>
            <a:ext cx="450246" cy="4049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C560C58B-1AA6-4468-ABBC-EC0A9B161D8A}"/>
              </a:ext>
            </a:extLst>
          </p:cNvPr>
          <p:cNvSpPr txBox="1"/>
          <p:nvPr/>
        </p:nvSpPr>
        <p:spPr>
          <a:xfrm>
            <a:off x="1194310" y="5058884"/>
            <a:ext cx="5286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b="1" dirty="0" smtClean="0"/>
              <a:t>NIT was installed </a:t>
            </a:r>
            <a:r>
              <a:rPr lang="en-US" altLang="ja-JP" sz="2400" b="1" dirty="0"/>
              <a:t>outside the </a:t>
            </a:r>
            <a:r>
              <a:rPr lang="en-US" altLang="ja-JP" sz="2400" b="1" dirty="0" smtClean="0"/>
              <a:t>building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b="1" dirty="0" smtClean="0"/>
              <a:t>Exposure Time: 140 hours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b="1" dirty="0" smtClean="0"/>
              <a:t>Analyzed Mass Scale: 780 mg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b="1" dirty="0" smtClean="0"/>
              <a:t>Analyzed Amount: 4.6 g</a:t>
            </a:r>
            <a:r>
              <a:rPr lang="ja-JP" altLang="en-US" sz="2400" b="1" dirty="0" smtClean="0"/>
              <a:t>･</a:t>
            </a:r>
            <a:r>
              <a:rPr lang="en-US" altLang="ja-JP" sz="2400" b="1" dirty="0" smtClean="0"/>
              <a:t>day</a:t>
            </a:r>
            <a:endParaRPr lang="en-US" altLang="ja-JP" sz="2400" b="1" dirty="0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xmlns="" id="{BF369737-F346-45CC-8DF0-FE2DD1408EB7}"/>
              </a:ext>
            </a:extLst>
          </p:cNvPr>
          <p:cNvCxnSpPr>
            <a:cxnSpLocks/>
            <a:stCxn id="4" idx="2"/>
            <a:endCxn id="18" idx="7"/>
          </p:cNvCxnSpPr>
          <p:nvPr/>
        </p:nvCxnSpPr>
        <p:spPr>
          <a:xfrm flipH="1">
            <a:off x="6589009" y="2214964"/>
            <a:ext cx="1861719" cy="228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xmlns="" id="{2E81FCEF-C887-44E2-95AA-D8C88DC66F5E}"/>
              </a:ext>
            </a:extLst>
          </p:cNvPr>
          <p:cNvSpPr/>
          <p:nvPr/>
        </p:nvSpPr>
        <p:spPr>
          <a:xfrm>
            <a:off x="7489597" y="4124445"/>
            <a:ext cx="4196711" cy="2653781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xmlns="" id="{4FF8D855-B370-4E47-8B97-387B534D7902}"/>
              </a:ext>
            </a:extLst>
          </p:cNvPr>
          <p:cNvCxnSpPr/>
          <p:nvPr/>
        </p:nvCxnSpPr>
        <p:spPr>
          <a:xfrm>
            <a:off x="8081837" y="5547497"/>
            <a:ext cx="0" cy="131050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xmlns="" id="{94208727-DB81-4589-BB11-81C5A22186E1}"/>
              </a:ext>
            </a:extLst>
          </p:cNvPr>
          <p:cNvCxnSpPr>
            <a:cxnSpLocks/>
          </p:cNvCxnSpPr>
          <p:nvPr/>
        </p:nvCxnSpPr>
        <p:spPr>
          <a:xfrm flipH="1">
            <a:off x="7529746" y="4644008"/>
            <a:ext cx="41400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xmlns="" id="{C2BD49BF-E408-4AB6-8824-73192CA30803}"/>
              </a:ext>
            </a:extLst>
          </p:cNvPr>
          <p:cNvSpPr/>
          <p:nvPr/>
        </p:nvSpPr>
        <p:spPr>
          <a:xfrm>
            <a:off x="10722124" y="4644008"/>
            <a:ext cx="987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33cm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xmlns="" id="{02CACBD6-AFA8-4978-93D2-22E6C337FFDF}"/>
              </a:ext>
            </a:extLst>
          </p:cNvPr>
          <p:cNvSpPr/>
          <p:nvPr/>
        </p:nvSpPr>
        <p:spPr>
          <a:xfrm>
            <a:off x="8116953" y="6000384"/>
            <a:ext cx="987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16cm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xmlns="" id="{2119B072-B86E-45E4-BDC9-991E4A42D116}"/>
              </a:ext>
            </a:extLst>
          </p:cNvPr>
          <p:cNvSpPr/>
          <p:nvPr/>
        </p:nvSpPr>
        <p:spPr>
          <a:xfrm>
            <a:off x="771674" y="1199660"/>
            <a:ext cx="5604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bg1"/>
                </a:solidFill>
              </a:rPr>
              <a:t>Demonstration experiment for sub-MeV </a:t>
            </a:r>
            <a:r>
              <a:rPr lang="en-US" altLang="ja-JP" sz="2400" b="1" dirty="0">
                <a:solidFill>
                  <a:schemeClr val="bg1"/>
                </a:solidFill>
              </a:rPr>
              <a:t>environmental neutron detection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C3B69ADB-7A9A-47B1-9CFB-C721A40B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FA58-6D7A-4B26-98BC-D7ED09ECB3E3}" type="slidenum">
              <a:rPr kumimoji="1" lang="ja-JP" altLang="en-US" smtClean="0"/>
              <a:t>88</a:t>
            </a:fld>
            <a:endParaRPr kumimoji="1" lang="ja-JP" altLang="en-US"/>
          </a:p>
        </p:txBody>
      </p:sp>
      <p:sp>
        <p:nvSpPr>
          <p:cNvPr id="29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ja-JP" dirty="0" smtClean="0"/>
              <a:t>Surface Run @ LNGS</a:t>
            </a:r>
            <a:r>
              <a:rPr lang="en-US" altLang="ja-JP" dirty="0"/>
              <a:t/>
            </a:r>
            <a:br>
              <a:rPr lang="en-US" altLang="ja-JP" dirty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92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196B81BA-3098-4B75-83C9-4F3CA0380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4" name="Chart 40">
            <a:extLst>
              <a:ext uri="{FF2B5EF4-FFF2-40B4-BE49-F238E27FC236}">
                <a16:creationId xmlns="" xmlns:a16="http://schemas.microsoft.com/office/drawing/2014/main" id="{00000000-0008-0000-0000-0000294D27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30666" y="1849071"/>
          <a:ext cx="7434811" cy="4774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="" xmlns:a16="http://schemas.microsoft.com/office/drawing/2014/main" id="{9885E15E-5ECE-461C-9BD7-069767E072E5}"/>
              </a:ext>
            </a:extLst>
          </p:cNvPr>
          <p:cNvSpPr/>
          <p:nvPr/>
        </p:nvSpPr>
        <p:spPr>
          <a:xfrm>
            <a:off x="8403246" y="3415972"/>
            <a:ext cx="3788754" cy="3111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EXPACS ver. 4.0.8</a:t>
            </a:r>
          </a:p>
          <a:p>
            <a:endParaRPr lang="en-US" altLang="ja-JP" dirty="0"/>
          </a:p>
          <a:p>
            <a:r>
              <a:rPr lang="en-US" altLang="ja-JP" dirty="0"/>
              <a:t>@Gran-</a:t>
            </a:r>
            <a:r>
              <a:rPr lang="en-US" altLang="ja-JP" dirty="0" err="1"/>
              <a:t>Sasso</a:t>
            </a:r>
            <a:endParaRPr lang="en-US" altLang="ja-JP" dirty="0"/>
          </a:p>
          <a:p>
            <a:r>
              <a:rPr lang="en-US" altLang="ja-JP" dirty="0"/>
              <a:t>100keV</a:t>
            </a:r>
            <a:r>
              <a:rPr lang="ja-JP" altLang="en-US" dirty="0"/>
              <a:t>～</a:t>
            </a:r>
            <a:r>
              <a:rPr lang="en-US" altLang="ja-JP" dirty="0"/>
              <a:t>1MeV: </a:t>
            </a:r>
            <a:r>
              <a:rPr lang="ja-JP" altLang="en-US" dirty="0"/>
              <a:t>0.00</a:t>
            </a:r>
            <a:r>
              <a:rPr lang="en-US" altLang="ja-JP" dirty="0"/>
              <a:t>289</a:t>
            </a:r>
            <a:r>
              <a:rPr lang="ja-JP" altLang="en-US" dirty="0"/>
              <a:t> /cm2/</a:t>
            </a:r>
            <a:r>
              <a:rPr lang="ja-JP" altLang="en-US" dirty="0" err="1"/>
              <a:t>s</a:t>
            </a:r>
            <a:endParaRPr lang="en-US" altLang="ja-JP" dirty="0"/>
          </a:p>
          <a:p>
            <a:r>
              <a:rPr lang="en-US" altLang="ja-JP" dirty="0"/>
              <a:t>100keV</a:t>
            </a:r>
            <a:r>
              <a:rPr lang="ja-JP" altLang="en-US" dirty="0"/>
              <a:t>～</a:t>
            </a:r>
            <a:r>
              <a:rPr lang="en-US" altLang="ja-JP" dirty="0"/>
              <a:t>10MeV: </a:t>
            </a:r>
            <a:r>
              <a:rPr lang="ja-JP" altLang="en-US" dirty="0"/>
              <a:t>0.00</a:t>
            </a:r>
            <a:r>
              <a:rPr lang="en-US" altLang="ja-JP" dirty="0"/>
              <a:t>759</a:t>
            </a:r>
            <a:r>
              <a:rPr lang="ja-JP" altLang="en-US" dirty="0"/>
              <a:t> /cm2/</a:t>
            </a:r>
            <a:r>
              <a:rPr lang="ja-JP" altLang="en-US" dirty="0" err="1"/>
              <a:t>s</a:t>
            </a:r>
            <a:endParaRPr lang="en-US" altLang="ja-JP" dirty="0"/>
          </a:p>
          <a:p>
            <a:r>
              <a:rPr lang="en-US" altLang="ja-JP" dirty="0"/>
              <a:t>400keV</a:t>
            </a:r>
            <a:r>
              <a:rPr lang="ja-JP" altLang="en-US" dirty="0"/>
              <a:t>～</a:t>
            </a:r>
            <a:r>
              <a:rPr lang="en-US" altLang="ja-JP" dirty="0"/>
              <a:t>2.5MeV: </a:t>
            </a:r>
            <a:r>
              <a:rPr lang="ja-JP" altLang="en-US" dirty="0"/>
              <a:t>0.00</a:t>
            </a:r>
            <a:r>
              <a:rPr lang="en-US" altLang="ja-JP" dirty="0"/>
              <a:t>352</a:t>
            </a:r>
            <a:r>
              <a:rPr lang="ja-JP" altLang="en-US" dirty="0"/>
              <a:t> /cm2/</a:t>
            </a:r>
            <a:r>
              <a:rPr lang="ja-JP" altLang="en-US" dirty="0" err="1"/>
              <a:t>s</a:t>
            </a:r>
            <a:endParaRPr lang="en-US" altLang="ja-JP" dirty="0"/>
          </a:p>
          <a:p>
            <a:r>
              <a:rPr lang="ja-JP" altLang="en-US" dirty="0"/>
              <a:t>（轟の計算だと、0.00</a:t>
            </a:r>
            <a:r>
              <a:rPr lang="en-US" altLang="ja-JP" dirty="0"/>
              <a:t>77</a:t>
            </a:r>
            <a:r>
              <a:rPr lang="ja-JP" altLang="en-US" dirty="0"/>
              <a:t> /cm2/s）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@Nagoya</a:t>
            </a:r>
          </a:p>
          <a:p>
            <a:r>
              <a:rPr lang="en-US" altLang="ja-JP" dirty="0"/>
              <a:t>100keV</a:t>
            </a:r>
            <a:r>
              <a:rPr lang="ja-JP" altLang="en-US" dirty="0"/>
              <a:t>～</a:t>
            </a:r>
            <a:r>
              <a:rPr lang="en-US" altLang="ja-JP" dirty="0"/>
              <a:t>1MeV: </a:t>
            </a:r>
            <a:r>
              <a:rPr lang="ja-JP" altLang="en-US" dirty="0"/>
              <a:t>0.00</a:t>
            </a:r>
            <a:r>
              <a:rPr lang="en-US" altLang="ja-JP" dirty="0"/>
              <a:t>086</a:t>
            </a:r>
            <a:r>
              <a:rPr lang="ja-JP" altLang="en-US" dirty="0"/>
              <a:t> /cm2/</a:t>
            </a:r>
            <a:r>
              <a:rPr lang="ja-JP" altLang="en-US" dirty="0" err="1"/>
              <a:t>s</a:t>
            </a:r>
            <a:endParaRPr lang="en-US" altLang="ja-JP" dirty="0"/>
          </a:p>
          <a:p>
            <a:r>
              <a:rPr lang="en-US" altLang="ja-JP" dirty="0"/>
              <a:t>100keV</a:t>
            </a:r>
            <a:r>
              <a:rPr lang="ja-JP" altLang="en-US" dirty="0"/>
              <a:t>～</a:t>
            </a:r>
            <a:r>
              <a:rPr lang="en-US" altLang="ja-JP" dirty="0"/>
              <a:t>10MeV: </a:t>
            </a:r>
            <a:r>
              <a:rPr lang="ja-JP" altLang="en-US" dirty="0"/>
              <a:t>0.00</a:t>
            </a:r>
            <a:r>
              <a:rPr lang="en-US" altLang="ja-JP" dirty="0"/>
              <a:t>213</a:t>
            </a:r>
            <a:r>
              <a:rPr lang="ja-JP" altLang="en-US" dirty="0"/>
              <a:t> /cm2/</a:t>
            </a:r>
            <a:r>
              <a:rPr lang="ja-JP" altLang="en-US" dirty="0" err="1"/>
              <a:t>s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89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61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Automatic Analysis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57" y="1637198"/>
            <a:ext cx="7580043" cy="47851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433949" y="1146190"/>
            <a:ext cx="529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3 Dimensional Chain Tracking Algorithm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23" y="1682154"/>
            <a:ext cx="1905000" cy="1905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1" t="69807" r="16875"/>
          <a:stretch/>
        </p:blipFill>
        <p:spPr>
          <a:xfrm>
            <a:off x="1010951" y="4498059"/>
            <a:ext cx="1926772" cy="1955574"/>
          </a:xfrm>
          <a:prstGeom prst="rect">
            <a:avLst/>
          </a:prstGeom>
        </p:spPr>
      </p:pic>
      <p:sp>
        <p:nvSpPr>
          <p:cNvPr id="11" name="右矢印 10"/>
          <p:cNvSpPr/>
          <p:nvPr/>
        </p:nvSpPr>
        <p:spPr>
          <a:xfrm rot="5400000">
            <a:off x="1782068" y="3495191"/>
            <a:ext cx="349418" cy="698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91591" y="1278060"/>
            <a:ext cx="1187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Clustering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14719" y="4075237"/>
            <a:ext cx="172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Chain Tracking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2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9038420F-57C5-41BC-B313-BF5BC2714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角度微分フラックス</a:t>
            </a:r>
            <a:endParaRPr kumimoji="1" lang="ja-JP" altLang="en-US" dirty="0"/>
          </a:p>
        </p:txBody>
      </p:sp>
      <p:graphicFrame>
        <p:nvGraphicFramePr>
          <p:cNvPr id="5" name="グラフ 4">
            <a:extLst>
              <a:ext uri="{FF2B5EF4-FFF2-40B4-BE49-F238E27FC236}">
                <a16:creationId xmlns=""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19287" y="1908810"/>
          <a:ext cx="8353426" cy="3924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="" xmlns:a16="http://schemas.microsoft.com/office/drawing/2014/main" id="{BD6F56F5-B31B-4451-A78F-A901D82559C1}"/>
              </a:ext>
            </a:extLst>
          </p:cNvPr>
          <p:cNvSpPr txBox="1"/>
          <p:nvPr/>
        </p:nvSpPr>
        <p:spPr>
          <a:xfrm>
            <a:off x="6797040" y="6066155"/>
            <a:ext cx="455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/>
              <a:t>数</a:t>
            </a:r>
            <a:r>
              <a:rPr kumimoji="1" lang="en-US" altLang="ja-JP" dirty="0"/>
              <a:t>MeV</a:t>
            </a:r>
            <a:r>
              <a:rPr kumimoji="1" lang="ja-JP" altLang="en-US" dirty="0"/>
              <a:t>以下は等方的と考えて良い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90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8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00ED8FCF-CA25-49F1-99DA-660B4FDB2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Geometry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="" xmlns:a16="http://schemas.microsoft.com/office/drawing/2014/main" id="{7EA8172E-9FA8-4AAC-9F6F-8691F3C31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446" y="1076813"/>
            <a:ext cx="7661874" cy="541606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="" xmlns:a16="http://schemas.microsoft.com/office/drawing/2014/main" id="{97373740-E51F-4403-9955-9F40FA285247}"/>
              </a:ext>
            </a:extLst>
          </p:cNvPr>
          <p:cNvSpPr txBox="1"/>
          <p:nvPr/>
        </p:nvSpPr>
        <p:spPr>
          <a:xfrm>
            <a:off x="511623" y="4715582"/>
            <a:ext cx="3280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/>
              <a:t>ペットボトルの氷を考慮</a:t>
            </a:r>
            <a:endParaRPr kumimoji="1" lang="en-US" altLang="ja-JP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ja-JP" altLang="en-US" dirty="0"/>
              <a:t>下からの中性子フラックスも厳密に見積もる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="" xmlns:a16="http://schemas.microsoft.com/office/drawing/2014/main" id="{7EDF999A-6033-476C-8B82-1574F53B6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23676" r="16856" b="28889"/>
          <a:stretch/>
        </p:blipFill>
        <p:spPr>
          <a:xfrm>
            <a:off x="275492" y="2066179"/>
            <a:ext cx="3752978" cy="227391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91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524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Analyzed Volume (LNGS)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ja-JP" dirty="0" smtClean="0"/>
              <a:t>Total View : </a:t>
            </a:r>
            <a:r>
              <a:rPr lang="en-US" altLang="ja-JP" dirty="0" smtClean="0"/>
              <a:t>465269 view</a:t>
            </a:r>
            <a:endParaRPr kumimoji="1"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/>
              <a:t>Scan Success Area = </a:t>
            </a:r>
            <a:r>
              <a:rPr lang="en-US" altLang="ja-JP" dirty="0" smtClean="0"/>
              <a:t>442000 view ???</a:t>
            </a:r>
            <a:endParaRPr lang="en-US" altLang="ja-JP" dirty="0"/>
          </a:p>
          <a:p>
            <a:r>
              <a:rPr lang="en-US" altLang="ja-JP" dirty="0"/>
              <a:t>Fail Rate = </a:t>
            </a:r>
            <a:r>
              <a:rPr lang="en-US" altLang="ja-JP" dirty="0" smtClean="0"/>
              <a:t>0.05 ???</a:t>
            </a:r>
          </a:p>
          <a:p>
            <a:r>
              <a:rPr lang="en-US" altLang="ja-JP" dirty="0" smtClean="0"/>
              <a:t>Mean </a:t>
            </a:r>
            <a:r>
              <a:rPr lang="en-US" altLang="ja-JP" dirty="0" err="1"/>
              <a:t>NLayer</a:t>
            </a:r>
            <a:r>
              <a:rPr lang="en-US" altLang="ja-JP" dirty="0"/>
              <a:t> </a:t>
            </a:r>
            <a:r>
              <a:rPr lang="en-US" altLang="ja-JP" dirty="0" smtClean="0"/>
              <a:t>~ 160</a:t>
            </a:r>
            <a:endParaRPr lang="en-US" altLang="ja-JP" dirty="0"/>
          </a:p>
          <a:p>
            <a:r>
              <a:rPr lang="en-US" altLang="ja-JP" dirty="0" smtClean="0"/>
              <a:t>Neutron </a:t>
            </a:r>
            <a:r>
              <a:rPr lang="en-US" altLang="ja-JP" dirty="0"/>
              <a:t>Flux (10keV~1GeV) : </a:t>
            </a:r>
            <a:r>
              <a:rPr lang="en-US" altLang="ja-JP" dirty="0" smtClean="0"/>
              <a:t>0.01912 </a:t>
            </a:r>
            <a:r>
              <a:rPr lang="en-US" altLang="ja-JP" dirty="0"/>
              <a:t>/cm2/s</a:t>
            </a:r>
          </a:p>
          <a:p>
            <a:r>
              <a:rPr lang="en-US" altLang="ja-JP" dirty="0"/>
              <a:t>Neutron Flux (100keV~10MeV) : </a:t>
            </a:r>
            <a:r>
              <a:rPr lang="en-US" altLang="ja-JP" dirty="0" smtClean="0"/>
              <a:t>0.007588 </a:t>
            </a:r>
            <a:r>
              <a:rPr lang="en-US" altLang="ja-JP" dirty="0"/>
              <a:t>/cm2/s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Total Area : </a:t>
            </a:r>
            <a:r>
              <a:rPr lang="en-US" altLang="ja-JP" dirty="0"/>
              <a:t>442000</a:t>
            </a:r>
            <a:r>
              <a:rPr lang="en-US" altLang="ja-JP" dirty="0" smtClean="0"/>
              <a:t> * (0.011088cm) * (0.005808) = 28.46 cm2</a:t>
            </a:r>
          </a:p>
          <a:p>
            <a:r>
              <a:rPr lang="en-US" altLang="ja-JP" dirty="0"/>
              <a:t>Mean </a:t>
            </a:r>
            <a:r>
              <a:rPr lang="en-US" altLang="ja-JP" dirty="0" smtClean="0"/>
              <a:t>Depth </a:t>
            </a:r>
            <a:r>
              <a:rPr lang="en-US" altLang="ja-JP" dirty="0"/>
              <a:t>with FVC = </a:t>
            </a:r>
            <a:r>
              <a:rPr lang="en-US" altLang="ja-JP" dirty="0" smtClean="0"/>
              <a:t>(160-30-10)*0.3/0.6 </a:t>
            </a:r>
            <a:r>
              <a:rPr lang="en-US" altLang="ja-JP" dirty="0"/>
              <a:t>= </a:t>
            </a:r>
            <a:r>
              <a:rPr lang="en-US" altLang="ja-JP" dirty="0" smtClean="0"/>
              <a:t>60 </a:t>
            </a:r>
            <a:r>
              <a:rPr lang="en-US" altLang="ja-JP" dirty="0"/>
              <a:t>um</a:t>
            </a:r>
          </a:p>
          <a:p>
            <a:r>
              <a:rPr kumimoji="1" lang="en-US" altLang="ja-JP" dirty="0" smtClean="0"/>
              <a:t>Total Mass Volume : 3.2g/cm</a:t>
            </a:r>
            <a:r>
              <a:rPr kumimoji="1" lang="en-US" altLang="ja-JP" baseline="30000" dirty="0" smtClean="0"/>
              <a:t>3</a:t>
            </a:r>
            <a:r>
              <a:rPr kumimoji="1" lang="en-US" altLang="ja-JP" dirty="0" smtClean="0"/>
              <a:t> * 0.0060 * </a:t>
            </a:r>
            <a:r>
              <a:rPr lang="en-US" altLang="ja-JP" dirty="0" smtClean="0"/>
              <a:t>28.46 </a:t>
            </a:r>
            <a:r>
              <a:rPr kumimoji="1" lang="en-US" altLang="ja-JP" dirty="0" smtClean="0"/>
              <a:t>cm2 = </a:t>
            </a:r>
            <a:r>
              <a:rPr lang="en-US" altLang="ja-JP" dirty="0" smtClean="0"/>
              <a:t>0.5464</a:t>
            </a:r>
            <a:r>
              <a:rPr kumimoji="1" lang="en-US" altLang="ja-JP" dirty="0" smtClean="0"/>
              <a:t> g</a:t>
            </a:r>
          </a:p>
          <a:p>
            <a:r>
              <a:rPr lang="en-US" altLang="ja-JP" dirty="0"/>
              <a:t>Total Neutron (10keV~1GeV) = 0.01912</a:t>
            </a:r>
            <a:r>
              <a:rPr lang="en-US" altLang="ja-JP" dirty="0" smtClean="0"/>
              <a:t> </a:t>
            </a:r>
            <a:r>
              <a:rPr lang="en-US" altLang="ja-JP" dirty="0"/>
              <a:t>* 28.46 * 140*3600 </a:t>
            </a:r>
            <a:r>
              <a:rPr lang="en-US" altLang="ja-JP" dirty="0" smtClean="0"/>
              <a:t>= 2.743e5</a:t>
            </a:r>
            <a:endParaRPr lang="en-US" altLang="ja-JP" dirty="0"/>
          </a:p>
          <a:p>
            <a:r>
              <a:rPr lang="en-US" altLang="ja-JP" dirty="0"/>
              <a:t>Total Neutron (100keV~10MeV) = 0.007588</a:t>
            </a:r>
            <a:r>
              <a:rPr lang="en-US" altLang="ja-JP" dirty="0" smtClean="0"/>
              <a:t> </a:t>
            </a:r>
            <a:r>
              <a:rPr lang="en-US" altLang="ja-JP" dirty="0"/>
              <a:t>* 28.46</a:t>
            </a:r>
            <a:r>
              <a:rPr lang="en-US" altLang="ja-JP" dirty="0" smtClean="0"/>
              <a:t> </a:t>
            </a:r>
            <a:r>
              <a:rPr lang="en-US" altLang="ja-JP" dirty="0"/>
              <a:t>* </a:t>
            </a:r>
            <a:r>
              <a:rPr lang="en-US" altLang="ja-JP" dirty="0" smtClean="0"/>
              <a:t>140*3600 </a:t>
            </a:r>
            <a:r>
              <a:rPr lang="en-US" altLang="ja-JP" dirty="0"/>
              <a:t>= </a:t>
            </a:r>
            <a:r>
              <a:rPr lang="en-US" altLang="ja-JP" dirty="0" smtClean="0"/>
              <a:t>1.088e5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92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647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Analyzed Volume (Nagoya Run)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kumimoji="1" lang="en-US" altLang="ja-JP" dirty="0" smtClean="0"/>
              <a:t>Total View : </a:t>
            </a:r>
            <a:r>
              <a:rPr lang="en-US" altLang="ja-JP" dirty="0"/>
              <a:t>104540</a:t>
            </a:r>
            <a:r>
              <a:rPr lang="en-US" altLang="ja-JP" dirty="0" smtClean="0"/>
              <a:t> view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area1 : 11236 view</a:t>
            </a:r>
          </a:p>
          <a:p>
            <a:pPr lvl="1"/>
            <a:r>
              <a:rPr kumimoji="1" lang="en-US" altLang="ja-JP" dirty="0" smtClean="0"/>
              <a:t>area2 : 29410 view</a:t>
            </a:r>
          </a:p>
          <a:p>
            <a:pPr lvl="1"/>
            <a:r>
              <a:rPr lang="en-US" altLang="ja-JP" dirty="0" smtClean="0"/>
              <a:t>area3 : 22366 view</a:t>
            </a:r>
          </a:p>
          <a:p>
            <a:pPr lvl="1"/>
            <a:r>
              <a:rPr kumimoji="1" lang="en-US" altLang="ja-JP" dirty="0" smtClean="0"/>
              <a:t>area4 : 19162 view</a:t>
            </a:r>
          </a:p>
          <a:p>
            <a:pPr lvl="1"/>
            <a:r>
              <a:rPr lang="en-US" altLang="ja-JP" dirty="0" smtClean="0"/>
              <a:t>area5 </a:t>
            </a:r>
            <a:r>
              <a:rPr lang="en-US" altLang="ja-JP" dirty="0"/>
              <a:t>: </a:t>
            </a:r>
            <a:r>
              <a:rPr lang="en-US" altLang="ja-JP" dirty="0" smtClean="0"/>
              <a:t>22366 view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Scan Success Area = 104540 </a:t>
            </a:r>
            <a:r>
              <a:rPr lang="en-US" altLang="ja-JP" dirty="0" smtClean="0"/>
              <a:t>– 1931 = 102609 view</a:t>
            </a:r>
            <a:endParaRPr lang="en-US" altLang="ja-JP" dirty="0"/>
          </a:p>
          <a:p>
            <a:r>
              <a:rPr lang="en-US" altLang="ja-JP" dirty="0"/>
              <a:t>Fail Rate = 1931 / 104540 = </a:t>
            </a:r>
            <a:r>
              <a:rPr lang="en-US" altLang="ja-JP" dirty="0" smtClean="0"/>
              <a:t>0.0184714</a:t>
            </a:r>
          </a:p>
          <a:p>
            <a:r>
              <a:rPr lang="en-US" altLang="ja-JP" dirty="0" smtClean="0"/>
              <a:t>Mean </a:t>
            </a:r>
            <a:r>
              <a:rPr lang="en-US" altLang="ja-JP" dirty="0" err="1" smtClean="0"/>
              <a:t>NLayer</a:t>
            </a:r>
            <a:r>
              <a:rPr lang="en-US" altLang="ja-JP" dirty="0" smtClean="0"/>
              <a:t> = 155.2</a:t>
            </a:r>
            <a:endParaRPr lang="en-US" altLang="ja-JP" dirty="0"/>
          </a:p>
          <a:p>
            <a:r>
              <a:rPr lang="en-US" altLang="ja-JP" dirty="0" smtClean="0"/>
              <a:t>Neutron Flux (10keV~1GeV) : 0.00470 /cm2/s</a:t>
            </a:r>
          </a:p>
          <a:p>
            <a:r>
              <a:rPr lang="en-US" altLang="ja-JP" dirty="0"/>
              <a:t>Neutron Flux (</a:t>
            </a:r>
            <a:r>
              <a:rPr lang="en-US" altLang="ja-JP" dirty="0" smtClean="0"/>
              <a:t>100keV~10MeV</a:t>
            </a:r>
            <a:r>
              <a:rPr lang="en-US" altLang="ja-JP" dirty="0"/>
              <a:t>) : </a:t>
            </a:r>
            <a:r>
              <a:rPr lang="en-US" altLang="ja-JP" dirty="0" smtClean="0"/>
              <a:t>0.00213 </a:t>
            </a:r>
            <a:r>
              <a:rPr lang="en-US" altLang="ja-JP" dirty="0"/>
              <a:t>/cm2/s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Total Area : </a:t>
            </a:r>
            <a:r>
              <a:rPr lang="en-US" altLang="ja-JP" dirty="0"/>
              <a:t>102609 </a:t>
            </a:r>
            <a:r>
              <a:rPr lang="en-US" altLang="ja-JP" dirty="0" smtClean="0"/>
              <a:t>* (0.018773cm)^2 = 36.16 cm2</a:t>
            </a:r>
          </a:p>
          <a:p>
            <a:r>
              <a:rPr lang="en-US" altLang="ja-JP" dirty="0"/>
              <a:t>Mean </a:t>
            </a:r>
            <a:r>
              <a:rPr lang="en-US" altLang="ja-JP" dirty="0" smtClean="0"/>
              <a:t>Depth </a:t>
            </a:r>
            <a:r>
              <a:rPr lang="en-US" altLang="ja-JP" dirty="0"/>
              <a:t>with FVC = (155.2 - 30)*0.3/0.61 = 61.57 um</a:t>
            </a:r>
          </a:p>
          <a:p>
            <a:r>
              <a:rPr kumimoji="1" lang="en-US" altLang="ja-JP" dirty="0" smtClean="0"/>
              <a:t>Total Mass Volume : 3.2g/cm</a:t>
            </a:r>
            <a:r>
              <a:rPr kumimoji="1" lang="en-US" altLang="ja-JP" baseline="30000" dirty="0" smtClean="0"/>
              <a:t>3</a:t>
            </a:r>
            <a:r>
              <a:rPr kumimoji="1" lang="en-US" altLang="ja-JP" dirty="0" smtClean="0"/>
              <a:t> * 0.006157 * </a:t>
            </a:r>
            <a:r>
              <a:rPr lang="en-US" altLang="ja-JP" dirty="0"/>
              <a:t>36.16 </a:t>
            </a:r>
            <a:r>
              <a:rPr kumimoji="1" lang="en-US" altLang="ja-JP" dirty="0" smtClean="0"/>
              <a:t>cm2 = </a:t>
            </a:r>
            <a:r>
              <a:rPr lang="en-US" altLang="ja-JP" dirty="0"/>
              <a:t>0.7124</a:t>
            </a:r>
            <a:r>
              <a:rPr kumimoji="1" lang="en-US" altLang="ja-JP" dirty="0" smtClean="0"/>
              <a:t> g</a:t>
            </a:r>
          </a:p>
          <a:p>
            <a:r>
              <a:rPr kumimoji="1" lang="en-US" altLang="ja-JP" dirty="0" smtClean="0"/>
              <a:t>Total Neutron </a:t>
            </a:r>
            <a:r>
              <a:rPr lang="en-US" altLang="ja-JP" dirty="0"/>
              <a:t>(10keV~1GeV)</a:t>
            </a:r>
            <a:r>
              <a:rPr kumimoji="1" lang="en-US" altLang="ja-JP" dirty="0" smtClean="0"/>
              <a:t> = 0.00470 * 36.16 * 31*24*3600 = 4.552e5</a:t>
            </a:r>
          </a:p>
          <a:p>
            <a:r>
              <a:rPr lang="en-US" altLang="ja-JP" dirty="0"/>
              <a:t>Total Neutron (</a:t>
            </a:r>
            <a:r>
              <a:rPr lang="en-US" altLang="ja-JP" dirty="0" smtClean="0"/>
              <a:t>100keV~10MeV</a:t>
            </a:r>
            <a:r>
              <a:rPr lang="en-US" altLang="ja-JP" dirty="0"/>
              <a:t>) = </a:t>
            </a:r>
            <a:r>
              <a:rPr lang="en-US" altLang="ja-JP" dirty="0" smtClean="0"/>
              <a:t>0.00213 </a:t>
            </a:r>
            <a:r>
              <a:rPr lang="en-US" altLang="ja-JP" dirty="0"/>
              <a:t>* 36.16 * 31*24*3600 </a:t>
            </a:r>
            <a:r>
              <a:rPr lang="en-US" altLang="ja-JP" dirty="0" smtClean="0"/>
              <a:t>= 2.063e5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7158320" y="2415645"/>
            <a:ext cx="3600000" cy="288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7518320" y="4231314"/>
            <a:ext cx="720000" cy="72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8260251" y="4264749"/>
            <a:ext cx="2160000" cy="684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7518320" y="3497188"/>
            <a:ext cx="1440000" cy="72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58320" y="4899020"/>
            <a:ext cx="97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70C0"/>
                </a:solidFill>
              </a:rPr>
              <a:t>area2</a:t>
            </a:r>
          </a:p>
          <a:p>
            <a:pPr algn="ctr"/>
            <a:r>
              <a:rPr lang="en-US" altLang="ja-JP" dirty="0" smtClean="0">
                <a:solidFill>
                  <a:srgbClr val="0070C0"/>
                </a:solidFill>
              </a:rPr>
              <a:t>(60x19)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99362" y="4899020"/>
            <a:ext cx="895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area1</a:t>
            </a:r>
          </a:p>
          <a:p>
            <a:pPr algn="ctr"/>
            <a:r>
              <a:rPr lang="en-US" altLang="ja-JP" dirty="0" smtClean="0">
                <a:solidFill>
                  <a:srgbClr val="FF0000"/>
                </a:solidFill>
              </a:rPr>
              <a:t>(20x20)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85046" y="3548759"/>
            <a:ext cx="1029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B050"/>
                </a:solidFill>
              </a:rPr>
              <a:t>area3</a:t>
            </a:r>
          </a:p>
          <a:p>
            <a:pPr algn="ctr"/>
            <a:r>
              <a:rPr lang="en-US" altLang="ja-JP" dirty="0" smtClean="0">
                <a:solidFill>
                  <a:srgbClr val="00B050"/>
                </a:solidFill>
              </a:rPr>
              <a:t>(40x20)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970626" y="3587258"/>
            <a:ext cx="1440000" cy="612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319437" y="3523666"/>
            <a:ext cx="108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7030A0"/>
                </a:solidFill>
              </a:rPr>
              <a:t>area4</a:t>
            </a:r>
          </a:p>
          <a:p>
            <a:pPr algn="ctr"/>
            <a:r>
              <a:rPr lang="en-US" altLang="ja-JP" dirty="0" smtClean="0">
                <a:solidFill>
                  <a:srgbClr val="7030A0"/>
                </a:solidFill>
              </a:rPr>
              <a:t>(40x17)</a:t>
            </a:r>
            <a:endParaRPr lang="ja-JP" altLang="en-US" dirty="0">
              <a:solidFill>
                <a:srgbClr val="7030A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23269" y="2046313"/>
            <a:ext cx="378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FAN128gf (100mm x 80mm x 50um)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 flipH="1" flipV="1">
            <a:off x="7158320" y="4783033"/>
            <a:ext cx="36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077785" y="4744189"/>
            <a:ext cx="665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cxnSp>
        <p:nvCxnSpPr>
          <p:cNvPr id="16" name="直線矢印コネクタ 15"/>
          <p:cNvCxnSpPr/>
          <p:nvPr/>
        </p:nvCxnSpPr>
        <p:spPr>
          <a:xfrm flipH="1">
            <a:off x="7635410" y="4935645"/>
            <a:ext cx="0" cy="360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251238" y="4970813"/>
            <a:ext cx="53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10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7518319" y="2755090"/>
            <a:ext cx="1440000" cy="72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88285" y="2825240"/>
            <a:ext cx="1029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area5</a:t>
            </a:r>
          </a:p>
          <a:p>
            <a:pPr algn="ctr"/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(40x20)</a:t>
            </a:r>
            <a:endParaRPr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174148" y="1622444"/>
            <a:ext cx="2332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31 day sample</a:t>
            </a:r>
            <a:endParaRPr kumimoji="1" lang="ja-JP" altLang="en-US" dirty="0"/>
          </a:p>
        </p:txBody>
      </p:sp>
      <p:sp>
        <p:nvSpPr>
          <p:cNvPr id="21" name="スライド番号プレースホルダー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400CD-9B89-45D6-8866-2123599F166C}" type="slidenum">
              <a:rPr kumimoji="1" lang="ja-JP" altLang="en-US" smtClean="0"/>
              <a:t>93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14983</TotalTime>
  <Words>4952</Words>
  <Application>Microsoft Office PowerPoint</Application>
  <PresentationFormat>ワイド画面</PresentationFormat>
  <Paragraphs>1585</Paragraphs>
  <Slides>93</Slides>
  <Notes>35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93</vt:i4>
      </vt:variant>
    </vt:vector>
  </HeadingPairs>
  <TitlesOfParts>
    <vt:vector size="105" baseType="lpstr">
      <vt:lpstr>CMR9</vt:lpstr>
      <vt:lpstr>Meiryo UI</vt:lpstr>
      <vt:lpstr>ＭＳ Ｐゴシック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テーマ</vt:lpstr>
      <vt:lpstr>超微粒子原子核乾板を用いたsub-MeV環境中性子測定</vt:lpstr>
      <vt:lpstr>Nano Imaging Tracker (NIT) as a sub-MeV Neutron Detector </vt:lpstr>
      <vt:lpstr>Nano Imaging Tracker (NIT) as a sub-MeV Neutron Detector </vt:lpstr>
      <vt:lpstr>これまで</vt:lpstr>
      <vt:lpstr>産総研（AIST）の中性子標準場でのsub-MeV単色中性子照射</vt:lpstr>
      <vt:lpstr>sub-MeV Neutron Detection Performance </vt:lpstr>
      <vt:lpstr>Comparison with Geant4 Simulation</vt:lpstr>
      <vt:lpstr>Automatic Analysis </vt:lpstr>
      <vt:lpstr>Automatic Analysis </vt:lpstr>
      <vt:lpstr>Surface Run for Environmental sub-MeV Neutron Measurement</vt:lpstr>
      <vt:lpstr>自動解析でトリガーされた飛跡の写真</vt:lpstr>
      <vt:lpstr>LNGS Surface Run </vt:lpstr>
      <vt:lpstr>LNGS Surface Run Result </vt:lpstr>
      <vt:lpstr>Nagoya Surface Run</vt:lpstr>
      <vt:lpstr>Nagoya Surface Run Result </vt:lpstr>
      <vt:lpstr>MeV帯の信号について 238U と 232Th 系列からのα線の可能性 </vt:lpstr>
      <vt:lpstr>MeV帯の信号について α線の飛程とエネルギーの校正 </vt:lpstr>
      <vt:lpstr>238U と 232Th 系列からのα線の可能性 </vt:lpstr>
      <vt:lpstr>For Underground Run（飛跡読取の高速化） </vt:lpstr>
      <vt:lpstr>For Underground Run（飛跡読取の高速化） </vt:lpstr>
      <vt:lpstr>For Underground Run（飛跡分類の効率化） </vt:lpstr>
      <vt:lpstr>For Underground Run（飛跡分類の効率化） </vt:lpstr>
      <vt:lpstr>Summary </vt:lpstr>
      <vt:lpstr>Backup</vt:lpstr>
      <vt:lpstr>内部バックグラウンド の測定 [ Ge測定@LNGS]</vt:lpstr>
      <vt:lpstr>Top, Bottom α線</vt:lpstr>
      <vt:lpstr>内部α線</vt:lpstr>
      <vt:lpstr>PowerPoint プレゼンテーション</vt:lpstr>
      <vt:lpstr>PowerPoint プレゼンテーション</vt:lpstr>
      <vt:lpstr>Internal Single Event について</vt:lpstr>
      <vt:lpstr>Internal Single Event について</vt:lpstr>
      <vt:lpstr>24mm付近の1本の内部イベントは何起因か？ 中性子起因の可能性</vt:lpstr>
      <vt:lpstr>Top, Bottom認識精度</vt:lpstr>
      <vt:lpstr>25um程度の1本の内部イベントは何起因か？ --- 内部RIの可能性 ---</vt:lpstr>
      <vt:lpstr>238U と 232Th 系列からのα線について </vt:lpstr>
      <vt:lpstr>dE/dxと粒子識別（p/α分別の可能性）</vt:lpstr>
      <vt:lpstr>照射セットアップ</vt:lpstr>
      <vt:lpstr>PowerPoint プレゼンテーション</vt:lpstr>
      <vt:lpstr>結果2. Bvolume</vt:lpstr>
      <vt:lpstr>PowerPoint プレゼンテーション</vt:lpstr>
      <vt:lpstr>Motivation </vt:lpstr>
      <vt:lpstr>PowerPoint プレゼンテーション</vt:lpstr>
      <vt:lpstr>Environmental Neutron Measurement @LNGS Underground </vt:lpstr>
      <vt:lpstr>PowerPoint プレゼンテーション</vt:lpstr>
      <vt:lpstr>冷凍機の制御</vt:lpstr>
      <vt:lpstr>Stirling Cooler SC-UD08 </vt:lpstr>
      <vt:lpstr>Control System </vt:lpstr>
      <vt:lpstr>Control System (PID control) </vt:lpstr>
      <vt:lpstr>PowerPoint プレゼンテーション</vt:lpstr>
      <vt:lpstr>PowerPoint プレゼンテーション</vt:lpstr>
      <vt:lpstr>PowerPoint プレゼンテーション</vt:lpstr>
      <vt:lpstr>Stirling Cooler 1 </vt:lpstr>
      <vt:lpstr>Stirling Cooler 2 </vt:lpstr>
      <vt:lpstr>AISTでのNaI(Tl)シンチレータによる中性子測定 </vt:lpstr>
      <vt:lpstr>PowerPoint プレゼンテーション</vt:lpstr>
      <vt:lpstr>NaI(Tl)でのエネルギースペクトル </vt:lpstr>
      <vt:lpstr>Simulationとの比較 </vt:lpstr>
      <vt:lpstr>Simulationとの比較（低エネルギーの方） </vt:lpstr>
      <vt:lpstr>Quenching Factor </vt:lpstr>
      <vt:lpstr>Offset差し引き </vt:lpstr>
      <vt:lpstr>Offset差し引き後 </vt:lpstr>
      <vt:lpstr>Unfolding Method for AIST Neutron Measured by NaI:Tl</vt:lpstr>
      <vt:lpstr>ヨウ素のγ線ピークと断面積 </vt:lpstr>
      <vt:lpstr>Unfolding Method for AIST Neutron Measured by NaI:Tl</vt:lpstr>
      <vt:lpstr>Comparison of Data and Simulation </vt:lpstr>
      <vt:lpstr>自動解析</vt:lpstr>
      <vt:lpstr>Automatic Analysis </vt:lpstr>
      <vt:lpstr>Automatic Analysis </vt:lpstr>
      <vt:lpstr>Automatic Analysis </vt:lpstr>
      <vt:lpstr>Performance of Automatic Analysis </vt:lpstr>
      <vt:lpstr>Performance of Automatic Analysis </vt:lpstr>
      <vt:lpstr>g-rays Rejection Power </vt:lpstr>
      <vt:lpstr>深層学習</vt:lpstr>
      <vt:lpstr>PowerPoint プレゼンテーション</vt:lpstr>
      <vt:lpstr>Convolutionによる特徴検出 </vt:lpstr>
      <vt:lpstr>Convolutionによる特徴検出 </vt:lpstr>
      <vt:lpstr>Convolutionによる特徴検出 </vt:lpstr>
      <vt:lpstr>Convolutionによる特徴検出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学習サンプル </vt:lpstr>
      <vt:lpstr>PowerPoint プレゼンテーション</vt:lpstr>
      <vt:lpstr>PowerPoint プレゼンテーション</vt:lpstr>
      <vt:lpstr>PowerPoint プレゼンテーション</vt:lpstr>
      <vt:lpstr>Surface Run @ LNGS </vt:lpstr>
      <vt:lpstr>PowerPoint プレゼンテーション</vt:lpstr>
      <vt:lpstr>角度微分フラックス</vt:lpstr>
      <vt:lpstr>Geometry </vt:lpstr>
      <vt:lpstr>Analyzed Volume (LNGS)</vt:lpstr>
      <vt:lpstr>Analyzed Volume (Nagoya Run)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sub-MeV neutron</dc:title>
  <dc:creator>白石 卓也</dc:creator>
  <cp:lastModifiedBy>白石 卓也</cp:lastModifiedBy>
  <cp:revision>452</cp:revision>
  <dcterms:created xsi:type="dcterms:W3CDTF">2020-05-26T05:19:49Z</dcterms:created>
  <dcterms:modified xsi:type="dcterms:W3CDTF">2021-03-25T02:56:03Z</dcterms:modified>
</cp:coreProperties>
</file>