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Lst>
  <p:sldSz cx="28800425" cy="162004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7"/>
  </p:normalViewPr>
  <p:slideViewPr>
    <p:cSldViewPr snapToGrid="0" snapToObjects="1">
      <p:cViewPr varScale="1">
        <p:scale>
          <a:sx n="44" d="100"/>
          <a:sy n="44" d="100"/>
        </p:scale>
        <p:origin x="936"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600053" y="2651323"/>
            <a:ext cx="21600319" cy="5640152"/>
          </a:xfrm>
        </p:spPr>
        <p:txBody>
          <a:bodyPr anchor="b"/>
          <a:lstStyle>
            <a:lvl1pPr algn="ctr">
              <a:defRPr sz="14173"/>
            </a:lvl1pPr>
          </a:lstStyle>
          <a:p>
            <a:r>
              <a:rPr lang="ja-JP" altLang="en-US"/>
              <a:t>マスター タイトルの書式設定</a:t>
            </a:r>
            <a:endParaRPr lang="en-US" dirty="0"/>
          </a:p>
        </p:txBody>
      </p:sp>
      <p:sp>
        <p:nvSpPr>
          <p:cNvPr id="3" name="Subtitle 2"/>
          <p:cNvSpPr>
            <a:spLocks noGrp="1"/>
          </p:cNvSpPr>
          <p:nvPr>
            <p:ph type="subTitle" idx="1"/>
          </p:nvPr>
        </p:nvSpPr>
        <p:spPr>
          <a:xfrm>
            <a:off x="3600053" y="8508981"/>
            <a:ext cx="21600319" cy="3911355"/>
          </a:xfrm>
        </p:spPr>
        <p:txBody>
          <a:bodyPr/>
          <a:lstStyle>
            <a:lvl1pPr marL="0" indent="0" algn="ctr">
              <a:buNone/>
              <a:defRPr sz="5669"/>
            </a:lvl1pPr>
            <a:lvl2pPr marL="1079998" indent="0" algn="ctr">
              <a:buNone/>
              <a:defRPr sz="4724"/>
            </a:lvl2pPr>
            <a:lvl3pPr marL="2159996" indent="0" algn="ctr">
              <a:buNone/>
              <a:defRPr sz="4252"/>
            </a:lvl3pPr>
            <a:lvl4pPr marL="3239994" indent="0" algn="ctr">
              <a:buNone/>
              <a:defRPr sz="3780"/>
            </a:lvl4pPr>
            <a:lvl5pPr marL="4319991" indent="0" algn="ctr">
              <a:buNone/>
              <a:defRPr sz="3780"/>
            </a:lvl5pPr>
            <a:lvl6pPr marL="5399989" indent="0" algn="ctr">
              <a:buNone/>
              <a:defRPr sz="3780"/>
            </a:lvl6pPr>
            <a:lvl7pPr marL="6479987" indent="0" algn="ctr">
              <a:buNone/>
              <a:defRPr sz="3780"/>
            </a:lvl7pPr>
            <a:lvl8pPr marL="7559985" indent="0" algn="ctr">
              <a:buNone/>
              <a:defRPr sz="3780"/>
            </a:lvl8pPr>
            <a:lvl9pPr marL="8639983" indent="0" algn="ctr">
              <a:buNone/>
              <a:defRPr sz="37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FE841A2-A165-F847-8215-2D394196D719}" type="datetimeFigureOut">
              <a:rPr kumimoji="1" lang="ja-JP" altLang="en-US" smtClean="0"/>
              <a:t>2021/3/22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3325943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E841A2-A165-F847-8215-2D394196D719}" type="datetimeFigureOut">
              <a:rPr kumimoji="1" lang="ja-JP" altLang="en-US" smtClean="0"/>
              <a:t>2021/3/22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78879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04" y="862524"/>
            <a:ext cx="6210092" cy="13729122"/>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980029" y="862524"/>
            <a:ext cx="18270270" cy="1372912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E841A2-A165-F847-8215-2D394196D719}" type="datetimeFigureOut">
              <a:rPr kumimoji="1" lang="ja-JP" altLang="en-US" smtClean="0"/>
              <a:t>2021/3/22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95998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E841A2-A165-F847-8215-2D394196D719}" type="datetimeFigureOut">
              <a:rPr kumimoji="1" lang="ja-JP" altLang="en-US" smtClean="0"/>
              <a:t>2021/3/22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386013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65029" y="4038862"/>
            <a:ext cx="24840367" cy="6738931"/>
          </a:xfrm>
        </p:spPr>
        <p:txBody>
          <a:bodyPr anchor="b"/>
          <a:lstStyle>
            <a:lvl1pPr>
              <a:defRPr sz="14173"/>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965029" y="10841545"/>
            <a:ext cx="24840367" cy="3543845"/>
          </a:xfrm>
        </p:spPr>
        <p:txBody>
          <a:bodyPr/>
          <a:lstStyle>
            <a:lvl1pPr marL="0" indent="0">
              <a:buNone/>
              <a:defRPr sz="5669">
                <a:solidFill>
                  <a:schemeClr val="tx1">
                    <a:tint val="75000"/>
                  </a:schemeClr>
                </a:solidFill>
              </a:defRPr>
            </a:lvl1pPr>
            <a:lvl2pPr marL="1079998" indent="0">
              <a:buNone/>
              <a:defRPr sz="4724">
                <a:solidFill>
                  <a:schemeClr val="tx1">
                    <a:tint val="75000"/>
                  </a:schemeClr>
                </a:solidFill>
              </a:defRPr>
            </a:lvl2pPr>
            <a:lvl3pPr marL="2159996" indent="0">
              <a:buNone/>
              <a:defRPr sz="4252">
                <a:solidFill>
                  <a:schemeClr val="tx1">
                    <a:tint val="75000"/>
                  </a:schemeClr>
                </a:solidFill>
              </a:defRPr>
            </a:lvl3pPr>
            <a:lvl4pPr marL="3239994" indent="0">
              <a:buNone/>
              <a:defRPr sz="3780">
                <a:solidFill>
                  <a:schemeClr val="tx1">
                    <a:tint val="75000"/>
                  </a:schemeClr>
                </a:solidFill>
              </a:defRPr>
            </a:lvl4pPr>
            <a:lvl5pPr marL="4319991" indent="0">
              <a:buNone/>
              <a:defRPr sz="3780">
                <a:solidFill>
                  <a:schemeClr val="tx1">
                    <a:tint val="75000"/>
                  </a:schemeClr>
                </a:solidFill>
              </a:defRPr>
            </a:lvl5pPr>
            <a:lvl6pPr marL="5399989" indent="0">
              <a:buNone/>
              <a:defRPr sz="3780">
                <a:solidFill>
                  <a:schemeClr val="tx1">
                    <a:tint val="75000"/>
                  </a:schemeClr>
                </a:solidFill>
              </a:defRPr>
            </a:lvl6pPr>
            <a:lvl7pPr marL="6479987" indent="0">
              <a:buNone/>
              <a:defRPr sz="3780">
                <a:solidFill>
                  <a:schemeClr val="tx1">
                    <a:tint val="75000"/>
                  </a:schemeClr>
                </a:solidFill>
              </a:defRPr>
            </a:lvl7pPr>
            <a:lvl8pPr marL="7559985" indent="0">
              <a:buNone/>
              <a:defRPr sz="3780">
                <a:solidFill>
                  <a:schemeClr val="tx1">
                    <a:tint val="75000"/>
                  </a:schemeClr>
                </a:solidFill>
              </a:defRPr>
            </a:lvl8pPr>
            <a:lvl9pPr marL="8639983" indent="0">
              <a:buNone/>
              <a:defRPr sz="37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E841A2-A165-F847-8215-2D394196D719}" type="datetimeFigureOut">
              <a:rPr kumimoji="1" lang="ja-JP" altLang="en-US" smtClean="0"/>
              <a:t>2021/3/22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3523473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980029" y="4312617"/>
            <a:ext cx="12240181" cy="1027902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4580215" y="4312617"/>
            <a:ext cx="12240181" cy="1027902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FE841A2-A165-F847-8215-2D394196D719}" type="datetimeFigureOut">
              <a:rPr kumimoji="1" lang="ja-JP" altLang="en-US" smtClean="0"/>
              <a:t>2021/3/22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3030705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983780" y="862524"/>
            <a:ext cx="24840367" cy="313133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983781" y="3971359"/>
            <a:ext cx="12183929" cy="1946301"/>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ja-JP" altLang="en-US"/>
              <a:t>マスター テキストの書式設定</a:t>
            </a:r>
          </a:p>
        </p:txBody>
      </p:sp>
      <p:sp>
        <p:nvSpPr>
          <p:cNvPr id="4" name="Content Placeholder 3"/>
          <p:cNvSpPr>
            <a:spLocks noGrp="1"/>
          </p:cNvSpPr>
          <p:nvPr>
            <p:ph sz="half" idx="2"/>
          </p:nvPr>
        </p:nvSpPr>
        <p:spPr>
          <a:xfrm>
            <a:off x="1983781" y="5917660"/>
            <a:ext cx="12183929" cy="87039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4580215" y="3971359"/>
            <a:ext cx="12243932" cy="1946301"/>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ja-JP" altLang="en-US"/>
              <a:t>マスター テキストの書式設定</a:t>
            </a:r>
          </a:p>
        </p:txBody>
      </p:sp>
      <p:sp>
        <p:nvSpPr>
          <p:cNvPr id="6" name="Content Placeholder 5"/>
          <p:cNvSpPr>
            <a:spLocks noGrp="1"/>
          </p:cNvSpPr>
          <p:nvPr>
            <p:ph sz="quarter" idx="4"/>
          </p:nvPr>
        </p:nvSpPr>
        <p:spPr>
          <a:xfrm>
            <a:off x="14580215" y="5917660"/>
            <a:ext cx="12243932" cy="87039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FE841A2-A165-F847-8215-2D394196D719}" type="datetimeFigureOut">
              <a:rPr kumimoji="1" lang="ja-JP" altLang="en-US" smtClean="0"/>
              <a:t>2021/3/22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3065529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FE841A2-A165-F847-8215-2D394196D719}" type="datetimeFigureOut">
              <a:rPr kumimoji="1" lang="ja-JP" altLang="en-US" smtClean="0"/>
              <a:t>2021/3/22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181264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841A2-A165-F847-8215-2D394196D719}" type="datetimeFigureOut">
              <a:rPr kumimoji="1" lang="ja-JP" altLang="en-US" smtClean="0"/>
              <a:t>2021/3/22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2376993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83782" y="1080029"/>
            <a:ext cx="9288886" cy="3780102"/>
          </a:xfrm>
        </p:spPr>
        <p:txBody>
          <a:bodyPr anchor="b"/>
          <a:lstStyle>
            <a:lvl1pPr>
              <a:defRPr sz="7559"/>
            </a:lvl1pPr>
          </a:lstStyle>
          <a:p>
            <a:r>
              <a:rPr lang="ja-JP" altLang="en-US"/>
              <a:t>マスター タイトルの書式設定</a:t>
            </a:r>
            <a:endParaRPr lang="en-US" dirty="0"/>
          </a:p>
        </p:txBody>
      </p:sp>
      <p:sp>
        <p:nvSpPr>
          <p:cNvPr id="3" name="Content Placeholder 2"/>
          <p:cNvSpPr>
            <a:spLocks noGrp="1"/>
          </p:cNvSpPr>
          <p:nvPr>
            <p:ph idx="1"/>
          </p:nvPr>
        </p:nvSpPr>
        <p:spPr>
          <a:xfrm>
            <a:off x="12243932" y="2332564"/>
            <a:ext cx="14580215" cy="11512811"/>
          </a:xfrm>
        </p:spPr>
        <p:txBody>
          <a:bodyPr/>
          <a:lstStyle>
            <a:lvl1pPr>
              <a:defRPr sz="7559"/>
            </a:lvl1pPr>
            <a:lvl2pPr>
              <a:defRPr sz="6614"/>
            </a:lvl2pPr>
            <a:lvl3pPr>
              <a:defRPr sz="5669"/>
            </a:lvl3pPr>
            <a:lvl4pPr>
              <a:defRPr sz="4724"/>
            </a:lvl4pPr>
            <a:lvl5pPr>
              <a:defRPr sz="4724"/>
            </a:lvl5pPr>
            <a:lvl6pPr>
              <a:defRPr sz="4724"/>
            </a:lvl6pPr>
            <a:lvl7pPr>
              <a:defRPr sz="4724"/>
            </a:lvl7pPr>
            <a:lvl8pPr>
              <a:defRPr sz="4724"/>
            </a:lvl8pPr>
            <a:lvl9pPr>
              <a:defRPr sz="472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983782" y="4860131"/>
            <a:ext cx="9288886" cy="9003995"/>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E841A2-A165-F847-8215-2D394196D719}" type="datetimeFigureOut">
              <a:rPr kumimoji="1" lang="ja-JP" altLang="en-US" smtClean="0"/>
              <a:t>2021/3/22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2631764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83782" y="1080029"/>
            <a:ext cx="9288886" cy="3780102"/>
          </a:xfrm>
        </p:spPr>
        <p:txBody>
          <a:bodyPr anchor="b"/>
          <a:lstStyle>
            <a:lvl1pPr>
              <a:defRPr sz="75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243932" y="2332564"/>
            <a:ext cx="14580215" cy="11512811"/>
          </a:xfrm>
        </p:spPr>
        <p:txBody>
          <a:bodyPr anchor="t"/>
          <a:lstStyle>
            <a:lvl1pPr marL="0" indent="0">
              <a:buNone/>
              <a:defRPr sz="7559"/>
            </a:lvl1pPr>
            <a:lvl2pPr marL="1079998" indent="0">
              <a:buNone/>
              <a:defRPr sz="6614"/>
            </a:lvl2pPr>
            <a:lvl3pPr marL="2159996" indent="0">
              <a:buNone/>
              <a:defRPr sz="5669"/>
            </a:lvl3pPr>
            <a:lvl4pPr marL="3239994" indent="0">
              <a:buNone/>
              <a:defRPr sz="4724"/>
            </a:lvl4pPr>
            <a:lvl5pPr marL="4319991" indent="0">
              <a:buNone/>
              <a:defRPr sz="4724"/>
            </a:lvl5pPr>
            <a:lvl6pPr marL="5399989" indent="0">
              <a:buNone/>
              <a:defRPr sz="4724"/>
            </a:lvl6pPr>
            <a:lvl7pPr marL="6479987" indent="0">
              <a:buNone/>
              <a:defRPr sz="4724"/>
            </a:lvl7pPr>
            <a:lvl8pPr marL="7559985" indent="0">
              <a:buNone/>
              <a:defRPr sz="4724"/>
            </a:lvl8pPr>
            <a:lvl9pPr marL="8639983" indent="0">
              <a:buNone/>
              <a:defRPr sz="472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983782" y="4860131"/>
            <a:ext cx="9288886" cy="9003995"/>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FE841A2-A165-F847-8215-2D394196D719}" type="datetimeFigureOut">
              <a:rPr kumimoji="1" lang="ja-JP" altLang="en-US" smtClean="0"/>
              <a:t>2021/3/22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1738155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862524"/>
            <a:ext cx="24840367" cy="313133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980029" y="4312617"/>
            <a:ext cx="24840367" cy="1027902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980029" y="15015407"/>
            <a:ext cx="6480096" cy="862523"/>
          </a:xfrm>
          <a:prstGeom prst="rect">
            <a:avLst/>
          </a:prstGeom>
        </p:spPr>
        <p:txBody>
          <a:bodyPr vert="horz" lIns="91440" tIns="45720" rIns="91440" bIns="45720" rtlCol="0" anchor="ctr"/>
          <a:lstStyle>
            <a:lvl1pPr algn="l">
              <a:defRPr sz="2835">
                <a:solidFill>
                  <a:schemeClr val="tx1">
                    <a:tint val="75000"/>
                  </a:schemeClr>
                </a:solidFill>
              </a:defRPr>
            </a:lvl1pPr>
          </a:lstStyle>
          <a:p>
            <a:fld id="{BFE841A2-A165-F847-8215-2D394196D719}" type="datetimeFigureOut">
              <a:rPr kumimoji="1" lang="ja-JP" altLang="en-US" smtClean="0"/>
              <a:t>2021/3/22</a:t>
            </a:fld>
            <a:endParaRPr kumimoji="1" lang="ja-JP" altLang="en-US"/>
          </a:p>
        </p:txBody>
      </p:sp>
      <p:sp>
        <p:nvSpPr>
          <p:cNvPr id="5" name="Footer Placeholder 4"/>
          <p:cNvSpPr>
            <a:spLocks noGrp="1"/>
          </p:cNvSpPr>
          <p:nvPr>
            <p:ph type="ftr" sz="quarter" idx="3"/>
          </p:nvPr>
        </p:nvSpPr>
        <p:spPr>
          <a:xfrm>
            <a:off x="9540141" y="15015407"/>
            <a:ext cx="9720143" cy="862523"/>
          </a:xfrm>
          <a:prstGeom prst="rect">
            <a:avLst/>
          </a:prstGeom>
        </p:spPr>
        <p:txBody>
          <a:bodyPr vert="horz" lIns="91440" tIns="45720" rIns="91440" bIns="45720" rtlCol="0" anchor="ctr"/>
          <a:lstStyle>
            <a:lvl1pPr algn="ctr">
              <a:defRPr sz="283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0340300" y="15015407"/>
            <a:ext cx="6480096" cy="862523"/>
          </a:xfrm>
          <a:prstGeom prst="rect">
            <a:avLst/>
          </a:prstGeom>
        </p:spPr>
        <p:txBody>
          <a:bodyPr vert="horz" lIns="91440" tIns="45720" rIns="91440" bIns="45720" rtlCol="0" anchor="ctr"/>
          <a:lstStyle>
            <a:lvl1pPr algn="r">
              <a:defRPr sz="2835">
                <a:solidFill>
                  <a:schemeClr val="tx1">
                    <a:tint val="75000"/>
                  </a:schemeClr>
                </a:solidFill>
              </a:defRPr>
            </a:lvl1pPr>
          </a:lstStyle>
          <a:p>
            <a:fld id="{635B3054-12C4-3447-8E55-9334C19D49C2}" type="slidenum">
              <a:rPr kumimoji="1" lang="ja-JP" altLang="en-US" smtClean="0"/>
              <a:t>‹#›</a:t>
            </a:fld>
            <a:endParaRPr kumimoji="1" lang="ja-JP" altLang="en-US"/>
          </a:p>
        </p:txBody>
      </p:sp>
    </p:spTree>
    <p:extLst>
      <p:ext uri="{BB962C8B-B14F-4D97-AF65-F5344CB8AC3E}">
        <p14:creationId xmlns:p14="http://schemas.microsoft.com/office/powerpoint/2010/main" val="59984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59996" rtl="0" eaLnBrk="1" latinLnBrk="0" hangingPunct="1">
        <a:lnSpc>
          <a:spcPct val="90000"/>
        </a:lnSpc>
        <a:spcBef>
          <a:spcPct val="0"/>
        </a:spcBef>
        <a:buNone/>
        <a:defRPr kumimoji="1" sz="10394" kern="1200">
          <a:solidFill>
            <a:schemeClr val="tx1"/>
          </a:solidFill>
          <a:latin typeface="+mj-lt"/>
          <a:ea typeface="+mj-ea"/>
          <a:cs typeface="+mj-cs"/>
        </a:defRPr>
      </a:lvl1pPr>
    </p:titleStyle>
    <p:bodyStyle>
      <a:lvl1pPr marL="539999" indent="-539999" algn="l" defTabSz="2159996" rtl="0" eaLnBrk="1" latinLnBrk="0" hangingPunct="1">
        <a:lnSpc>
          <a:spcPct val="90000"/>
        </a:lnSpc>
        <a:spcBef>
          <a:spcPts val="2362"/>
        </a:spcBef>
        <a:buFont typeface="Arial" panose="020B0604020202020204" pitchFamily="34" charset="0"/>
        <a:buChar char="•"/>
        <a:defRPr kumimoji="1" sz="6614" kern="1200">
          <a:solidFill>
            <a:schemeClr val="tx1"/>
          </a:solidFill>
          <a:latin typeface="+mn-lt"/>
          <a:ea typeface="+mn-ea"/>
          <a:cs typeface="+mn-cs"/>
        </a:defRPr>
      </a:lvl1pPr>
      <a:lvl2pPr marL="1619997" indent="-539999" algn="l" defTabSz="2159996" rtl="0" eaLnBrk="1" latinLnBrk="0" hangingPunct="1">
        <a:lnSpc>
          <a:spcPct val="90000"/>
        </a:lnSpc>
        <a:spcBef>
          <a:spcPts val="1181"/>
        </a:spcBef>
        <a:buFont typeface="Arial" panose="020B0604020202020204" pitchFamily="34" charset="0"/>
        <a:buChar char="•"/>
        <a:defRPr kumimoji="1" sz="5669" kern="1200">
          <a:solidFill>
            <a:schemeClr val="tx1"/>
          </a:solidFill>
          <a:latin typeface="+mn-lt"/>
          <a:ea typeface="+mn-ea"/>
          <a:cs typeface="+mn-cs"/>
        </a:defRPr>
      </a:lvl2pPr>
      <a:lvl3pPr marL="2699995" indent="-539999" algn="l" defTabSz="2159996" rtl="0" eaLnBrk="1" latinLnBrk="0" hangingPunct="1">
        <a:lnSpc>
          <a:spcPct val="90000"/>
        </a:lnSpc>
        <a:spcBef>
          <a:spcPts val="1181"/>
        </a:spcBef>
        <a:buFont typeface="Arial" panose="020B0604020202020204" pitchFamily="34" charset="0"/>
        <a:buChar char="•"/>
        <a:defRPr kumimoji="1" sz="4724" kern="1200">
          <a:solidFill>
            <a:schemeClr val="tx1"/>
          </a:solidFill>
          <a:latin typeface="+mn-lt"/>
          <a:ea typeface="+mn-ea"/>
          <a:cs typeface="+mn-cs"/>
        </a:defRPr>
      </a:lvl3pPr>
      <a:lvl4pPr marL="3779992"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4pPr>
      <a:lvl5pPr marL="4859990"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5pPr>
      <a:lvl6pPr marL="5939988"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6pPr>
      <a:lvl7pPr marL="7019986"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7pPr>
      <a:lvl8pPr marL="8099984"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8pPr>
      <a:lvl9pPr marL="9179982"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9pPr>
    </p:bodyStyle>
    <p:otherStyle>
      <a:defPPr>
        <a:defRPr lang="en-US"/>
      </a:defPPr>
      <a:lvl1pPr marL="0" algn="l" defTabSz="2159996" rtl="0" eaLnBrk="1" latinLnBrk="0" hangingPunct="1">
        <a:defRPr kumimoji="1" sz="4252" kern="1200">
          <a:solidFill>
            <a:schemeClr val="tx1"/>
          </a:solidFill>
          <a:latin typeface="+mn-lt"/>
          <a:ea typeface="+mn-ea"/>
          <a:cs typeface="+mn-cs"/>
        </a:defRPr>
      </a:lvl1pPr>
      <a:lvl2pPr marL="1079998" algn="l" defTabSz="2159996" rtl="0" eaLnBrk="1" latinLnBrk="0" hangingPunct="1">
        <a:defRPr kumimoji="1" sz="4252" kern="1200">
          <a:solidFill>
            <a:schemeClr val="tx1"/>
          </a:solidFill>
          <a:latin typeface="+mn-lt"/>
          <a:ea typeface="+mn-ea"/>
          <a:cs typeface="+mn-cs"/>
        </a:defRPr>
      </a:lvl2pPr>
      <a:lvl3pPr marL="2159996" algn="l" defTabSz="2159996" rtl="0" eaLnBrk="1" latinLnBrk="0" hangingPunct="1">
        <a:defRPr kumimoji="1" sz="4252" kern="1200">
          <a:solidFill>
            <a:schemeClr val="tx1"/>
          </a:solidFill>
          <a:latin typeface="+mn-lt"/>
          <a:ea typeface="+mn-ea"/>
          <a:cs typeface="+mn-cs"/>
        </a:defRPr>
      </a:lvl3pPr>
      <a:lvl4pPr marL="3239994" algn="l" defTabSz="2159996" rtl="0" eaLnBrk="1" latinLnBrk="0" hangingPunct="1">
        <a:defRPr kumimoji="1" sz="4252" kern="1200">
          <a:solidFill>
            <a:schemeClr val="tx1"/>
          </a:solidFill>
          <a:latin typeface="+mn-lt"/>
          <a:ea typeface="+mn-ea"/>
          <a:cs typeface="+mn-cs"/>
        </a:defRPr>
      </a:lvl4pPr>
      <a:lvl5pPr marL="4319991" algn="l" defTabSz="2159996" rtl="0" eaLnBrk="1" latinLnBrk="0" hangingPunct="1">
        <a:defRPr kumimoji="1" sz="4252" kern="1200">
          <a:solidFill>
            <a:schemeClr val="tx1"/>
          </a:solidFill>
          <a:latin typeface="+mn-lt"/>
          <a:ea typeface="+mn-ea"/>
          <a:cs typeface="+mn-cs"/>
        </a:defRPr>
      </a:lvl5pPr>
      <a:lvl6pPr marL="5399989" algn="l" defTabSz="2159996" rtl="0" eaLnBrk="1" latinLnBrk="0" hangingPunct="1">
        <a:defRPr kumimoji="1" sz="4252" kern="1200">
          <a:solidFill>
            <a:schemeClr val="tx1"/>
          </a:solidFill>
          <a:latin typeface="+mn-lt"/>
          <a:ea typeface="+mn-ea"/>
          <a:cs typeface="+mn-cs"/>
        </a:defRPr>
      </a:lvl6pPr>
      <a:lvl7pPr marL="6479987" algn="l" defTabSz="2159996" rtl="0" eaLnBrk="1" latinLnBrk="0" hangingPunct="1">
        <a:defRPr kumimoji="1" sz="4252" kern="1200">
          <a:solidFill>
            <a:schemeClr val="tx1"/>
          </a:solidFill>
          <a:latin typeface="+mn-lt"/>
          <a:ea typeface="+mn-ea"/>
          <a:cs typeface="+mn-cs"/>
        </a:defRPr>
      </a:lvl7pPr>
      <a:lvl8pPr marL="7559985" algn="l" defTabSz="2159996" rtl="0" eaLnBrk="1" latinLnBrk="0" hangingPunct="1">
        <a:defRPr kumimoji="1" sz="4252" kern="1200">
          <a:solidFill>
            <a:schemeClr val="tx1"/>
          </a:solidFill>
          <a:latin typeface="+mn-lt"/>
          <a:ea typeface="+mn-ea"/>
          <a:cs typeface="+mn-cs"/>
        </a:defRPr>
      </a:lvl8pPr>
      <a:lvl9pPr marL="8639983" algn="l" defTabSz="2159996" rtl="0" eaLnBrk="1" latinLnBrk="0" hangingPunct="1">
        <a:defRPr kumimoji="1" sz="42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5BF10B5-1508-7044-9485-4787089B9A2F}"/>
              </a:ext>
            </a:extLst>
          </p:cNvPr>
          <p:cNvSpPr txBox="1"/>
          <p:nvPr/>
        </p:nvSpPr>
        <p:spPr>
          <a:xfrm>
            <a:off x="7689963" y="656587"/>
            <a:ext cx="13420498" cy="1200329"/>
          </a:xfrm>
          <a:prstGeom prst="rect">
            <a:avLst/>
          </a:prstGeom>
          <a:noFill/>
        </p:spPr>
        <p:txBody>
          <a:bodyPr wrap="square" rtlCol="0">
            <a:spAutoFit/>
          </a:bodyPr>
          <a:lstStyle/>
          <a:p>
            <a:r>
              <a:rPr kumimoji="1" lang="ja-JP" altLang="en-US" sz="4400" b="1">
                <a:latin typeface="Arial" panose="020B0604020202020204" pitchFamily="34" charset="0"/>
                <a:ea typeface="MS Gothic" panose="020B0609070205080204" pitchFamily="49" charset="-128"/>
                <a:cs typeface="Arial" panose="020B0604020202020204" pitchFamily="34" charset="0"/>
              </a:rPr>
              <a:t>低コスト・小型ラドン検出器の製作及び性能評価</a:t>
            </a:r>
            <a:endParaRPr kumimoji="1" lang="en-US" altLang="ja-JP" sz="4400" b="1" dirty="0">
              <a:latin typeface="Arial" panose="020B0604020202020204" pitchFamily="34" charset="0"/>
              <a:ea typeface="MS Gothic" panose="020B0609070205080204" pitchFamily="49" charset="-128"/>
              <a:cs typeface="Arial" panose="020B0604020202020204" pitchFamily="34" charset="0"/>
            </a:endParaRPr>
          </a:p>
          <a:p>
            <a:r>
              <a:rPr kumimoji="1" lang="ja-JP" altLang="en-US" sz="2800">
                <a:latin typeface="Arial" panose="020B0604020202020204" pitchFamily="34" charset="0"/>
                <a:ea typeface="MS Gothic" panose="020B0609070205080204" pitchFamily="49" charset="-128"/>
                <a:cs typeface="Arial" panose="020B0604020202020204" pitchFamily="34" charset="0"/>
              </a:rPr>
              <a:t>　　　　　　　鈴木芹奈：横浜国立大学　南野研究室　</a:t>
            </a:r>
            <a:r>
              <a:rPr kumimoji="1" lang="en-US" altLang="ja-JP" sz="2800" dirty="0">
                <a:latin typeface="Arial" panose="020B0604020202020204" pitchFamily="34" charset="0"/>
                <a:ea typeface="MS Gothic" panose="020B0609070205080204" pitchFamily="49" charset="-128"/>
                <a:cs typeface="Arial" panose="020B0604020202020204" pitchFamily="34" charset="0"/>
              </a:rPr>
              <a:t>B4</a:t>
            </a:r>
          </a:p>
        </p:txBody>
      </p:sp>
      <p:sp>
        <p:nvSpPr>
          <p:cNvPr id="3" name="テキスト ボックス 2">
            <a:extLst>
              <a:ext uri="{FF2B5EF4-FFF2-40B4-BE49-F238E27FC236}">
                <a16:creationId xmlns:a16="http://schemas.microsoft.com/office/drawing/2014/main" id="{7C8F208B-3656-D643-B9B3-DF9BC599880D}"/>
              </a:ext>
            </a:extLst>
          </p:cNvPr>
          <p:cNvSpPr txBox="1"/>
          <p:nvPr/>
        </p:nvSpPr>
        <p:spPr>
          <a:xfrm>
            <a:off x="452939" y="2313677"/>
            <a:ext cx="13688617" cy="2268000"/>
          </a:xfrm>
          <a:prstGeom prst="rect">
            <a:avLst/>
          </a:prstGeom>
          <a:noFill/>
          <a:ln>
            <a:solidFill>
              <a:srgbClr val="00B0F0"/>
            </a:solidFill>
          </a:ln>
        </p:spPr>
        <p:txBody>
          <a:bodyPr wrap="square" rtlCol="0">
            <a:spAutoFit/>
          </a:bodyPr>
          <a:lstStyle/>
          <a:p>
            <a:r>
              <a:rPr kumimoji="1" lang="ja-JP" altLang="en-US" sz="3200" b="1">
                <a:latin typeface="MS Gothic" panose="020B0609070205080204" pitchFamily="49" charset="-128"/>
                <a:ea typeface="MS Gothic" panose="020B0609070205080204" pitchFamily="49" charset="-128"/>
              </a:rPr>
              <a:t>はじめに</a:t>
            </a:r>
            <a:endParaRPr kumimoji="1" lang="en-US" altLang="ja-JP" sz="3200" b="1"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超低</a:t>
            </a:r>
            <a:r>
              <a:rPr kumimoji="1" lang="en-US" altLang="ja-JP" sz="2400" dirty="0">
                <a:latin typeface="MS Gothic" panose="020B0609070205080204" pitchFamily="49" charset="-128"/>
                <a:ea typeface="MS Gothic" panose="020B0609070205080204" pitchFamily="49" charset="-128"/>
              </a:rPr>
              <a:t>BG</a:t>
            </a:r>
            <a:r>
              <a:rPr kumimoji="1" lang="ja-JP" altLang="en-US" sz="2400">
                <a:latin typeface="MS Gothic" panose="020B0609070205080204" pitchFamily="49" charset="-128"/>
                <a:ea typeface="MS Gothic" panose="020B0609070205080204" pitchFamily="49" charset="-128"/>
              </a:rPr>
              <a:t>実験である地下宇宙素粒子実験において、放射性不純物の正確な測定や理解は極めて重要となる。本研究は卒業研究として、まずは主要な</a:t>
            </a:r>
            <a:r>
              <a:rPr kumimoji="1" lang="en-US" altLang="ja-JP" sz="2400" dirty="0">
                <a:latin typeface="MS Gothic" panose="020B0609070205080204" pitchFamily="49" charset="-128"/>
                <a:ea typeface="MS Gothic" panose="020B0609070205080204" pitchFamily="49" charset="-128"/>
              </a:rPr>
              <a:t>BG</a:t>
            </a:r>
            <a:r>
              <a:rPr kumimoji="1" lang="ja-JP" altLang="en-US" sz="2400">
                <a:latin typeface="MS Gothic" panose="020B0609070205080204" pitchFamily="49" charset="-128"/>
                <a:ea typeface="MS Gothic" panose="020B0609070205080204" pitchFamily="49" charset="-128"/>
              </a:rPr>
              <a:t>となるラドンについての理解を深めていくため、低コスト・小型ラドン検出器を自作しその性能評価を行った。</a:t>
            </a:r>
          </a:p>
        </p:txBody>
      </p:sp>
      <p:sp>
        <p:nvSpPr>
          <p:cNvPr id="4" name="テキスト ボックス 3">
            <a:extLst>
              <a:ext uri="{FF2B5EF4-FFF2-40B4-BE49-F238E27FC236}">
                <a16:creationId xmlns:a16="http://schemas.microsoft.com/office/drawing/2014/main" id="{028A032E-38CB-BC46-80EA-0601197D2443}"/>
              </a:ext>
            </a:extLst>
          </p:cNvPr>
          <p:cNvSpPr txBox="1"/>
          <p:nvPr/>
        </p:nvSpPr>
        <p:spPr>
          <a:xfrm>
            <a:off x="437127" y="4737762"/>
            <a:ext cx="13688617" cy="9540000"/>
          </a:xfrm>
          <a:prstGeom prst="rect">
            <a:avLst/>
          </a:prstGeom>
          <a:noFill/>
          <a:ln>
            <a:solidFill>
              <a:srgbClr val="00B0F0"/>
            </a:solidFill>
          </a:ln>
        </p:spPr>
        <p:txBody>
          <a:bodyPr wrap="square" rtlCol="0">
            <a:spAutoFit/>
          </a:bodyPr>
          <a:lstStyle/>
          <a:p>
            <a:r>
              <a:rPr kumimoji="1" lang="ja-JP" altLang="en-US" sz="3200" b="1">
                <a:latin typeface="MS Gothic" panose="020B0609070205080204" pitchFamily="49" charset="-128"/>
                <a:ea typeface="MS Gothic" panose="020B0609070205080204" pitchFamily="49" charset="-128"/>
              </a:rPr>
              <a:t>実験</a:t>
            </a:r>
            <a:endParaRPr kumimoji="1" lang="en-US" altLang="ja-JP" sz="3200" b="1"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r>
              <a:rPr kumimoji="1" lang="en-US" altLang="ja-JP" sz="2800" b="1" dirty="0">
                <a:latin typeface="MS Gothic" panose="020B0609070205080204" pitchFamily="49" charset="-128"/>
                <a:ea typeface="MS Gothic" panose="020B0609070205080204" pitchFamily="49" charset="-128"/>
              </a:rPr>
              <a:t>1.</a:t>
            </a:r>
            <a:r>
              <a:rPr kumimoji="1" lang="ja-JP" altLang="en-US" sz="2800" b="1">
                <a:latin typeface="MS Gothic" panose="020B0609070205080204" pitchFamily="49" charset="-128"/>
                <a:ea typeface="MS Gothic" panose="020B0609070205080204" pitchFamily="49" charset="-128"/>
              </a:rPr>
              <a:t>ラドン検出器の製作</a:t>
            </a:r>
            <a:endParaRPr kumimoji="1" lang="en-US" altLang="ja-JP" sz="2800" b="1"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幅およそ</a:t>
            </a:r>
            <a:r>
              <a:rPr kumimoji="1" lang="en-US" altLang="ja-JP" sz="2400" dirty="0">
                <a:latin typeface="MS Gothic" panose="020B0609070205080204" pitchFamily="49" charset="-128"/>
                <a:ea typeface="MS Gothic" panose="020B0609070205080204" pitchFamily="49" charset="-128"/>
              </a:rPr>
              <a:t>7cm</a:t>
            </a:r>
            <a:r>
              <a:rPr kumimoji="1" lang="ja-JP" altLang="en-US" sz="2400">
                <a:latin typeface="MS Gothic" panose="020B0609070205080204" pitchFamily="49" charset="-128"/>
                <a:ea typeface="MS Gothic" panose="020B0609070205080204" pitchFamily="49" charset="-128"/>
              </a:rPr>
              <a:t>、高さおよそ</a:t>
            </a:r>
            <a:r>
              <a:rPr kumimoji="1" lang="en-US" altLang="ja-JP" sz="2400" dirty="0">
                <a:latin typeface="MS Gothic" panose="020B0609070205080204" pitchFamily="49" charset="-128"/>
                <a:ea typeface="MS Gothic" panose="020B0609070205080204" pitchFamily="49" charset="-128"/>
              </a:rPr>
              <a:t>15cm</a:t>
            </a:r>
            <a:r>
              <a:rPr kumimoji="1" lang="ja-JP" altLang="en-US" sz="2400">
                <a:latin typeface="MS Gothic" panose="020B0609070205080204" pitchFamily="49" charset="-128"/>
                <a:ea typeface="MS Gothic" panose="020B0609070205080204" pitchFamily="49" charset="-128"/>
              </a:rPr>
              <a:t>の手のひらサイズの検出器を製作した。</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ステンレス缶に読み出し系まで含めた基板が取り付けられている。</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基板への部品実装を自身で行うことで、低コスト化を実現している。</a:t>
            </a:r>
            <a:endParaRPr kumimoji="1" lang="en-US" altLang="ja-JP" sz="2400"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r>
              <a:rPr kumimoji="1" lang="en-US" altLang="ja-JP" sz="2800" b="1" dirty="0">
                <a:latin typeface="MS Gothic" panose="020B0609070205080204" pitchFamily="49" charset="-128"/>
                <a:ea typeface="MS Gothic" panose="020B0609070205080204" pitchFamily="49" charset="-128"/>
              </a:rPr>
              <a:t>2.</a:t>
            </a:r>
            <a:r>
              <a:rPr kumimoji="1" lang="ja-JP" altLang="en-US" sz="2800" b="1">
                <a:latin typeface="MS Gothic" panose="020B0609070205080204" pitchFamily="49" charset="-128"/>
                <a:ea typeface="MS Gothic" panose="020B0609070205080204" pitchFamily="49" charset="-128"/>
              </a:rPr>
              <a:t>検出器の性能評価</a:t>
            </a:r>
            <a:endParaRPr kumimoji="1" lang="en-US" altLang="ja-JP" sz="2800" b="1"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a:t>
            </a:r>
            <a:r>
              <a:rPr kumimoji="1" lang="en-US" altLang="ja-JP" sz="2400" b="1" dirty="0">
                <a:latin typeface="MS Gothic" panose="020B0609070205080204" pitchFamily="49" charset="-128"/>
                <a:ea typeface="MS Gothic" panose="020B0609070205080204" pitchFamily="49" charset="-128"/>
              </a:rPr>
              <a:t>2-1.</a:t>
            </a:r>
            <a:r>
              <a:rPr kumimoji="1" lang="ja-JP" altLang="en-US" sz="2400" b="1">
                <a:latin typeface="MS Gothic" panose="020B0609070205080204" pitchFamily="49" charset="-128"/>
                <a:ea typeface="MS Gothic" panose="020B0609070205080204" pitchFamily="49" charset="-128"/>
              </a:rPr>
              <a:t>放射線源を利用した、崩壊系列の決定</a:t>
            </a:r>
            <a:endParaRPr kumimoji="1" lang="en-US" altLang="ja-JP" sz="2400" b="1"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作製したラドン検出器の動作を確認するため、放射線源をステンレス缶に入れ</a:t>
            </a:r>
            <a:r>
              <a:rPr kumimoji="1" lang="en-US" altLang="ja-JP" sz="2400" dirty="0">
                <a:latin typeface="MS Gothic" panose="020B0609070205080204" pitchFamily="49" charset="-128"/>
                <a:ea typeface="MS Gothic" panose="020B0609070205080204" pitchFamily="49" charset="-128"/>
              </a:rPr>
              <a:t>10</a:t>
            </a:r>
            <a:r>
              <a:rPr kumimoji="1" lang="ja-JP" altLang="en-US" sz="2400">
                <a:latin typeface="MS Gothic" panose="020B0609070205080204" pitchFamily="49" charset="-128"/>
                <a:ea typeface="MS Gothic" panose="020B0609070205080204" pitchFamily="49" charset="-128"/>
              </a:rPr>
              <a:t>時間測定を</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行った。本研究では、トリウム系列の核種を含むとされる「モナズ石」を主に用いた。</a:t>
            </a:r>
            <a:endParaRPr kumimoji="1" lang="en-US" altLang="ja-JP" sz="2400"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a:t>
            </a:r>
            <a:r>
              <a:rPr kumimoji="1" lang="en-US" altLang="ja-JP" sz="2400" b="1" dirty="0">
                <a:latin typeface="MS Gothic" panose="020B0609070205080204" pitchFamily="49" charset="-128"/>
                <a:ea typeface="MS Gothic" panose="020B0609070205080204" pitchFamily="49" charset="-128"/>
              </a:rPr>
              <a:t>2-2.</a:t>
            </a:r>
            <a:r>
              <a:rPr kumimoji="1" lang="ja-JP" altLang="en-US" sz="2400" b="1">
                <a:latin typeface="MS Gothic" panose="020B0609070205080204" pitchFamily="49" charset="-128"/>
                <a:ea typeface="MS Gothic" panose="020B0609070205080204" pitchFamily="49" charset="-128"/>
              </a:rPr>
              <a:t>半減期測定</a:t>
            </a:r>
            <a:endParaRPr kumimoji="1" lang="en-US" altLang="ja-JP" sz="2400" b="1"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しばらく検出器内に入れていたモナズ石を取り出し、直後から</a:t>
            </a:r>
            <a:r>
              <a:rPr kumimoji="1" lang="en-US" altLang="ja-JP" sz="2400" dirty="0">
                <a:latin typeface="MS Gothic" panose="020B0609070205080204" pitchFamily="49" charset="-128"/>
                <a:ea typeface="MS Gothic" panose="020B0609070205080204" pitchFamily="49" charset="-128"/>
              </a:rPr>
              <a:t>11</a:t>
            </a:r>
            <a:r>
              <a:rPr kumimoji="1" lang="ja-JP" altLang="en-US" sz="2400">
                <a:latin typeface="MS Gothic" panose="020B0609070205080204" pitchFamily="49" charset="-128"/>
                <a:ea typeface="MS Gothic" panose="020B0609070205080204" pitchFamily="49" charset="-128"/>
              </a:rPr>
              <a:t>時間の測定を行うことで、</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モナズ石に含まれる核種の半減期測定を行った。</a:t>
            </a:r>
            <a:endParaRPr kumimoji="1" lang="en-US" altLang="ja-JP" sz="2400"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a:t>
            </a:r>
            <a:r>
              <a:rPr kumimoji="1" lang="en-US" altLang="ja-JP" sz="2400" b="1" dirty="0">
                <a:latin typeface="MS Gothic" panose="020B0609070205080204" pitchFamily="49" charset="-128"/>
                <a:ea typeface="MS Gothic" panose="020B0609070205080204" pitchFamily="49" charset="-128"/>
              </a:rPr>
              <a:t>2-3.</a:t>
            </a:r>
            <a:r>
              <a:rPr kumimoji="1" lang="ja-JP" altLang="en-US" sz="2400" b="1">
                <a:latin typeface="MS Gothic" panose="020B0609070205080204" pitchFamily="49" charset="-128"/>
                <a:ea typeface="MS Gothic" panose="020B0609070205080204" pitchFamily="49" charset="-128"/>
              </a:rPr>
              <a:t>検出器の収集効率の見積もり</a:t>
            </a:r>
            <a:endParaRPr kumimoji="1" lang="en-US" altLang="ja-JP" sz="2400" b="1"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作製したラドン検出器の収集効率を見積もるため、トリウム系列の崩壊の様子を表すシミュ</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レーションプログラムを作成し、実際の測定データとシミュレーション結果の比較を行った。</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ラドン検出器では、</a:t>
            </a:r>
            <a:r>
              <a:rPr kumimoji="1" lang="en-US" altLang="ja-JP" sz="2400" dirty="0">
                <a:latin typeface="MS Gothic" panose="020B0609070205080204" pitchFamily="49" charset="-128"/>
                <a:ea typeface="MS Gothic" panose="020B0609070205080204" pitchFamily="49" charset="-128"/>
              </a:rPr>
              <a:t>PIN</a:t>
            </a:r>
            <a:r>
              <a:rPr kumimoji="1" lang="ja-JP" altLang="en-US" sz="2400">
                <a:latin typeface="MS Gothic" panose="020B0609070205080204" pitchFamily="49" charset="-128"/>
                <a:ea typeface="MS Gothic" panose="020B0609070205080204" pitchFamily="49" charset="-128"/>
              </a:rPr>
              <a:t>フォトダイオード</a:t>
            </a:r>
            <a:r>
              <a:rPr kumimoji="1" lang="en-US" altLang="ja-JP" sz="2400" dirty="0">
                <a:latin typeface="MS Gothic" panose="020B0609070205080204" pitchFamily="49" charset="-128"/>
                <a:ea typeface="MS Gothic" panose="020B0609070205080204" pitchFamily="49" charset="-128"/>
              </a:rPr>
              <a:t>(PD)</a:t>
            </a:r>
            <a:r>
              <a:rPr kumimoji="1" lang="ja-JP" altLang="en-US" sz="2400">
                <a:latin typeface="MS Gothic" panose="020B0609070205080204" pitchFamily="49" charset="-128"/>
                <a:ea typeface="MS Gothic" panose="020B0609070205080204" pitchFamily="49" charset="-128"/>
              </a:rPr>
              <a:t>で</a:t>
            </a:r>
            <a:r>
              <a:rPr kumimoji="1" lang="en-US" altLang="ja-JP" sz="2400" dirty="0">
                <a:latin typeface="MS Gothic" panose="020B0609070205080204" pitchFamily="49" charset="-128"/>
                <a:ea typeface="MS Gothic" panose="020B0609070205080204" pitchFamily="49" charset="-128"/>
              </a:rPr>
              <a:t>α</a:t>
            </a:r>
            <a:r>
              <a:rPr kumimoji="1" lang="ja-JP" altLang="en-US" sz="2400">
                <a:latin typeface="MS Gothic" panose="020B0609070205080204" pitchFamily="49" charset="-128"/>
                <a:ea typeface="MS Gothic" panose="020B0609070205080204" pitchFamily="49" charset="-128"/>
              </a:rPr>
              <a:t>線を静電捕集法によって検出しラドンを間接</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的に測定するものであるが、本研究ではいくつか考えられる収集効率のうちの「</a:t>
            </a:r>
            <a:r>
              <a:rPr kumimoji="1" lang="en-US" altLang="ja-JP" sz="2400" dirty="0">
                <a:latin typeface="MS Gothic" panose="020B0609070205080204" pitchFamily="49" charset="-128"/>
                <a:ea typeface="MS Gothic" panose="020B0609070205080204" pitchFamily="49" charset="-128"/>
              </a:rPr>
              <a:t>PIN</a:t>
            </a:r>
            <a:r>
              <a:rPr kumimoji="1" lang="ja-JP" altLang="en-US" sz="2400">
                <a:latin typeface="MS Gothic" panose="020B0609070205080204" pitchFamily="49" charset="-128"/>
                <a:ea typeface="MS Gothic" panose="020B0609070205080204" pitchFamily="49" charset="-128"/>
              </a:rPr>
              <a:t>フォトダイ</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オードに付着していた核種が単位時間当たりに脱離する確率」についての調査を行った。上記の</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a:t>
            </a:r>
            <a:r>
              <a:rPr kumimoji="1" lang="en-US" altLang="ja-JP" sz="2400" dirty="0">
                <a:latin typeface="MS Gothic" panose="020B0609070205080204" pitchFamily="49" charset="-128"/>
                <a:ea typeface="MS Gothic" panose="020B0609070205080204" pitchFamily="49" charset="-128"/>
              </a:rPr>
              <a:t>10</a:t>
            </a:r>
            <a:r>
              <a:rPr kumimoji="1" lang="ja-JP" altLang="en-US" sz="2400">
                <a:latin typeface="MS Gothic" panose="020B0609070205080204" pitchFamily="49" charset="-128"/>
                <a:ea typeface="MS Gothic" panose="020B0609070205080204" pitchFamily="49" charset="-128"/>
              </a:rPr>
              <a:t>時間測定データ</a:t>
            </a:r>
            <a:r>
              <a:rPr kumimoji="1" lang="en-US" altLang="ja-JP" sz="2400" dirty="0">
                <a:latin typeface="MS Gothic" panose="020B0609070205080204" pitchFamily="49" charset="-128"/>
                <a:ea typeface="MS Gothic" panose="020B0609070205080204" pitchFamily="49" charset="-128"/>
              </a:rPr>
              <a:t>(</a:t>
            </a:r>
            <a:r>
              <a:rPr kumimoji="1" lang="ja-JP" altLang="en-US" sz="2400">
                <a:latin typeface="MS Gothic" panose="020B0609070205080204" pitchFamily="49" charset="-128"/>
                <a:ea typeface="MS Gothic" panose="020B0609070205080204" pitchFamily="49" charset="-128"/>
              </a:rPr>
              <a:t>かさ上げなし測定</a:t>
            </a:r>
            <a:r>
              <a:rPr kumimoji="1" lang="en-US" altLang="ja-JP" sz="2400" dirty="0">
                <a:latin typeface="MS Gothic" panose="020B0609070205080204" pitchFamily="49" charset="-128"/>
                <a:ea typeface="MS Gothic" panose="020B0609070205080204" pitchFamily="49" charset="-128"/>
              </a:rPr>
              <a:t>)</a:t>
            </a:r>
            <a:r>
              <a:rPr kumimoji="1" lang="ja-JP" altLang="en-US" sz="2400">
                <a:latin typeface="MS Gothic" panose="020B0609070205080204" pitchFamily="49" charset="-128"/>
                <a:ea typeface="MS Gothic" panose="020B0609070205080204" pitchFamily="49" charset="-128"/>
              </a:rPr>
              <a:t>の他に、線源をかさ上げして</a:t>
            </a:r>
            <a:r>
              <a:rPr kumimoji="1" lang="en-US" altLang="ja-JP" sz="2400" dirty="0">
                <a:latin typeface="MS Gothic" panose="020B0609070205080204" pitchFamily="49" charset="-128"/>
                <a:ea typeface="MS Gothic" panose="020B0609070205080204" pitchFamily="49" charset="-128"/>
              </a:rPr>
              <a:t>PD</a:t>
            </a:r>
            <a:r>
              <a:rPr kumimoji="1" lang="ja-JP" altLang="en-US" sz="2400">
                <a:latin typeface="MS Gothic" panose="020B0609070205080204" pitchFamily="49" charset="-128"/>
                <a:ea typeface="MS Gothic" panose="020B0609070205080204" pitchFamily="49" charset="-128"/>
              </a:rPr>
              <a:t>までの距離を短くした場合</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の</a:t>
            </a:r>
            <a:r>
              <a:rPr kumimoji="1" lang="en-US" altLang="ja-JP" sz="2400" dirty="0">
                <a:latin typeface="MS Gothic" panose="020B0609070205080204" pitchFamily="49" charset="-128"/>
                <a:ea typeface="MS Gothic" panose="020B0609070205080204" pitchFamily="49" charset="-128"/>
              </a:rPr>
              <a:t>10</a:t>
            </a:r>
            <a:r>
              <a:rPr kumimoji="1" lang="ja-JP" altLang="en-US" sz="2400">
                <a:latin typeface="MS Gothic" panose="020B0609070205080204" pitchFamily="49" charset="-128"/>
                <a:ea typeface="MS Gothic" panose="020B0609070205080204" pitchFamily="49" charset="-128"/>
              </a:rPr>
              <a:t>時間測定データ</a:t>
            </a:r>
            <a:r>
              <a:rPr kumimoji="1" lang="en-US" altLang="ja-JP" sz="2400" dirty="0">
                <a:latin typeface="MS Gothic" panose="020B0609070205080204" pitchFamily="49" charset="-128"/>
                <a:ea typeface="MS Gothic" panose="020B0609070205080204" pitchFamily="49" charset="-128"/>
              </a:rPr>
              <a:t>(</a:t>
            </a:r>
            <a:r>
              <a:rPr kumimoji="1" lang="ja-JP" altLang="en-US" sz="2400">
                <a:latin typeface="MS Gothic" panose="020B0609070205080204" pitchFamily="49" charset="-128"/>
                <a:ea typeface="MS Gothic" panose="020B0609070205080204" pitchFamily="49" charset="-128"/>
              </a:rPr>
              <a:t>かさ上げあり測定</a:t>
            </a:r>
            <a:r>
              <a:rPr kumimoji="1" lang="en-US" altLang="ja-JP" sz="2400" dirty="0">
                <a:latin typeface="MS Gothic" panose="020B0609070205080204" pitchFamily="49" charset="-128"/>
                <a:ea typeface="MS Gothic" panose="020B0609070205080204" pitchFamily="49" charset="-128"/>
              </a:rPr>
              <a:t>)</a:t>
            </a:r>
            <a:r>
              <a:rPr kumimoji="1" lang="ja-JP" altLang="en-US" sz="2400">
                <a:latin typeface="MS Gothic" panose="020B0609070205080204" pitchFamily="49" charset="-128"/>
                <a:ea typeface="MS Gothic" panose="020B0609070205080204" pitchFamily="49" charset="-128"/>
              </a:rPr>
              <a:t>も追加し、</a:t>
            </a:r>
            <a:r>
              <a:rPr kumimoji="1" lang="en-US" altLang="ja-JP" sz="2400" dirty="0">
                <a:latin typeface="MS Gothic" panose="020B0609070205080204" pitchFamily="49" charset="-128"/>
                <a:ea typeface="MS Gothic" panose="020B0609070205080204" pitchFamily="49" charset="-128"/>
              </a:rPr>
              <a:t>2</a:t>
            </a:r>
            <a:r>
              <a:rPr kumimoji="1" lang="ja-JP" altLang="en-US" sz="2400">
                <a:latin typeface="MS Gothic" panose="020B0609070205080204" pitchFamily="49" charset="-128"/>
                <a:ea typeface="MS Gothic" panose="020B0609070205080204" pitchFamily="49" charset="-128"/>
              </a:rPr>
              <a:t>通りのデータでシミュレーションとの比較</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を行った。</a:t>
            </a:r>
            <a:endParaRPr kumimoji="1" lang="en-US" altLang="ja-JP" sz="2400" dirty="0">
              <a:latin typeface="MS Gothic" panose="020B0609070205080204" pitchFamily="49" charset="-128"/>
              <a:ea typeface="MS Gothic" panose="020B0609070205080204" pitchFamily="49" charset="-128"/>
            </a:endParaRPr>
          </a:p>
        </p:txBody>
      </p:sp>
      <p:sp>
        <p:nvSpPr>
          <p:cNvPr id="5" name="テキスト ボックス 4">
            <a:extLst>
              <a:ext uri="{FF2B5EF4-FFF2-40B4-BE49-F238E27FC236}">
                <a16:creationId xmlns:a16="http://schemas.microsoft.com/office/drawing/2014/main" id="{84A2E661-66B5-BC48-8B38-EEA060CB7AF6}"/>
              </a:ext>
            </a:extLst>
          </p:cNvPr>
          <p:cNvSpPr txBox="1"/>
          <p:nvPr/>
        </p:nvSpPr>
        <p:spPr>
          <a:xfrm>
            <a:off x="14688367" y="2313677"/>
            <a:ext cx="13688617" cy="9079409"/>
          </a:xfrm>
          <a:prstGeom prst="rect">
            <a:avLst/>
          </a:prstGeom>
          <a:noFill/>
          <a:ln>
            <a:solidFill>
              <a:srgbClr val="00B0F0"/>
            </a:solidFill>
          </a:ln>
        </p:spPr>
        <p:txBody>
          <a:bodyPr wrap="square" rtlCol="0">
            <a:spAutoFit/>
          </a:bodyPr>
          <a:lstStyle/>
          <a:p>
            <a:r>
              <a:rPr kumimoji="1" lang="ja-JP" altLang="en-US" sz="3200" b="1">
                <a:latin typeface="MS Gothic" panose="020B0609070205080204" pitchFamily="49" charset="-128"/>
                <a:ea typeface="MS Gothic" panose="020B0609070205080204" pitchFamily="49" charset="-128"/>
              </a:rPr>
              <a:t>結果・考察</a:t>
            </a:r>
            <a:endParaRPr kumimoji="1" lang="en-US" altLang="ja-JP" sz="3200" b="1"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r>
              <a:rPr kumimoji="1" lang="en-US" altLang="ja-JP" sz="2400" b="1" dirty="0">
                <a:latin typeface="MS Gothic" panose="020B0609070205080204" pitchFamily="49" charset="-128"/>
                <a:ea typeface="MS Gothic" panose="020B0609070205080204" pitchFamily="49" charset="-128"/>
              </a:rPr>
              <a:t>1.</a:t>
            </a:r>
            <a:r>
              <a:rPr kumimoji="1" lang="ja-JP" altLang="en-US" sz="2400" b="1">
                <a:latin typeface="MS Gothic" panose="020B0609070205080204" pitchFamily="49" charset="-128"/>
                <a:ea typeface="MS Gothic" panose="020B0609070205080204" pitchFamily="49" charset="-128"/>
              </a:rPr>
              <a:t>放射線源を利用した、崩壊系列の決定</a:t>
            </a:r>
            <a:endParaRPr kumimoji="1" lang="en-US" altLang="ja-JP" sz="2400" b="1"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a:t>
            </a:r>
            <a:r>
              <a:rPr kumimoji="1" lang="en-US" altLang="ja-JP" sz="2400" dirty="0">
                <a:latin typeface="MS Gothic" panose="020B0609070205080204" pitchFamily="49" charset="-128"/>
                <a:ea typeface="MS Gothic" panose="020B0609070205080204" pitchFamily="49" charset="-128"/>
              </a:rPr>
              <a:t>10</a:t>
            </a:r>
            <a:r>
              <a:rPr kumimoji="1" lang="ja-JP" altLang="en-US" sz="2400">
                <a:latin typeface="MS Gothic" panose="020B0609070205080204" pitchFamily="49" charset="-128"/>
                <a:ea typeface="MS Gothic" panose="020B0609070205080204" pitchFamily="49" charset="-128"/>
              </a:rPr>
              <a:t>時間測定を行った結果、以下のグラフ</a:t>
            </a:r>
            <a:r>
              <a:rPr kumimoji="1" lang="en-US" altLang="ja-JP" sz="2400" dirty="0">
                <a:latin typeface="MS Gothic" panose="020B0609070205080204" pitchFamily="49" charset="-128"/>
                <a:ea typeface="MS Gothic" panose="020B0609070205080204" pitchFamily="49" charset="-128"/>
              </a:rPr>
              <a:t>1</a:t>
            </a:r>
            <a:r>
              <a:rPr kumimoji="1" lang="ja-JP" altLang="en-US" sz="2400">
                <a:latin typeface="MS Gothic" panose="020B0609070205080204" pitchFamily="49" charset="-128"/>
                <a:ea typeface="MS Gothic" panose="020B0609070205080204" pitchFamily="49" charset="-128"/>
              </a:rPr>
              <a:t>の</a:t>
            </a:r>
            <a:r>
              <a:rPr kumimoji="1" lang="en-US" altLang="ja-JP" sz="2400" dirty="0">
                <a:latin typeface="MS Gothic" panose="020B0609070205080204" pitchFamily="49" charset="-128"/>
                <a:ea typeface="MS Gothic" panose="020B0609070205080204" pitchFamily="49" charset="-128"/>
              </a:rPr>
              <a:t>ADC</a:t>
            </a:r>
            <a:r>
              <a:rPr kumimoji="1" lang="ja-JP" altLang="en-US" sz="2400">
                <a:latin typeface="MS Gothic" panose="020B0609070205080204" pitchFamily="49" charset="-128"/>
                <a:ea typeface="MS Gothic" panose="020B0609070205080204" pitchFamily="49" charset="-128"/>
              </a:rPr>
              <a:t>分布のようにイベントが観測され、トリウム系列のイベントを確認することができた。</a:t>
            </a:r>
            <a:endParaRPr kumimoji="1" lang="en-US" altLang="ja-JP" sz="2400"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endParaRPr kumimoji="1" lang="en-US" altLang="ja-JP" sz="2400" b="1" dirty="0">
              <a:latin typeface="MS Gothic" panose="020B0609070205080204" pitchFamily="49" charset="-128"/>
              <a:ea typeface="MS Gothic" panose="020B0609070205080204" pitchFamily="49" charset="-128"/>
            </a:endParaRPr>
          </a:p>
          <a:p>
            <a:r>
              <a:rPr kumimoji="1" lang="ja-JP" altLang="en-US" sz="2400" b="1">
                <a:latin typeface="MS Gothic" panose="020B0609070205080204" pitchFamily="49" charset="-128"/>
                <a:ea typeface="MS Gothic" panose="020B0609070205080204" pitchFamily="49" charset="-128"/>
              </a:rPr>
              <a:t>　　</a:t>
            </a:r>
            <a:r>
              <a:rPr kumimoji="1" lang="ja-JP" altLang="en-US" sz="2400">
                <a:latin typeface="MS Gothic" panose="020B0609070205080204" pitchFamily="49" charset="-128"/>
                <a:ea typeface="MS Gothic" panose="020B0609070205080204" pitchFamily="49" charset="-128"/>
              </a:rPr>
              <a:t>グラフ</a:t>
            </a:r>
            <a:r>
              <a:rPr kumimoji="1" lang="en-US" altLang="ja-JP" sz="2400" dirty="0">
                <a:latin typeface="MS Gothic" panose="020B0609070205080204" pitchFamily="49" charset="-128"/>
                <a:ea typeface="MS Gothic" panose="020B0609070205080204" pitchFamily="49" charset="-128"/>
              </a:rPr>
              <a:t>1.</a:t>
            </a:r>
            <a:r>
              <a:rPr kumimoji="1" lang="ja-JP" altLang="en-US" sz="2400">
                <a:latin typeface="MS Gothic" panose="020B0609070205080204" pitchFamily="49" charset="-128"/>
                <a:ea typeface="MS Gothic" panose="020B0609070205080204" pitchFamily="49" charset="-128"/>
              </a:rPr>
              <a:t>モナズ石の</a:t>
            </a:r>
            <a:r>
              <a:rPr kumimoji="1" lang="en-US" altLang="ja-JP" sz="2400" dirty="0">
                <a:latin typeface="MS Gothic" panose="020B0609070205080204" pitchFamily="49" charset="-128"/>
                <a:ea typeface="MS Gothic" panose="020B0609070205080204" pitchFamily="49" charset="-128"/>
              </a:rPr>
              <a:t>ADC</a:t>
            </a:r>
            <a:r>
              <a:rPr kumimoji="1" lang="ja-JP" altLang="en-US" sz="2400">
                <a:latin typeface="MS Gothic" panose="020B0609070205080204" pitchFamily="49" charset="-128"/>
                <a:ea typeface="MS Gothic" panose="020B0609070205080204" pitchFamily="49" charset="-128"/>
              </a:rPr>
              <a:t>分布　　　グラフ</a:t>
            </a:r>
            <a:r>
              <a:rPr kumimoji="1" lang="en-US" altLang="ja-JP" sz="2400" dirty="0">
                <a:latin typeface="MS Gothic" panose="020B0609070205080204" pitchFamily="49" charset="-128"/>
                <a:ea typeface="MS Gothic" panose="020B0609070205080204" pitchFamily="49" charset="-128"/>
              </a:rPr>
              <a:t>2.</a:t>
            </a:r>
            <a:r>
              <a:rPr kumimoji="1" lang="ja-JP" altLang="en-US" sz="2400">
                <a:latin typeface="MS Gothic" panose="020B0609070205080204" pitchFamily="49" charset="-128"/>
                <a:ea typeface="MS Gothic" panose="020B0609070205080204" pitchFamily="49" charset="-128"/>
              </a:rPr>
              <a:t>単位時間当たりに検出したイベント数の時間推移</a:t>
            </a:r>
            <a:endParaRPr kumimoji="1" lang="en-US" altLang="ja-JP" sz="2400" b="1" dirty="0">
              <a:latin typeface="MS Gothic" panose="020B0609070205080204" pitchFamily="49" charset="-128"/>
              <a:ea typeface="MS Gothic" panose="020B0609070205080204" pitchFamily="49" charset="-128"/>
            </a:endParaRPr>
          </a:p>
          <a:p>
            <a:endParaRPr kumimoji="1" lang="en-US" altLang="ja-JP" sz="2400" b="1" dirty="0">
              <a:latin typeface="MS Gothic" panose="020B0609070205080204" pitchFamily="49" charset="-128"/>
              <a:ea typeface="MS Gothic" panose="020B0609070205080204" pitchFamily="49" charset="-128"/>
            </a:endParaRPr>
          </a:p>
          <a:p>
            <a:r>
              <a:rPr kumimoji="1" lang="en-US" altLang="ja-JP" sz="2400" b="1" dirty="0">
                <a:latin typeface="MS Gothic" panose="020B0609070205080204" pitchFamily="49" charset="-128"/>
                <a:ea typeface="MS Gothic" panose="020B0609070205080204" pitchFamily="49" charset="-128"/>
              </a:rPr>
              <a:t>2.</a:t>
            </a:r>
            <a:r>
              <a:rPr kumimoji="1" lang="ja-JP" altLang="en-US" sz="2400" b="1">
                <a:latin typeface="MS Gothic" panose="020B0609070205080204" pitchFamily="49" charset="-128"/>
                <a:ea typeface="MS Gothic" panose="020B0609070205080204" pitchFamily="49" charset="-128"/>
              </a:rPr>
              <a:t>半減期測定</a:t>
            </a:r>
            <a:endParaRPr kumimoji="1" lang="en-US" altLang="ja-JP" sz="2400" b="1"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放射線源を取り出した直後から</a:t>
            </a:r>
            <a:r>
              <a:rPr kumimoji="1" lang="en-US" altLang="ja-JP" sz="2400" dirty="0">
                <a:latin typeface="MS Gothic" panose="020B0609070205080204" pitchFamily="49" charset="-128"/>
                <a:ea typeface="MS Gothic" panose="020B0609070205080204" pitchFamily="49" charset="-128"/>
              </a:rPr>
              <a:t>11</a:t>
            </a:r>
            <a:r>
              <a:rPr kumimoji="1" lang="ja-JP" altLang="en-US" sz="2400">
                <a:latin typeface="MS Gothic" panose="020B0609070205080204" pitchFamily="49" charset="-128"/>
                <a:ea typeface="MS Gothic" panose="020B0609070205080204" pitchFamily="49" charset="-128"/>
              </a:rPr>
              <a:t>時間測定を行ったところ、グラフ</a:t>
            </a:r>
            <a:r>
              <a:rPr kumimoji="1" lang="en-US" altLang="ja-JP" sz="2400" dirty="0">
                <a:latin typeface="MS Gothic" panose="020B0609070205080204" pitchFamily="49" charset="-128"/>
                <a:ea typeface="MS Gothic" panose="020B0609070205080204" pitchFamily="49" charset="-128"/>
              </a:rPr>
              <a:t>2</a:t>
            </a:r>
            <a:r>
              <a:rPr kumimoji="1" lang="ja-JP" altLang="en-US" sz="2400">
                <a:latin typeface="MS Gothic" panose="020B0609070205080204" pitchFamily="49" charset="-128"/>
                <a:ea typeface="MS Gothic" panose="020B0609070205080204" pitchFamily="49" charset="-128"/>
              </a:rPr>
              <a:t>のように単位時間当たりに検出されたイベント数を確認できた。よって半減期は</a:t>
            </a:r>
            <a:r>
              <a:rPr kumimoji="1" lang="en-US" altLang="ja-JP" sz="2400" dirty="0">
                <a:solidFill>
                  <a:srgbClr val="FF0000"/>
                </a:solidFill>
                <a:latin typeface="MS Gothic" panose="020B0609070205080204" pitchFamily="49" charset="-128"/>
                <a:ea typeface="MS Gothic" panose="020B0609070205080204" pitchFamily="49" charset="-128"/>
              </a:rPr>
              <a:t>11.4±2.1</a:t>
            </a:r>
            <a:r>
              <a:rPr kumimoji="1" lang="ja-JP" altLang="en-US" sz="2400">
                <a:solidFill>
                  <a:srgbClr val="FF0000"/>
                </a:solidFill>
                <a:latin typeface="MS Gothic" panose="020B0609070205080204" pitchFamily="49" charset="-128"/>
                <a:ea typeface="MS Gothic" panose="020B0609070205080204" pitchFamily="49" charset="-128"/>
              </a:rPr>
              <a:t>時間</a:t>
            </a:r>
            <a:r>
              <a:rPr kumimoji="1" lang="ja-JP" altLang="en-US" sz="2400">
                <a:latin typeface="MS Gothic" panose="020B0609070205080204" pitchFamily="49" charset="-128"/>
                <a:ea typeface="MS Gothic" panose="020B0609070205080204" pitchFamily="49" charset="-128"/>
              </a:rPr>
              <a:t>と求められ、トリウム系列の</a:t>
            </a:r>
            <a:r>
              <a:rPr kumimoji="1" lang="en-US" altLang="ja-JP" sz="2400" dirty="0">
                <a:latin typeface="MS Gothic" panose="020B0609070205080204" pitchFamily="49" charset="-128"/>
                <a:ea typeface="MS Gothic" panose="020B0609070205080204" pitchFamily="49" charset="-128"/>
              </a:rPr>
              <a:t>212Pb(10.64</a:t>
            </a:r>
            <a:r>
              <a:rPr kumimoji="1" lang="ja-JP" altLang="en-US" sz="2400">
                <a:latin typeface="MS Gothic" panose="020B0609070205080204" pitchFamily="49" charset="-128"/>
                <a:ea typeface="MS Gothic" panose="020B0609070205080204" pitchFamily="49" charset="-128"/>
              </a:rPr>
              <a:t>時間</a:t>
            </a:r>
            <a:r>
              <a:rPr kumimoji="1" lang="en-US" altLang="ja-JP" sz="2400" dirty="0">
                <a:latin typeface="MS Gothic" panose="020B0609070205080204" pitchFamily="49" charset="-128"/>
                <a:ea typeface="MS Gothic" panose="020B0609070205080204" pitchFamily="49" charset="-128"/>
              </a:rPr>
              <a:t>)</a:t>
            </a:r>
            <a:r>
              <a:rPr kumimoji="1" lang="ja-JP" altLang="en-US" sz="2400">
                <a:latin typeface="MS Gothic" panose="020B0609070205080204" pitchFamily="49" charset="-128"/>
                <a:ea typeface="MS Gothic" panose="020B0609070205080204" pitchFamily="49" charset="-128"/>
              </a:rPr>
              <a:t>と誤差の範囲で一致した。</a:t>
            </a:r>
            <a:endParaRPr kumimoji="1" lang="en-US" altLang="ja-JP" sz="2400"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r>
              <a:rPr kumimoji="1" lang="en-US" altLang="ja-JP" sz="2400" b="1" dirty="0">
                <a:latin typeface="MS Gothic" panose="020B0609070205080204" pitchFamily="49" charset="-128"/>
                <a:ea typeface="MS Gothic" panose="020B0609070205080204" pitchFamily="49" charset="-128"/>
              </a:rPr>
              <a:t>3.</a:t>
            </a:r>
            <a:r>
              <a:rPr kumimoji="1" lang="ja-JP" altLang="en-US" sz="2400" b="1">
                <a:latin typeface="MS Gothic" panose="020B0609070205080204" pitchFamily="49" charset="-128"/>
                <a:ea typeface="MS Gothic" panose="020B0609070205080204" pitchFamily="49" charset="-128"/>
              </a:rPr>
              <a:t>検出器の収集効率の見積もり</a:t>
            </a:r>
            <a:endParaRPr kumimoji="1" lang="en-US" altLang="ja-JP" sz="2400" b="1"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かさ上げあり測定では、</a:t>
            </a:r>
            <a:r>
              <a:rPr kumimoji="1" lang="en-US" altLang="ja-JP" sz="2400" dirty="0">
                <a:latin typeface="MS Gothic" panose="020B0609070205080204" pitchFamily="49" charset="-128"/>
                <a:ea typeface="MS Gothic" panose="020B0609070205080204" pitchFamily="49" charset="-128"/>
              </a:rPr>
              <a:t>PD</a:t>
            </a:r>
            <a:r>
              <a:rPr kumimoji="1" lang="ja-JP" altLang="en-US" sz="2400">
                <a:latin typeface="MS Gothic" panose="020B0609070205080204" pitchFamily="49" charset="-128"/>
                <a:ea typeface="MS Gothic" panose="020B0609070205080204" pitchFamily="49" charset="-128"/>
              </a:rPr>
              <a:t>から核種が脱離する確率が</a:t>
            </a:r>
            <a:r>
              <a:rPr kumimoji="1" lang="ja-JP" altLang="en-US" sz="2400">
                <a:solidFill>
                  <a:srgbClr val="FF0000"/>
                </a:solidFill>
                <a:latin typeface="MS Gothic" panose="020B0609070205080204" pitchFamily="49" charset="-128"/>
                <a:ea typeface="MS Gothic" panose="020B0609070205080204" pitchFamily="49" charset="-128"/>
              </a:rPr>
              <a:t>およそ</a:t>
            </a:r>
            <a:r>
              <a:rPr kumimoji="1" lang="en-US" altLang="ja-JP" sz="2400" dirty="0">
                <a:solidFill>
                  <a:srgbClr val="FF0000"/>
                </a:solidFill>
                <a:latin typeface="MS Gothic" panose="020B0609070205080204" pitchFamily="49" charset="-128"/>
                <a:ea typeface="MS Gothic" panose="020B0609070205080204" pitchFamily="49" charset="-128"/>
              </a:rPr>
              <a:t>3</a:t>
            </a:r>
            <a:r>
              <a:rPr kumimoji="1" lang="ja-JP" altLang="en-US" sz="2400">
                <a:solidFill>
                  <a:srgbClr val="FF0000"/>
                </a:solidFill>
                <a:latin typeface="MS Gothic" panose="020B0609070205080204" pitchFamily="49" charset="-128"/>
                <a:ea typeface="MS Gothic" panose="020B0609070205080204" pitchFamily="49" charset="-128"/>
              </a:rPr>
              <a:t>％</a:t>
            </a:r>
            <a:r>
              <a:rPr kumimoji="1" lang="ja-JP" altLang="en-US" sz="2400">
                <a:latin typeface="MS Gothic" panose="020B0609070205080204" pitchFamily="49" charset="-128"/>
                <a:ea typeface="MS Gothic" panose="020B0609070205080204" pitchFamily="49" charset="-128"/>
              </a:rPr>
              <a:t>であることが求められた。しかし、かさ上げなし測定では確率を概算することができなかった。この距離の違いによって</a:t>
            </a:r>
            <a:r>
              <a:rPr kumimoji="1" lang="en-US" altLang="ja-JP" sz="2400" dirty="0">
                <a:latin typeface="MS Gothic" panose="020B0609070205080204" pitchFamily="49" charset="-128"/>
                <a:ea typeface="MS Gothic" panose="020B0609070205080204" pitchFamily="49" charset="-128"/>
              </a:rPr>
              <a:t>PD</a:t>
            </a:r>
            <a:r>
              <a:rPr kumimoji="1" lang="ja-JP" altLang="en-US" sz="2400">
                <a:latin typeface="MS Gothic" panose="020B0609070205080204" pitchFamily="49" charset="-128"/>
                <a:ea typeface="MS Gothic" panose="020B0609070205080204" pitchFamily="49" charset="-128"/>
              </a:rPr>
              <a:t>に届く</a:t>
            </a:r>
            <a:r>
              <a:rPr kumimoji="1" lang="en-US" altLang="ja-JP" sz="2400" dirty="0">
                <a:latin typeface="MS Gothic" panose="020B0609070205080204" pitchFamily="49" charset="-128"/>
                <a:ea typeface="MS Gothic" panose="020B0609070205080204" pitchFamily="49" charset="-128"/>
              </a:rPr>
              <a:t>α</a:t>
            </a:r>
            <a:r>
              <a:rPr kumimoji="1" lang="ja-JP" altLang="en-US" sz="2400">
                <a:latin typeface="MS Gothic" panose="020B0609070205080204" pitchFamily="49" charset="-128"/>
                <a:ea typeface="MS Gothic" panose="020B0609070205080204" pitchFamily="49" charset="-128"/>
              </a:rPr>
              <a:t>線の数が変化し、概算できた場合とそうではない場合の違いが生まれたと考えられる。</a:t>
            </a:r>
            <a:endParaRPr kumimoji="1" lang="en-US" altLang="ja-JP" sz="2400" dirty="0">
              <a:latin typeface="MS Gothic" panose="020B0609070205080204" pitchFamily="49" charset="-128"/>
              <a:ea typeface="MS Gothic" panose="020B0609070205080204" pitchFamily="49" charset="-128"/>
            </a:endParaRPr>
          </a:p>
        </p:txBody>
      </p:sp>
      <p:pic>
        <p:nvPicPr>
          <p:cNvPr id="6" name="図 5">
            <a:extLst>
              <a:ext uri="{FF2B5EF4-FFF2-40B4-BE49-F238E27FC236}">
                <a16:creationId xmlns:a16="http://schemas.microsoft.com/office/drawing/2014/main" id="{AD9BD020-7B6F-D847-B543-0911B288E504}"/>
              </a:ext>
            </a:extLst>
          </p:cNvPr>
          <p:cNvPicPr>
            <a:picLocks noChangeAspect="1"/>
          </p:cNvPicPr>
          <p:nvPr/>
        </p:nvPicPr>
        <p:blipFill>
          <a:blip r:embed="rId2"/>
          <a:stretch>
            <a:fillRect/>
          </a:stretch>
        </p:blipFill>
        <p:spPr>
          <a:xfrm>
            <a:off x="10685871" y="4994196"/>
            <a:ext cx="3250292" cy="3106702"/>
          </a:xfrm>
          <a:prstGeom prst="rect">
            <a:avLst/>
          </a:prstGeom>
        </p:spPr>
      </p:pic>
      <p:sp>
        <p:nvSpPr>
          <p:cNvPr id="7" name="テキスト ボックス 6">
            <a:extLst>
              <a:ext uri="{FF2B5EF4-FFF2-40B4-BE49-F238E27FC236}">
                <a16:creationId xmlns:a16="http://schemas.microsoft.com/office/drawing/2014/main" id="{97F6C6BD-1042-D24A-B12A-C394670436C7}"/>
              </a:ext>
            </a:extLst>
          </p:cNvPr>
          <p:cNvSpPr txBox="1"/>
          <p:nvPr/>
        </p:nvSpPr>
        <p:spPr>
          <a:xfrm>
            <a:off x="14687278" y="11583208"/>
            <a:ext cx="13688617" cy="2700000"/>
          </a:xfrm>
          <a:prstGeom prst="rect">
            <a:avLst/>
          </a:prstGeom>
          <a:noFill/>
          <a:ln>
            <a:solidFill>
              <a:srgbClr val="00B0F0"/>
            </a:solidFill>
          </a:ln>
        </p:spPr>
        <p:txBody>
          <a:bodyPr wrap="square" rtlCol="0">
            <a:spAutoFit/>
          </a:bodyPr>
          <a:lstStyle/>
          <a:p>
            <a:r>
              <a:rPr kumimoji="1" lang="ja-JP" altLang="en-US" sz="3200" b="1">
                <a:latin typeface="MS Gothic" panose="020B0609070205080204" pitchFamily="49" charset="-128"/>
                <a:ea typeface="MS Gothic" panose="020B0609070205080204" pitchFamily="49" charset="-128"/>
              </a:rPr>
              <a:t>まとめ</a:t>
            </a:r>
            <a:endParaRPr kumimoji="1" lang="en-US" altLang="ja-JP" sz="3200" b="1" dirty="0">
              <a:latin typeface="MS Gothic" panose="020B0609070205080204" pitchFamily="49" charset="-128"/>
              <a:ea typeface="MS Gothic" panose="020B0609070205080204" pitchFamily="49" charset="-128"/>
            </a:endParaRPr>
          </a:p>
          <a:p>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　本研究では、低コストで小型のラドン検出器を自作し、モナズ石を用いた測定でトリウム系列のイベントを確認することができた。また、シミュレーションを行って</a:t>
            </a:r>
            <a:r>
              <a:rPr kumimoji="1" lang="en-US" altLang="ja-JP" sz="2400" dirty="0">
                <a:latin typeface="MS Gothic" panose="020B0609070205080204" pitchFamily="49" charset="-128"/>
                <a:ea typeface="MS Gothic" panose="020B0609070205080204" pitchFamily="49" charset="-128"/>
              </a:rPr>
              <a:t>PD</a:t>
            </a:r>
            <a:r>
              <a:rPr kumimoji="1" lang="ja-JP" altLang="en-US" sz="2400">
                <a:latin typeface="MS Gothic" panose="020B0609070205080204" pitchFamily="49" charset="-128"/>
                <a:ea typeface="MS Gothic" panose="020B0609070205080204" pitchFamily="49" charset="-128"/>
              </a:rPr>
              <a:t>から核種が脱離する確率について一部で概算することができた。しかし環境要因などの条件があいまいな点も多く、正確な確率の算出に至らなかったため、さらなる測定と解析を行っていきたい。</a:t>
            </a:r>
          </a:p>
        </p:txBody>
      </p:sp>
      <p:pic>
        <p:nvPicPr>
          <p:cNvPr id="11" name="図 10">
            <a:extLst>
              <a:ext uri="{FF2B5EF4-FFF2-40B4-BE49-F238E27FC236}">
                <a16:creationId xmlns:a16="http://schemas.microsoft.com/office/drawing/2014/main" id="{D568A127-8760-6A4F-B402-F8BED01482DB}"/>
              </a:ext>
            </a:extLst>
          </p:cNvPr>
          <p:cNvPicPr>
            <a:picLocks noChangeAspect="1"/>
          </p:cNvPicPr>
          <p:nvPr/>
        </p:nvPicPr>
        <p:blipFill>
          <a:blip r:embed="rId3"/>
          <a:stretch>
            <a:fillRect/>
          </a:stretch>
        </p:blipFill>
        <p:spPr>
          <a:xfrm rot="5400000">
            <a:off x="22784313" y="3919943"/>
            <a:ext cx="2820002" cy="3744593"/>
          </a:xfrm>
          <a:prstGeom prst="rect">
            <a:avLst/>
          </a:prstGeom>
        </p:spPr>
      </p:pic>
      <p:pic>
        <p:nvPicPr>
          <p:cNvPr id="12" name="図 11" descr="グラフ, ヒストグラム&#10;&#10;自動的に生成された説明">
            <a:extLst>
              <a:ext uri="{FF2B5EF4-FFF2-40B4-BE49-F238E27FC236}">
                <a16:creationId xmlns:a16="http://schemas.microsoft.com/office/drawing/2014/main" id="{A869C2A9-F4D3-9245-BDF2-C2743239F3B7}"/>
              </a:ext>
            </a:extLst>
          </p:cNvPr>
          <p:cNvPicPr>
            <a:picLocks noChangeAspect="1"/>
          </p:cNvPicPr>
          <p:nvPr/>
        </p:nvPicPr>
        <p:blipFill>
          <a:blip r:embed="rId4"/>
          <a:stretch>
            <a:fillRect/>
          </a:stretch>
        </p:blipFill>
        <p:spPr>
          <a:xfrm>
            <a:off x="15354130" y="4378418"/>
            <a:ext cx="4041290" cy="2886636"/>
          </a:xfrm>
          <a:prstGeom prst="rect">
            <a:avLst/>
          </a:prstGeom>
        </p:spPr>
      </p:pic>
      <p:sp>
        <p:nvSpPr>
          <p:cNvPr id="13" name="テキスト ボックス 12">
            <a:extLst>
              <a:ext uri="{FF2B5EF4-FFF2-40B4-BE49-F238E27FC236}">
                <a16:creationId xmlns:a16="http://schemas.microsoft.com/office/drawing/2014/main" id="{9A37DA5B-FA22-3E46-9186-DEA4835EB2F3}"/>
              </a:ext>
            </a:extLst>
          </p:cNvPr>
          <p:cNvSpPr txBox="1"/>
          <p:nvPr/>
        </p:nvSpPr>
        <p:spPr>
          <a:xfrm>
            <a:off x="536729" y="14632437"/>
            <a:ext cx="27726966" cy="1200329"/>
          </a:xfrm>
          <a:prstGeom prst="rect">
            <a:avLst/>
          </a:prstGeom>
          <a:noFill/>
        </p:spPr>
        <p:txBody>
          <a:bodyPr wrap="square" rtlCol="0">
            <a:spAutoFit/>
          </a:bodyPr>
          <a:lstStyle/>
          <a:p>
            <a:r>
              <a:rPr kumimoji="1" lang="ja-JP" altLang="en-US" sz="2400">
                <a:latin typeface="MS Gothic" panose="020B0609070205080204" pitchFamily="49" charset="-128"/>
                <a:ea typeface="MS Gothic" panose="020B0609070205080204" pitchFamily="49" charset="-128"/>
              </a:rPr>
              <a:t>謝辞：本研究を進めるにあたり、筑波大学の三明康郎先生に全面的にご協力いただきました。この場を借りて御礼申し上げます。</a:t>
            </a:r>
            <a:endParaRPr kumimoji="1" lang="en-US" altLang="ja-JP" sz="2400" dirty="0">
              <a:latin typeface="MS Gothic" panose="020B0609070205080204" pitchFamily="49" charset="-128"/>
              <a:ea typeface="MS Gothic" panose="020B0609070205080204" pitchFamily="49" charset="-128"/>
            </a:endParaRPr>
          </a:p>
          <a:p>
            <a:r>
              <a:rPr kumimoji="1" lang="ja-JP" altLang="en-US" sz="2400">
                <a:latin typeface="MS Gothic" panose="020B0609070205080204" pitchFamily="49" charset="-128"/>
                <a:ea typeface="MS Gothic" panose="020B0609070205080204" pitchFamily="49" charset="-128"/>
              </a:rPr>
              <a:t>参考文献：</a:t>
            </a:r>
            <a:r>
              <a:rPr kumimoji="1" lang="en-US" altLang="ja-JP" sz="2400" dirty="0">
                <a:latin typeface="MS Gothic" panose="020B0609070205080204" pitchFamily="49" charset="-128"/>
                <a:ea typeface="MS Gothic" panose="020B0609070205080204" pitchFamily="49" charset="-128"/>
              </a:rPr>
              <a:t>[1]</a:t>
            </a:r>
            <a:r>
              <a:rPr kumimoji="1" lang="ja-JP" altLang="en-US" sz="2400">
                <a:latin typeface="MS Gothic" panose="020B0609070205080204" pitchFamily="49" charset="-128"/>
                <a:ea typeface="MS Gothic" panose="020B0609070205080204" pitchFamily="49" charset="-128"/>
              </a:rPr>
              <a:t>儀間智美</a:t>
            </a:r>
            <a:r>
              <a:rPr kumimoji="1" lang="en-US" altLang="ja-JP" sz="2400" dirty="0">
                <a:latin typeface="MS Gothic" panose="020B0609070205080204" pitchFamily="49" charset="-128"/>
                <a:ea typeface="MS Gothic" panose="020B0609070205080204" pitchFamily="49" charset="-128"/>
              </a:rPr>
              <a:t> </a:t>
            </a:r>
            <a:r>
              <a:rPr kumimoji="1" lang="ja-JP" altLang="en-US" sz="2400">
                <a:latin typeface="MS Gothic" panose="020B0609070205080204" pitchFamily="49" charset="-128"/>
                <a:ea typeface="MS Gothic" panose="020B0609070205080204" pitchFamily="49" charset="-128"/>
              </a:rPr>
              <a:t>卒業論文</a:t>
            </a:r>
            <a:r>
              <a:rPr kumimoji="1" lang="en-US" altLang="ja-JP" sz="2400" dirty="0">
                <a:latin typeface="MS Gothic" panose="020B0609070205080204" pitchFamily="49" charset="-128"/>
                <a:ea typeface="MS Gothic" panose="020B0609070205080204" pitchFamily="49" charset="-128"/>
              </a:rPr>
              <a:t>(2020)</a:t>
            </a:r>
            <a:r>
              <a:rPr kumimoji="1" lang="ja-JP" altLang="en-US" sz="2400">
                <a:latin typeface="MS Gothic" panose="020B0609070205080204" pitchFamily="49" charset="-128"/>
                <a:ea typeface="MS Gothic" panose="020B0609070205080204" pitchFamily="49" charset="-128"/>
              </a:rPr>
              <a:t>、</a:t>
            </a:r>
            <a:r>
              <a:rPr kumimoji="1" lang="en-US" altLang="ja-JP" sz="2400" dirty="0">
                <a:latin typeface="MS Gothic" panose="020B0609070205080204" pitchFamily="49" charset="-128"/>
                <a:ea typeface="MS Gothic" panose="020B0609070205080204" pitchFamily="49" charset="-128"/>
              </a:rPr>
              <a:t>[2]</a:t>
            </a:r>
            <a:r>
              <a:rPr kumimoji="1" lang="ja-JP" altLang="en-US" sz="2400">
                <a:latin typeface="MS Gothic" panose="020B0609070205080204" pitchFamily="49" charset="-128"/>
                <a:ea typeface="MS Gothic" panose="020B0609070205080204" pitchFamily="49" charset="-128"/>
              </a:rPr>
              <a:t>港陽子、鈴木彩香</a:t>
            </a:r>
            <a:r>
              <a:rPr kumimoji="1" lang="en-US" altLang="ja-JP" sz="2400" dirty="0">
                <a:latin typeface="MS Gothic" panose="020B0609070205080204" pitchFamily="49" charset="-128"/>
                <a:ea typeface="MS Gothic" panose="020B0609070205080204" pitchFamily="49" charset="-128"/>
              </a:rPr>
              <a:t> </a:t>
            </a:r>
            <a:r>
              <a:rPr kumimoji="1" lang="ja-JP" altLang="en-US" sz="2400">
                <a:latin typeface="MS Gothic" panose="020B0609070205080204" pitchFamily="49" charset="-128"/>
                <a:ea typeface="MS Gothic" panose="020B0609070205080204" pitchFamily="49" charset="-128"/>
              </a:rPr>
              <a:t>卒業論文</a:t>
            </a:r>
            <a:r>
              <a:rPr kumimoji="1" lang="en-US" altLang="ja-JP" sz="2400" dirty="0">
                <a:latin typeface="MS Gothic" panose="020B0609070205080204" pitchFamily="49" charset="-128"/>
                <a:ea typeface="MS Gothic" panose="020B0609070205080204" pitchFamily="49" charset="-128"/>
              </a:rPr>
              <a:t>(2018)</a:t>
            </a:r>
            <a:r>
              <a:rPr kumimoji="1" lang="ja-JP" altLang="en-US" sz="2400">
                <a:latin typeface="MS Gothic" panose="020B0609070205080204" pitchFamily="49" charset="-128"/>
                <a:ea typeface="MS Gothic" panose="020B0609070205080204" pitchFamily="49" charset="-128"/>
              </a:rPr>
              <a:t>、</a:t>
            </a:r>
            <a:r>
              <a:rPr kumimoji="1" lang="en-US" altLang="ja-JP" sz="2400" dirty="0">
                <a:latin typeface="MS Gothic" panose="020B0609070205080204" pitchFamily="49" charset="-128"/>
                <a:ea typeface="MS Gothic" panose="020B0609070205080204" pitchFamily="49" charset="-128"/>
              </a:rPr>
              <a:t>[3]</a:t>
            </a:r>
            <a:r>
              <a:rPr kumimoji="1" lang="ja-JP" altLang="en-US" sz="2400">
                <a:latin typeface="MS Gothic" panose="020B0609070205080204" pitchFamily="49" charset="-128"/>
                <a:ea typeface="MS Gothic" panose="020B0609070205080204" pitchFamily="49" charset="-128"/>
              </a:rPr>
              <a:t>青山美嶺、西川愛</a:t>
            </a:r>
            <a:r>
              <a:rPr kumimoji="1" lang="en-US" altLang="ja-JP" sz="2400" dirty="0">
                <a:latin typeface="MS Gothic" panose="020B0609070205080204" pitchFamily="49" charset="-128"/>
                <a:ea typeface="MS Gothic" panose="020B0609070205080204" pitchFamily="49" charset="-128"/>
              </a:rPr>
              <a:t> </a:t>
            </a:r>
            <a:r>
              <a:rPr kumimoji="1" lang="ja-JP" altLang="en-US" sz="2400">
                <a:latin typeface="MS Gothic" panose="020B0609070205080204" pitchFamily="49" charset="-128"/>
                <a:ea typeface="MS Gothic" panose="020B0609070205080204" pitchFamily="49" charset="-128"/>
              </a:rPr>
              <a:t>卒業論文</a:t>
            </a:r>
            <a:r>
              <a:rPr kumimoji="1" lang="en-US" altLang="ja-JP" sz="2400" dirty="0">
                <a:latin typeface="MS Gothic" panose="020B0609070205080204" pitchFamily="49" charset="-128"/>
                <a:ea typeface="MS Gothic" panose="020B0609070205080204" pitchFamily="49" charset="-128"/>
              </a:rPr>
              <a:t>(2019)</a:t>
            </a:r>
            <a:r>
              <a:rPr kumimoji="1" lang="ja-JP" altLang="en-US" sz="2400">
                <a:latin typeface="MS Gothic" panose="020B0609070205080204" pitchFamily="49" charset="-128"/>
                <a:ea typeface="MS Gothic" panose="020B0609070205080204" pitchFamily="49" charset="-128"/>
              </a:rPr>
              <a:t>、</a:t>
            </a:r>
            <a:endParaRPr kumimoji="1" lang="en-US" altLang="ja-JP" sz="2400" dirty="0">
              <a:latin typeface="MS Gothic" panose="020B0609070205080204" pitchFamily="49" charset="-128"/>
              <a:ea typeface="MS Gothic" panose="020B0609070205080204" pitchFamily="49" charset="-128"/>
            </a:endParaRPr>
          </a:p>
          <a:p>
            <a:r>
              <a:rPr kumimoji="1" lang="en-US" altLang="ja-JP" sz="2400" dirty="0">
                <a:latin typeface="MS Gothic" panose="020B0609070205080204" pitchFamily="49" charset="-128"/>
                <a:ea typeface="MS Gothic" panose="020B0609070205080204" pitchFamily="49" charset="-128"/>
              </a:rPr>
              <a:t>          [4]</a:t>
            </a:r>
            <a:r>
              <a:rPr kumimoji="1" lang="en-US" altLang="ja-JP" sz="2400" dirty="0" err="1">
                <a:latin typeface="Arial" panose="020B0604020202020204" pitchFamily="34" charset="0"/>
                <a:ea typeface="MS Gothic" panose="020B0609070205080204" pitchFamily="49" charset="-128"/>
                <a:cs typeface="Arial" panose="020B0604020202020204" pitchFamily="34" charset="0"/>
              </a:rPr>
              <a:t>vec</a:t>
            </a:r>
            <a:r>
              <a:rPr kumimoji="1" lang="en-US" altLang="ja-JP" sz="2400" dirty="0">
                <a:latin typeface="Arial" panose="020B0604020202020204" pitchFamily="34" charset="0"/>
                <a:ea typeface="MS Gothic" panose="020B0609070205080204" pitchFamily="49" charset="-128"/>
                <a:cs typeface="Arial" panose="020B0604020202020204" pitchFamily="34" charset="0"/>
              </a:rPr>
              <a:t> stone clu</a:t>
            </a:r>
            <a:r>
              <a:rPr kumimoji="1" lang="en-US" altLang="ja-JP" sz="2400" dirty="0">
                <a:latin typeface="MS Gothic" panose="020B0609070205080204" pitchFamily="49" charset="-128"/>
                <a:ea typeface="MS Gothic" panose="020B0609070205080204" pitchFamily="49" charset="-128"/>
              </a:rPr>
              <a:t>b </a:t>
            </a:r>
            <a:r>
              <a:rPr kumimoji="1" lang="ja-JP" altLang="en-US" sz="2400">
                <a:latin typeface="MS Gothic" panose="020B0609070205080204" pitchFamily="49" charset="-128"/>
                <a:ea typeface="MS Gothic" panose="020B0609070205080204" pitchFamily="49" charset="-128"/>
              </a:rPr>
              <a:t>モナズ石</a:t>
            </a:r>
            <a:r>
              <a:rPr kumimoji="1" lang="en-US" altLang="ja-JP" sz="2400" dirty="0">
                <a:latin typeface="MS Gothic" panose="020B0609070205080204" pitchFamily="49" charset="-128"/>
                <a:ea typeface="MS Gothic" panose="020B0609070205080204" pitchFamily="49" charset="-128"/>
              </a:rPr>
              <a:t> </a:t>
            </a:r>
            <a:r>
              <a:rPr lang="en-US" altLang="ja-JP" sz="2400" dirty="0">
                <a:latin typeface="Arial" panose="020B0604020202020204" pitchFamily="34" charset="0"/>
                <a:cs typeface="Arial" panose="020B0604020202020204" pitchFamily="34" charset="0"/>
              </a:rPr>
              <a:t>https://</a:t>
            </a:r>
            <a:r>
              <a:rPr lang="en-US" altLang="ja-JP" sz="2400" dirty="0" err="1">
                <a:latin typeface="Arial" panose="020B0604020202020204" pitchFamily="34" charset="0"/>
                <a:cs typeface="Arial" panose="020B0604020202020204" pitchFamily="34" charset="0"/>
              </a:rPr>
              <a:t>www.vecstone.jp</a:t>
            </a:r>
            <a:r>
              <a:rPr lang="en-US" altLang="ja-JP" sz="2400" dirty="0">
                <a:latin typeface="Arial" panose="020B0604020202020204" pitchFamily="34" charset="0"/>
                <a:cs typeface="Arial" panose="020B0604020202020204" pitchFamily="34" charset="0"/>
              </a:rPr>
              <a:t>/search/%25E3%2583%25A2%25E3%2583%258A%25E3%2582%25BA%25E7%259F%25B3/</a:t>
            </a:r>
            <a:endParaRPr lang="en-US" altLang="ja-JP"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1437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474</TotalTime>
  <Words>822</Words>
  <Application>Microsoft Macintosh PowerPoint</Application>
  <PresentationFormat>ユーザー設定</PresentationFormat>
  <Paragraphs>55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MS Gothic</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suzuki-serina-hr@ynu.jp</dc:creator>
  <cp:lastModifiedBy>suzuki-serina-hr@ynu.jp</cp:lastModifiedBy>
  <cp:revision>28</cp:revision>
  <dcterms:created xsi:type="dcterms:W3CDTF">2021-03-19T10:30:38Z</dcterms:created>
  <dcterms:modified xsi:type="dcterms:W3CDTF">2021-03-22T14:27:32Z</dcterms:modified>
</cp:coreProperties>
</file>