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28800425"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snapToObjects="1">
      <p:cViewPr varScale="1">
        <p:scale>
          <a:sx n="44" d="100"/>
          <a:sy n="44" d="100"/>
        </p:scale>
        <p:origin x="93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600053" y="2651323"/>
            <a:ext cx="21600319" cy="5640152"/>
          </a:xfrm>
        </p:spPr>
        <p:txBody>
          <a:bodyPr anchor="b"/>
          <a:lstStyle>
            <a:lvl1pPr algn="ctr">
              <a:defRPr sz="14173"/>
            </a:lvl1pPr>
          </a:lstStyle>
          <a:p>
            <a:r>
              <a:rPr lang="ja-JP" altLang="en-US"/>
              <a:t>マスター タイトルの書式設定</a:t>
            </a:r>
            <a:endParaRPr lang="en-US" dirty="0"/>
          </a:p>
        </p:txBody>
      </p:sp>
      <p:sp>
        <p:nvSpPr>
          <p:cNvPr id="3" name="Subtitle 2"/>
          <p:cNvSpPr>
            <a:spLocks noGrp="1"/>
          </p:cNvSpPr>
          <p:nvPr>
            <p:ph type="subTitle" idx="1"/>
          </p:nvPr>
        </p:nvSpPr>
        <p:spPr>
          <a:xfrm>
            <a:off x="3600053" y="8508981"/>
            <a:ext cx="21600319" cy="3911355"/>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332594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78879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4" y="862524"/>
            <a:ext cx="6210092" cy="1372912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80029" y="862524"/>
            <a:ext cx="18270270" cy="1372912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9599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386013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65029" y="4038862"/>
            <a:ext cx="24840367" cy="6738931"/>
          </a:xfrm>
        </p:spPr>
        <p:txBody>
          <a:bodyPr anchor="b"/>
          <a:lstStyle>
            <a:lvl1pPr>
              <a:defRPr sz="1417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65029" y="10841545"/>
            <a:ext cx="24840367" cy="3543845"/>
          </a:xfrm>
        </p:spPr>
        <p:txBody>
          <a:bodyPr/>
          <a:lstStyle>
            <a:lvl1pPr marL="0" indent="0">
              <a:buNone/>
              <a:defRPr sz="5669">
                <a:solidFill>
                  <a:schemeClr val="tx1">
                    <a:tint val="75000"/>
                  </a:schemeClr>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352347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80029" y="4312617"/>
            <a:ext cx="12240181" cy="102790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4580215" y="4312617"/>
            <a:ext cx="12240181" cy="102790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303070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983780" y="862524"/>
            <a:ext cx="24840367" cy="313133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83781" y="3971359"/>
            <a:ext cx="12183929" cy="1946301"/>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a:t>マスター テキストの書式設定</a:t>
            </a:r>
          </a:p>
        </p:txBody>
      </p:sp>
      <p:sp>
        <p:nvSpPr>
          <p:cNvPr id="4" name="Content Placeholder 3"/>
          <p:cNvSpPr>
            <a:spLocks noGrp="1"/>
          </p:cNvSpPr>
          <p:nvPr>
            <p:ph sz="half" idx="2"/>
          </p:nvPr>
        </p:nvSpPr>
        <p:spPr>
          <a:xfrm>
            <a:off x="1983781" y="5917660"/>
            <a:ext cx="12183929" cy="87039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4580215" y="3971359"/>
            <a:ext cx="12243932" cy="1946301"/>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a:t>マスター テキストの書式設定</a:t>
            </a:r>
          </a:p>
        </p:txBody>
      </p:sp>
      <p:sp>
        <p:nvSpPr>
          <p:cNvPr id="6" name="Content Placeholder 5"/>
          <p:cNvSpPr>
            <a:spLocks noGrp="1"/>
          </p:cNvSpPr>
          <p:nvPr>
            <p:ph sz="quarter" idx="4"/>
          </p:nvPr>
        </p:nvSpPr>
        <p:spPr>
          <a:xfrm>
            <a:off x="14580215" y="5917660"/>
            <a:ext cx="12243932" cy="87039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306552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18126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237699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83782" y="1080029"/>
            <a:ext cx="9288886" cy="3780102"/>
          </a:xfrm>
        </p:spPr>
        <p:txBody>
          <a:bodyPr anchor="b"/>
          <a:lstStyle>
            <a:lvl1pPr>
              <a:defRPr sz="7559"/>
            </a:lvl1pPr>
          </a:lstStyle>
          <a:p>
            <a:r>
              <a:rPr lang="ja-JP" altLang="en-US"/>
              <a:t>マスター タイトルの書式設定</a:t>
            </a:r>
            <a:endParaRPr lang="en-US" dirty="0"/>
          </a:p>
        </p:txBody>
      </p:sp>
      <p:sp>
        <p:nvSpPr>
          <p:cNvPr id="3" name="Content Placeholder 2"/>
          <p:cNvSpPr>
            <a:spLocks noGrp="1"/>
          </p:cNvSpPr>
          <p:nvPr>
            <p:ph idx="1"/>
          </p:nvPr>
        </p:nvSpPr>
        <p:spPr>
          <a:xfrm>
            <a:off x="12243932" y="2332564"/>
            <a:ext cx="14580215" cy="11512811"/>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83782" y="4860131"/>
            <a:ext cx="9288886" cy="900399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263176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83782" y="1080029"/>
            <a:ext cx="9288886" cy="3780102"/>
          </a:xfrm>
        </p:spPr>
        <p:txBody>
          <a:bodyPr anchor="b"/>
          <a:lstStyle>
            <a:lvl1pPr>
              <a:defRPr sz="75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243932" y="2332564"/>
            <a:ext cx="14580215" cy="11512811"/>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983782" y="4860131"/>
            <a:ext cx="9288886" cy="900399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E841A2-A165-F847-8215-2D394196D719}" type="datetimeFigureOut">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173815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862524"/>
            <a:ext cx="24840367" cy="313133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80029" y="4312617"/>
            <a:ext cx="24840367" cy="1027902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980029" y="15015407"/>
            <a:ext cx="6480096" cy="862523"/>
          </a:xfrm>
          <a:prstGeom prst="rect">
            <a:avLst/>
          </a:prstGeom>
        </p:spPr>
        <p:txBody>
          <a:bodyPr vert="horz" lIns="91440" tIns="45720" rIns="91440" bIns="45720" rtlCol="0" anchor="ctr"/>
          <a:lstStyle>
            <a:lvl1pPr algn="l">
              <a:defRPr sz="2835">
                <a:solidFill>
                  <a:schemeClr val="tx1">
                    <a:tint val="75000"/>
                  </a:schemeClr>
                </a:solidFill>
              </a:defRPr>
            </a:lvl1pPr>
          </a:lstStyle>
          <a:p>
            <a:fld id="{BFE841A2-A165-F847-8215-2D394196D719}" type="datetimeFigureOut">
              <a:rPr kumimoji="1" lang="ja-JP" altLang="en-US" smtClean="0"/>
              <a:t>2021/3/22</a:t>
            </a:fld>
            <a:endParaRPr kumimoji="1" lang="ja-JP" altLang="en-US"/>
          </a:p>
        </p:txBody>
      </p:sp>
      <p:sp>
        <p:nvSpPr>
          <p:cNvPr id="5" name="Footer Placeholder 4"/>
          <p:cNvSpPr>
            <a:spLocks noGrp="1"/>
          </p:cNvSpPr>
          <p:nvPr>
            <p:ph type="ftr" sz="quarter" idx="3"/>
          </p:nvPr>
        </p:nvSpPr>
        <p:spPr>
          <a:xfrm>
            <a:off x="9540141" y="15015407"/>
            <a:ext cx="9720143" cy="862523"/>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0340300" y="15015407"/>
            <a:ext cx="6480096" cy="862523"/>
          </a:xfrm>
          <a:prstGeom prst="rect">
            <a:avLst/>
          </a:prstGeom>
        </p:spPr>
        <p:txBody>
          <a:bodyPr vert="horz" lIns="91440" tIns="45720" rIns="91440" bIns="45720" rtlCol="0" anchor="ctr"/>
          <a:lstStyle>
            <a:lvl1pPr algn="r">
              <a:defRPr sz="2835">
                <a:solidFill>
                  <a:schemeClr val="tx1">
                    <a:tint val="75000"/>
                  </a:schemeClr>
                </a:solidFill>
              </a:defRPr>
            </a:lvl1pPr>
          </a:lstStyle>
          <a:p>
            <a:fld id="{635B3054-12C4-3447-8E55-9334C19D49C2}" type="slidenum">
              <a:rPr kumimoji="1" lang="ja-JP" altLang="en-US" smtClean="0"/>
              <a:t>‹#›</a:t>
            </a:fld>
            <a:endParaRPr kumimoji="1" lang="ja-JP" altLang="en-US"/>
          </a:p>
        </p:txBody>
      </p:sp>
    </p:spTree>
    <p:extLst>
      <p:ext uri="{BB962C8B-B14F-4D97-AF65-F5344CB8AC3E}">
        <p14:creationId xmlns:p14="http://schemas.microsoft.com/office/powerpoint/2010/main" val="59984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kumimoji="1"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kumimoji="1"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kumimoji="1"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kumimoji="1"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9pPr>
    </p:bodyStyle>
    <p:otherStyle>
      <a:defPPr>
        <a:defRPr lang="en-US"/>
      </a:defPPr>
      <a:lvl1pPr marL="0" algn="l" defTabSz="2159996" rtl="0" eaLnBrk="1" latinLnBrk="0" hangingPunct="1">
        <a:defRPr kumimoji="1" sz="4252" kern="1200">
          <a:solidFill>
            <a:schemeClr val="tx1"/>
          </a:solidFill>
          <a:latin typeface="+mn-lt"/>
          <a:ea typeface="+mn-ea"/>
          <a:cs typeface="+mn-cs"/>
        </a:defRPr>
      </a:lvl1pPr>
      <a:lvl2pPr marL="1079998" algn="l" defTabSz="2159996" rtl="0" eaLnBrk="1" latinLnBrk="0" hangingPunct="1">
        <a:defRPr kumimoji="1" sz="4252" kern="1200">
          <a:solidFill>
            <a:schemeClr val="tx1"/>
          </a:solidFill>
          <a:latin typeface="+mn-lt"/>
          <a:ea typeface="+mn-ea"/>
          <a:cs typeface="+mn-cs"/>
        </a:defRPr>
      </a:lvl2pPr>
      <a:lvl3pPr marL="2159996" algn="l" defTabSz="2159996" rtl="0" eaLnBrk="1" latinLnBrk="0" hangingPunct="1">
        <a:defRPr kumimoji="1" sz="4252" kern="1200">
          <a:solidFill>
            <a:schemeClr val="tx1"/>
          </a:solidFill>
          <a:latin typeface="+mn-lt"/>
          <a:ea typeface="+mn-ea"/>
          <a:cs typeface="+mn-cs"/>
        </a:defRPr>
      </a:lvl3pPr>
      <a:lvl4pPr marL="3239994" algn="l" defTabSz="2159996" rtl="0" eaLnBrk="1" latinLnBrk="0" hangingPunct="1">
        <a:defRPr kumimoji="1" sz="4252" kern="1200">
          <a:solidFill>
            <a:schemeClr val="tx1"/>
          </a:solidFill>
          <a:latin typeface="+mn-lt"/>
          <a:ea typeface="+mn-ea"/>
          <a:cs typeface="+mn-cs"/>
        </a:defRPr>
      </a:lvl4pPr>
      <a:lvl5pPr marL="4319991" algn="l" defTabSz="2159996" rtl="0" eaLnBrk="1" latinLnBrk="0" hangingPunct="1">
        <a:defRPr kumimoji="1" sz="4252" kern="1200">
          <a:solidFill>
            <a:schemeClr val="tx1"/>
          </a:solidFill>
          <a:latin typeface="+mn-lt"/>
          <a:ea typeface="+mn-ea"/>
          <a:cs typeface="+mn-cs"/>
        </a:defRPr>
      </a:lvl5pPr>
      <a:lvl6pPr marL="5399989" algn="l" defTabSz="2159996" rtl="0" eaLnBrk="1" latinLnBrk="0" hangingPunct="1">
        <a:defRPr kumimoji="1" sz="4252" kern="1200">
          <a:solidFill>
            <a:schemeClr val="tx1"/>
          </a:solidFill>
          <a:latin typeface="+mn-lt"/>
          <a:ea typeface="+mn-ea"/>
          <a:cs typeface="+mn-cs"/>
        </a:defRPr>
      </a:lvl6pPr>
      <a:lvl7pPr marL="6479987" algn="l" defTabSz="2159996" rtl="0" eaLnBrk="1" latinLnBrk="0" hangingPunct="1">
        <a:defRPr kumimoji="1" sz="4252" kern="1200">
          <a:solidFill>
            <a:schemeClr val="tx1"/>
          </a:solidFill>
          <a:latin typeface="+mn-lt"/>
          <a:ea typeface="+mn-ea"/>
          <a:cs typeface="+mn-cs"/>
        </a:defRPr>
      </a:lvl7pPr>
      <a:lvl8pPr marL="7559985" algn="l" defTabSz="2159996" rtl="0" eaLnBrk="1" latinLnBrk="0" hangingPunct="1">
        <a:defRPr kumimoji="1" sz="4252" kern="1200">
          <a:solidFill>
            <a:schemeClr val="tx1"/>
          </a:solidFill>
          <a:latin typeface="+mn-lt"/>
          <a:ea typeface="+mn-ea"/>
          <a:cs typeface="+mn-cs"/>
        </a:defRPr>
      </a:lvl8pPr>
      <a:lvl9pPr marL="8639983" algn="l" defTabSz="2159996" rtl="0" eaLnBrk="1" latinLnBrk="0" hangingPunct="1">
        <a:defRPr kumimoji="1"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5BF10B5-1508-7044-9485-4787089B9A2F}"/>
              </a:ext>
            </a:extLst>
          </p:cNvPr>
          <p:cNvSpPr txBox="1"/>
          <p:nvPr/>
        </p:nvSpPr>
        <p:spPr>
          <a:xfrm>
            <a:off x="7689963" y="656587"/>
            <a:ext cx="13420498" cy="1200329"/>
          </a:xfrm>
          <a:prstGeom prst="rect">
            <a:avLst/>
          </a:prstGeom>
          <a:noFill/>
        </p:spPr>
        <p:txBody>
          <a:bodyPr wrap="square" rtlCol="0">
            <a:spAutoFit/>
          </a:bodyPr>
          <a:lstStyle/>
          <a:p>
            <a:r>
              <a:rPr kumimoji="1" lang="ja-JP" altLang="en-US" sz="4400" b="1">
                <a:latin typeface="Arial" panose="020B0604020202020204" pitchFamily="34" charset="0"/>
                <a:ea typeface="MS Gothic" panose="020B0609070205080204" pitchFamily="49" charset="-128"/>
                <a:cs typeface="Arial" panose="020B0604020202020204" pitchFamily="34" charset="0"/>
              </a:rPr>
              <a:t>低コスト・小型ラドン検出器の製作及び性能評価</a:t>
            </a:r>
            <a:endParaRPr kumimoji="1" lang="en-US" altLang="ja-JP" sz="4400" b="1" dirty="0">
              <a:latin typeface="Arial" panose="020B0604020202020204" pitchFamily="34" charset="0"/>
              <a:ea typeface="MS Gothic" panose="020B0609070205080204" pitchFamily="49" charset="-128"/>
              <a:cs typeface="Arial" panose="020B0604020202020204" pitchFamily="34" charset="0"/>
            </a:endParaRPr>
          </a:p>
          <a:p>
            <a:r>
              <a:rPr kumimoji="1" lang="ja-JP" altLang="en-US" sz="2800">
                <a:latin typeface="Arial" panose="020B0604020202020204" pitchFamily="34" charset="0"/>
                <a:ea typeface="MS Gothic" panose="020B0609070205080204" pitchFamily="49" charset="-128"/>
                <a:cs typeface="Arial" panose="020B0604020202020204" pitchFamily="34" charset="0"/>
              </a:rPr>
              <a:t>　　　　　　　鈴木芹奈：横浜国立大学　南野研究室　</a:t>
            </a:r>
            <a:r>
              <a:rPr kumimoji="1" lang="en-US" altLang="ja-JP" sz="2800" dirty="0">
                <a:latin typeface="Arial" panose="020B0604020202020204" pitchFamily="34" charset="0"/>
                <a:ea typeface="MS Gothic" panose="020B0609070205080204" pitchFamily="49" charset="-128"/>
                <a:cs typeface="Arial" panose="020B0604020202020204" pitchFamily="34" charset="0"/>
              </a:rPr>
              <a:t>B4</a:t>
            </a:r>
          </a:p>
        </p:txBody>
      </p:sp>
      <p:sp>
        <p:nvSpPr>
          <p:cNvPr id="3" name="テキスト ボックス 2">
            <a:extLst>
              <a:ext uri="{FF2B5EF4-FFF2-40B4-BE49-F238E27FC236}">
                <a16:creationId xmlns:a16="http://schemas.microsoft.com/office/drawing/2014/main" id="{7C8F208B-3656-D643-B9B3-DF9BC599880D}"/>
              </a:ext>
            </a:extLst>
          </p:cNvPr>
          <p:cNvSpPr txBox="1"/>
          <p:nvPr/>
        </p:nvSpPr>
        <p:spPr>
          <a:xfrm>
            <a:off x="452939" y="2313677"/>
            <a:ext cx="13688617" cy="2268000"/>
          </a:xfrm>
          <a:prstGeom prst="rect">
            <a:avLst/>
          </a:prstGeom>
          <a:noFill/>
          <a:ln>
            <a:solidFill>
              <a:srgbClr val="00B0F0"/>
            </a:solidFill>
          </a:ln>
        </p:spPr>
        <p:txBody>
          <a:bodyPr wrap="square" rtlCol="0">
            <a:spAutoFit/>
          </a:bodyPr>
          <a:lstStyle/>
          <a:p>
            <a:r>
              <a:rPr kumimoji="1" lang="ja-JP" altLang="en-US" sz="3200" b="1">
                <a:latin typeface="MS Gothic" panose="020B0609070205080204" pitchFamily="49" charset="-128"/>
                <a:ea typeface="MS Gothic" panose="020B0609070205080204" pitchFamily="49" charset="-128"/>
              </a:rPr>
              <a:t>はじめに</a:t>
            </a:r>
            <a:endParaRPr kumimoji="1" lang="en-US" altLang="ja-JP" sz="3200" b="1"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超低</a:t>
            </a:r>
            <a:r>
              <a:rPr kumimoji="1" lang="en-US" altLang="ja-JP" sz="2400" dirty="0">
                <a:latin typeface="MS Gothic" panose="020B0609070205080204" pitchFamily="49" charset="-128"/>
                <a:ea typeface="MS Gothic" panose="020B0609070205080204" pitchFamily="49" charset="-128"/>
              </a:rPr>
              <a:t>BG</a:t>
            </a:r>
            <a:r>
              <a:rPr kumimoji="1" lang="ja-JP" altLang="en-US" sz="2400">
                <a:latin typeface="MS Gothic" panose="020B0609070205080204" pitchFamily="49" charset="-128"/>
                <a:ea typeface="MS Gothic" panose="020B0609070205080204" pitchFamily="49" charset="-128"/>
              </a:rPr>
              <a:t>実験である地下宇宙素粒子実験において、放射性不純物の正確な測定や理解は極めて重要となる。本研究は卒業研究として、まずは主要な</a:t>
            </a:r>
            <a:r>
              <a:rPr kumimoji="1" lang="en-US" altLang="ja-JP" sz="2400" dirty="0">
                <a:latin typeface="MS Gothic" panose="020B0609070205080204" pitchFamily="49" charset="-128"/>
                <a:ea typeface="MS Gothic" panose="020B0609070205080204" pitchFamily="49" charset="-128"/>
              </a:rPr>
              <a:t>BG</a:t>
            </a:r>
            <a:r>
              <a:rPr kumimoji="1" lang="ja-JP" altLang="en-US" sz="2400">
                <a:latin typeface="MS Gothic" panose="020B0609070205080204" pitchFamily="49" charset="-128"/>
                <a:ea typeface="MS Gothic" panose="020B0609070205080204" pitchFamily="49" charset="-128"/>
              </a:rPr>
              <a:t>となるラドンについての理解を深めていくため、低コスト・小型ラドン検出器を自作しその性能評価を行った。</a:t>
            </a:r>
          </a:p>
        </p:txBody>
      </p:sp>
      <p:sp>
        <p:nvSpPr>
          <p:cNvPr id="4" name="テキスト ボックス 3">
            <a:extLst>
              <a:ext uri="{FF2B5EF4-FFF2-40B4-BE49-F238E27FC236}">
                <a16:creationId xmlns:a16="http://schemas.microsoft.com/office/drawing/2014/main" id="{028A032E-38CB-BC46-80EA-0601197D2443}"/>
              </a:ext>
            </a:extLst>
          </p:cNvPr>
          <p:cNvSpPr txBox="1"/>
          <p:nvPr/>
        </p:nvSpPr>
        <p:spPr>
          <a:xfrm>
            <a:off x="437127" y="4737762"/>
            <a:ext cx="13688617" cy="9540000"/>
          </a:xfrm>
          <a:prstGeom prst="rect">
            <a:avLst/>
          </a:prstGeom>
          <a:noFill/>
          <a:ln>
            <a:solidFill>
              <a:srgbClr val="00B0F0"/>
            </a:solidFill>
          </a:ln>
        </p:spPr>
        <p:txBody>
          <a:bodyPr wrap="square" rtlCol="0">
            <a:spAutoFit/>
          </a:bodyPr>
          <a:lstStyle/>
          <a:p>
            <a:r>
              <a:rPr kumimoji="1" lang="ja-JP" altLang="en-US" sz="3200" b="1">
                <a:latin typeface="MS Gothic" panose="020B0609070205080204" pitchFamily="49" charset="-128"/>
                <a:ea typeface="MS Gothic" panose="020B0609070205080204" pitchFamily="49" charset="-128"/>
              </a:rPr>
              <a:t>実験</a:t>
            </a:r>
            <a:endParaRPr kumimoji="1" lang="en-US" altLang="ja-JP" sz="3200" b="1"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en-US" altLang="ja-JP" sz="2800" b="1" dirty="0">
                <a:latin typeface="MS Gothic" panose="020B0609070205080204" pitchFamily="49" charset="-128"/>
                <a:ea typeface="MS Gothic" panose="020B0609070205080204" pitchFamily="49" charset="-128"/>
              </a:rPr>
              <a:t>1.</a:t>
            </a:r>
            <a:r>
              <a:rPr kumimoji="1" lang="ja-JP" altLang="en-US" sz="2800" b="1">
                <a:latin typeface="MS Gothic" panose="020B0609070205080204" pitchFamily="49" charset="-128"/>
                <a:ea typeface="MS Gothic" panose="020B0609070205080204" pitchFamily="49" charset="-128"/>
              </a:rPr>
              <a:t>ラドン検出器の製作</a:t>
            </a:r>
            <a:endParaRPr kumimoji="1" lang="en-US" altLang="ja-JP" sz="28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幅およそ</a:t>
            </a:r>
            <a:r>
              <a:rPr kumimoji="1" lang="en-US" altLang="ja-JP" sz="2400" dirty="0">
                <a:latin typeface="MS Gothic" panose="020B0609070205080204" pitchFamily="49" charset="-128"/>
                <a:ea typeface="MS Gothic" panose="020B0609070205080204" pitchFamily="49" charset="-128"/>
              </a:rPr>
              <a:t>7cm</a:t>
            </a:r>
            <a:r>
              <a:rPr kumimoji="1" lang="ja-JP" altLang="en-US" sz="2400">
                <a:latin typeface="MS Gothic" panose="020B0609070205080204" pitchFamily="49" charset="-128"/>
                <a:ea typeface="MS Gothic" panose="020B0609070205080204" pitchFamily="49" charset="-128"/>
              </a:rPr>
              <a:t>、高さおよそ</a:t>
            </a:r>
            <a:r>
              <a:rPr kumimoji="1" lang="en-US" altLang="ja-JP" sz="2400" dirty="0">
                <a:latin typeface="MS Gothic" panose="020B0609070205080204" pitchFamily="49" charset="-128"/>
                <a:ea typeface="MS Gothic" panose="020B0609070205080204" pitchFamily="49" charset="-128"/>
              </a:rPr>
              <a:t>15cm</a:t>
            </a:r>
            <a:r>
              <a:rPr kumimoji="1" lang="ja-JP" altLang="en-US" sz="2400">
                <a:latin typeface="MS Gothic" panose="020B0609070205080204" pitchFamily="49" charset="-128"/>
                <a:ea typeface="MS Gothic" panose="020B0609070205080204" pitchFamily="49" charset="-128"/>
              </a:rPr>
              <a:t>の手のひらサイズの検出器を製作した。</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ステンレス缶に読み出し系まで含めた基板が取り付けられている。</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基板への部品実装を自身で行うことで、低コスト化を実現している。</a:t>
            </a:r>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en-US" altLang="ja-JP" sz="2800" b="1" dirty="0">
                <a:latin typeface="MS Gothic" panose="020B0609070205080204" pitchFamily="49" charset="-128"/>
                <a:ea typeface="MS Gothic" panose="020B0609070205080204" pitchFamily="49" charset="-128"/>
              </a:rPr>
              <a:t>2.</a:t>
            </a:r>
            <a:r>
              <a:rPr kumimoji="1" lang="ja-JP" altLang="en-US" sz="2800" b="1">
                <a:latin typeface="MS Gothic" panose="020B0609070205080204" pitchFamily="49" charset="-128"/>
                <a:ea typeface="MS Gothic" panose="020B0609070205080204" pitchFamily="49" charset="-128"/>
              </a:rPr>
              <a:t>検出器の性能評価</a:t>
            </a:r>
            <a:endParaRPr kumimoji="1" lang="en-US" altLang="ja-JP" sz="28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a:t>
            </a:r>
            <a:r>
              <a:rPr kumimoji="1" lang="en-US" altLang="ja-JP" sz="2400" b="1" dirty="0">
                <a:latin typeface="MS Gothic" panose="020B0609070205080204" pitchFamily="49" charset="-128"/>
                <a:ea typeface="MS Gothic" panose="020B0609070205080204" pitchFamily="49" charset="-128"/>
              </a:rPr>
              <a:t>2-1.</a:t>
            </a:r>
            <a:r>
              <a:rPr kumimoji="1" lang="ja-JP" altLang="en-US" sz="2400" b="1">
                <a:latin typeface="MS Gothic" panose="020B0609070205080204" pitchFamily="49" charset="-128"/>
                <a:ea typeface="MS Gothic" panose="020B0609070205080204" pitchFamily="49" charset="-128"/>
              </a:rPr>
              <a:t>放射線源を利用した、崩壊系列の決定</a:t>
            </a:r>
            <a:endParaRPr kumimoji="1" lang="en-US" altLang="ja-JP" sz="24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作製したラドン検出器の動作を確認するため、放射線源をステンレス缶に入れ</a:t>
            </a:r>
            <a:r>
              <a:rPr kumimoji="1" lang="en-US" altLang="ja-JP" sz="2400" dirty="0">
                <a:latin typeface="MS Gothic" panose="020B0609070205080204" pitchFamily="49" charset="-128"/>
                <a:ea typeface="MS Gothic" panose="020B0609070205080204" pitchFamily="49" charset="-128"/>
              </a:rPr>
              <a:t>10</a:t>
            </a:r>
            <a:r>
              <a:rPr kumimoji="1" lang="ja-JP" altLang="en-US" sz="2400">
                <a:latin typeface="MS Gothic" panose="020B0609070205080204" pitchFamily="49" charset="-128"/>
                <a:ea typeface="MS Gothic" panose="020B0609070205080204" pitchFamily="49" charset="-128"/>
              </a:rPr>
              <a:t>時間測定を</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行った。本研究では、トリウム系列の核種を含むとされる「モナズ石」を主に用いた。</a:t>
            </a:r>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a:t>
            </a:r>
            <a:r>
              <a:rPr kumimoji="1" lang="en-US" altLang="ja-JP" sz="2400" b="1" dirty="0">
                <a:latin typeface="MS Gothic" panose="020B0609070205080204" pitchFamily="49" charset="-128"/>
                <a:ea typeface="MS Gothic" panose="020B0609070205080204" pitchFamily="49" charset="-128"/>
              </a:rPr>
              <a:t>2-2.</a:t>
            </a:r>
            <a:r>
              <a:rPr kumimoji="1" lang="ja-JP" altLang="en-US" sz="2400" b="1">
                <a:latin typeface="MS Gothic" panose="020B0609070205080204" pitchFamily="49" charset="-128"/>
                <a:ea typeface="MS Gothic" panose="020B0609070205080204" pitchFamily="49" charset="-128"/>
              </a:rPr>
              <a:t>半減期測定</a:t>
            </a:r>
            <a:endParaRPr kumimoji="1" lang="en-US" altLang="ja-JP" sz="24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しばらく検出器内に入れていたモナズ石を取り出し、直後から</a:t>
            </a:r>
            <a:r>
              <a:rPr kumimoji="1" lang="en-US" altLang="ja-JP" sz="2400" dirty="0">
                <a:latin typeface="MS Gothic" panose="020B0609070205080204" pitchFamily="49" charset="-128"/>
                <a:ea typeface="MS Gothic" panose="020B0609070205080204" pitchFamily="49" charset="-128"/>
              </a:rPr>
              <a:t>11</a:t>
            </a:r>
            <a:r>
              <a:rPr kumimoji="1" lang="ja-JP" altLang="en-US" sz="2400">
                <a:latin typeface="MS Gothic" panose="020B0609070205080204" pitchFamily="49" charset="-128"/>
                <a:ea typeface="MS Gothic" panose="020B0609070205080204" pitchFamily="49" charset="-128"/>
              </a:rPr>
              <a:t>時間の測定を行うことで、</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モナズ石に含まれる核種の半減期測定を行った。</a:t>
            </a:r>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a:t>
            </a:r>
            <a:r>
              <a:rPr kumimoji="1" lang="en-US" altLang="ja-JP" sz="2400" b="1" dirty="0">
                <a:latin typeface="MS Gothic" panose="020B0609070205080204" pitchFamily="49" charset="-128"/>
                <a:ea typeface="MS Gothic" panose="020B0609070205080204" pitchFamily="49" charset="-128"/>
              </a:rPr>
              <a:t>2-3.</a:t>
            </a:r>
            <a:r>
              <a:rPr kumimoji="1" lang="ja-JP" altLang="en-US" sz="2400" b="1">
                <a:latin typeface="MS Gothic" panose="020B0609070205080204" pitchFamily="49" charset="-128"/>
                <a:ea typeface="MS Gothic" panose="020B0609070205080204" pitchFamily="49" charset="-128"/>
              </a:rPr>
              <a:t>検出器の収集効率の見積もり</a:t>
            </a:r>
            <a:endParaRPr kumimoji="1" lang="en-US" altLang="ja-JP" sz="24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作製したラドン検出器の収集効率を見積もるため、トリウム系列の崩壊の様子を表すシミュ</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レーションプログラムを作成し、実際の測定データとシミュレーション結果の比較を行った。</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ラドン検出器では、</a:t>
            </a:r>
            <a:r>
              <a:rPr kumimoji="1" lang="en-US" altLang="ja-JP" sz="2400" dirty="0">
                <a:latin typeface="MS Gothic" panose="020B0609070205080204" pitchFamily="49" charset="-128"/>
                <a:ea typeface="MS Gothic" panose="020B0609070205080204" pitchFamily="49" charset="-128"/>
              </a:rPr>
              <a:t>PIN</a:t>
            </a:r>
            <a:r>
              <a:rPr kumimoji="1" lang="ja-JP" altLang="en-US" sz="2400">
                <a:latin typeface="MS Gothic" panose="020B0609070205080204" pitchFamily="49" charset="-128"/>
                <a:ea typeface="MS Gothic" panose="020B0609070205080204" pitchFamily="49" charset="-128"/>
              </a:rPr>
              <a:t>フォトダイオード</a:t>
            </a:r>
            <a:r>
              <a:rPr kumimoji="1" lang="en-US" altLang="ja-JP" sz="2400" dirty="0">
                <a:latin typeface="MS Gothic" panose="020B0609070205080204" pitchFamily="49" charset="-128"/>
                <a:ea typeface="MS Gothic" panose="020B0609070205080204" pitchFamily="49" charset="-128"/>
              </a:rPr>
              <a:t>(PD)</a:t>
            </a:r>
            <a:r>
              <a:rPr kumimoji="1" lang="ja-JP" altLang="en-US" sz="2400">
                <a:latin typeface="MS Gothic" panose="020B0609070205080204" pitchFamily="49" charset="-128"/>
                <a:ea typeface="MS Gothic" panose="020B0609070205080204" pitchFamily="49" charset="-128"/>
              </a:rPr>
              <a:t>で</a:t>
            </a:r>
            <a:r>
              <a:rPr kumimoji="1" lang="en-US" altLang="ja-JP" sz="2400" dirty="0">
                <a:latin typeface="MS Gothic" panose="020B0609070205080204" pitchFamily="49" charset="-128"/>
                <a:ea typeface="MS Gothic" panose="020B0609070205080204" pitchFamily="49" charset="-128"/>
              </a:rPr>
              <a:t>α</a:t>
            </a:r>
            <a:r>
              <a:rPr kumimoji="1" lang="ja-JP" altLang="en-US" sz="2400">
                <a:latin typeface="MS Gothic" panose="020B0609070205080204" pitchFamily="49" charset="-128"/>
                <a:ea typeface="MS Gothic" panose="020B0609070205080204" pitchFamily="49" charset="-128"/>
              </a:rPr>
              <a:t>線を静電捕集法によって検出しラドンを間接</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的に測定するものであるが、本研究ではいくつか考えられる収集効率のうちの「</a:t>
            </a:r>
            <a:r>
              <a:rPr kumimoji="1" lang="en-US" altLang="ja-JP" sz="2400" dirty="0">
                <a:latin typeface="MS Gothic" panose="020B0609070205080204" pitchFamily="49" charset="-128"/>
                <a:ea typeface="MS Gothic" panose="020B0609070205080204" pitchFamily="49" charset="-128"/>
              </a:rPr>
              <a:t>PIN</a:t>
            </a:r>
            <a:r>
              <a:rPr kumimoji="1" lang="ja-JP" altLang="en-US" sz="2400">
                <a:latin typeface="MS Gothic" panose="020B0609070205080204" pitchFamily="49" charset="-128"/>
                <a:ea typeface="MS Gothic" panose="020B0609070205080204" pitchFamily="49" charset="-128"/>
              </a:rPr>
              <a:t>フォトダイ</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オードに付着していた核種が単位時間当たりに脱離する確率」についての調査を行った。上記の</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a:t>
            </a:r>
            <a:r>
              <a:rPr kumimoji="1" lang="en-US" altLang="ja-JP" sz="2400" dirty="0">
                <a:latin typeface="MS Gothic" panose="020B0609070205080204" pitchFamily="49" charset="-128"/>
                <a:ea typeface="MS Gothic" panose="020B0609070205080204" pitchFamily="49" charset="-128"/>
              </a:rPr>
              <a:t>10</a:t>
            </a:r>
            <a:r>
              <a:rPr kumimoji="1" lang="ja-JP" altLang="en-US" sz="2400">
                <a:latin typeface="MS Gothic" panose="020B0609070205080204" pitchFamily="49" charset="-128"/>
                <a:ea typeface="MS Gothic" panose="020B0609070205080204" pitchFamily="49" charset="-128"/>
              </a:rPr>
              <a:t>時間測定データ</a:t>
            </a:r>
            <a:r>
              <a:rPr kumimoji="1" lang="en-US" altLang="ja-JP" sz="2400" dirty="0">
                <a:latin typeface="MS Gothic" panose="020B0609070205080204" pitchFamily="49" charset="-128"/>
                <a:ea typeface="MS Gothic" panose="020B0609070205080204" pitchFamily="49" charset="-128"/>
              </a:rPr>
              <a:t>(</a:t>
            </a:r>
            <a:r>
              <a:rPr kumimoji="1" lang="ja-JP" altLang="en-US" sz="2400">
                <a:latin typeface="MS Gothic" panose="020B0609070205080204" pitchFamily="49" charset="-128"/>
                <a:ea typeface="MS Gothic" panose="020B0609070205080204" pitchFamily="49" charset="-128"/>
              </a:rPr>
              <a:t>かさ上げなし測定</a:t>
            </a:r>
            <a:r>
              <a:rPr kumimoji="1" lang="en-US" altLang="ja-JP" sz="2400" dirty="0">
                <a:latin typeface="MS Gothic" panose="020B0609070205080204" pitchFamily="49" charset="-128"/>
                <a:ea typeface="MS Gothic" panose="020B0609070205080204" pitchFamily="49" charset="-128"/>
              </a:rPr>
              <a:t>)</a:t>
            </a:r>
            <a:r>
              <a:rPr kumimoji="1" lang="ja-JP" altLang="en-US" sz="2400">
                <a:latin typeface="MS Gothic" panose="020B0609070205080204" pitchFamily="49" charset="-128"/>
                <a:ea typeface="MS Gothic" panose="020B0609070205080204" pitchFamily="49" charset="-128"/>
              </a:rPr>
              <a:t>の他に、線源をかさ上げして</a:t>
            </a:r>
            <a:r>
              <a:rPr kumimoji="1" lang="en-US" altLang="ja-JP" sz="2400" dirty="0">
                <a:latin typeface="MS Gothic" panose="020B0609070205080204" pitchFamily="49" charset="-128"/>
                <a:ea typeface="MS Gothic" panose="020B0609070205080204" pitchFamily="49" charset="-128"/>
              </a:rPr>
              <a:t>PD</a:t>
            </a:r>
            <a:r>
              <a:rPr kumimoji="1" lang="ja-JP" altLang="en-US" sz="2400">
                <a:latin typeface="MS Gothic" panose="020B0609070205080204" pitchFamily="49" charset="-128"/>
                <a:ea typeface="MS Gothic" panose="020B0609070205080204" pitchFamily="49" charset="-128"/>
              </a:rPr>
              <a:t>までの距離を短くした場合</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の</a:t>
            </a:r>
            <a:r>
              <a:rPr kumimoji="1" lang="en-US" altLang="ja-JP" sz="2400" dirty="0">
                <a:latin typeface="MS Gothic" panose="020B0609070205080204" pitchFamily="49" charset="-128"/>
                <a:ea typeface="MS Gothic" panose="020B0609070205080204" pitchFamily="49" charset="-128"/>
              </a:rPr>
              <a:t>10</a:t>
            </a:r>
            <a:r>
              <a:rPr kumimoji="1" lang="ja-JP" altLang="en-US" sz="2400">
                <a:latin typeface="MS Gothic" panose="020B0609070205080204" pitchFamily="49" charset="-128"/>
                <a:ea typeface="MS Gothic" panose="020B0609070205080204" pitchFamily="49" charset="-128"/>
              </a:rPr>
              <a:t>時間測定データ</a:t>
            </a:r>
            <a:r>
              <a:rPr kumimoji="1" lang="en-US" altLang="ja-JP" sz="2400" dirty="0">
                <a:latin typeface="MS Gothic" panose="020B0609070205080204" pitchFamily="49" charset="-128"/>
                <a:ea typeface="MS Gothic" panose="020B0609070205080204" pitchFamily="49" charset="-128"/>
              </a:rPr>
              <a:t>(</a:t>
            </a:r>
            <a:r>
              <a:rPr kumimoji="1" lang="ja-JP" altLang="en-US" sz="2400">
                <a:latin typeface="MS Gothic" panose="020B0609070205080204" pitchFamily="49" charset="-128"/>
                <a:ea typeface="MS Gothic" panose="020B0609070205080204" pitchFamily="49" charset="-128"/>
              </a:rPr>
              <a:t>かさ上げあり測定</a:t>
            </a:r>
            <a:r>
              <a:rPr kumimoji="1" lang="en-US" altLang="ja-JP" sz="2400" dirty="0">
                <a:latin typeface="MS Gothic" panose="020B0609070205080204" pitchFamily="49" charset="-128"/>
                <a:ea typeface="MS Gothic" panose="020B0609070205080204" pitchFamily="49" charset="-128"/>
              </a:rPr>
              <a:t>)</a:t>
            </a:r>
            <a:r>
              <a:rPr kumimoji="1" lang="ja-JP" altLang="en-US" sz="2400">
                <a:latin typeface="MS Gothic" panose="020B0609070205080204" pitchFamily="49" charset="-128"/>
                <a:ea typeface="MS Gothic" panose="020B0609070205080204" pitchFamily="49" charset="-128"/>
              </a:rPr>
              <a:t>も追加し、</a:t>
            </a:r>
            <a:r>
              <a:rPr kumimoji="1" lang="en-US" altLang="ja-JP" sz="2400" dirty="0">
                <a:latin typeface="MS Gothic" panose="020B0609070205080204" pitchFamily="49" charset="-128"/>
                <a:ea typeface="MS Gothic" panose="020B0609070205080204" pitchFamily="49" charset="-128"/>
              </a:rPr>
              <a:t>2</a:t>
            </a:r>
            <a:r>
              <a:rPr kumimoji="1" lang="ja-JP" altLang="en-US" sz="2400">
                <a:latin typeface="MS Gothic" panose="020B0609070205080204" pitchFamily="49" charset="-128"/>
                <a:ea typeface="MS Gothic" panose="020B0609070205080204" pitchFamily="49" charset="-128"/>
              </a:rPr>
              <a:t>通りのデータでシミュレーションとの比較</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を行った。</a:t>
            </a:r>
            <a:endParaRPr kumimoji="1" lang="en-US" altLang="ja-JP" sz="2400" dirty="0">
              <a:latin typeface="MS Gothic" panose="020B0609070205080204" pitchFamily="49" charset="-128"/>
              <a:ea typeface="MS Gothic" panose="020B0609070205080204" pitchFamily="49" charset="-128"/>
            </a:endParaRPr>
          </a:p>
        </p:txBody>
      </p:sp>
      <p:sp>
        <p:nvSpPr>
          <p:cNvPr id="5" name="テキスト ボックス 4">
            <a:extLst>
              <a:ext uri="{FF2B5EF4-FFF2-40B4-BE49-F238E27FC236}">
                <a16:creationId xmlns:a16="http://schemas.microsoft.com/office/drawing/2014/main" id="{84A2E661-66B5-BC48-8B38-EEA060CB7AF6}"/>
              </a:ext>
            </a:extLst>
          </p:cNvPr>
          <p:cNvSpPr txBox="1"/>
          <p:nvPr/>
        </p:nvSpPr>
        <p:spPr>
          <a:xfrm>
            <a:off x="14688367" y="2313677"/>
            <a:ext cx="13688617" cy="9079409"/>
          </a:xfrm>
          <a:prstGeom prst="rect">
            <a:avLst/>
          </a:prstGeom>
          <a:noFill/>
          <a:ln>
            <a:solidFill>
              <a:srgbClr val="00B0F0"/>
            </a:solidFill>
          </a:ln>
        </p:spPr>
        <p:txBody>
          <a:bodyPr wrap="square" rtlCol="0">
            <a:spAutoFit/>
          </a:bodyPr>
          <a:lstStyle/>
          <a:p>
            <a:r>
              <a:rPr kumimoji="1" lang="ja-JP" altLang="en-US" sz="3200" b="1">
                <a:latin typeface="MS Gothic" panose="020B0609070205080204" pitchFamily="49" charset="-128"/>
                <a:ea typeface="MS Gothic" panose="020B0609070205080204" pitchFamily="49" charset="-128"/>
              </a:rPr>
              <a:t>結果・考察</a:t>
            </a:r>
            <a:endParaRPr kumimoji="1" lang="en-US" altLang="ja-JP" sz="3200" b="1"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en-US" altLang="ja-JP" sz="2400" b="1" dirty="0">
                <a:latin typeface="MS Gothic" panose="020B0609070205080204" pitchFamily="49" charset="-128"/>
                <a:ea typeface="MS Gothic" panose="020B0609070205080204" pitchFamily="49" charset="-128"/>
              </a:rPr>
              <a:t>1.</a:t>
            </a:r>
            <a:r>
              <a:rPr kumimoji="1" lang="ja-JP" altLang="en-US" sz="2400" b="1">
                <a:latin typeface="MS Gothic" panose="020B0609070205080204" pitchFamily="49" charset="-128"/>
                <a:ea typeface="MS Gothic" panose="020B0609070205080204" pitchFamily="49" charset="-128"/>
              </a:rPr>
              <a:t>放射線源を利用した、崩壊系列の決定</a:t>
            </a:r>
            <a:endParaRPr kumimoji="1" lang="en-US" altLang="ja-JP" sz="24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a:t>
            </a:r>
            <a:r>
              <a:rPr kumimoji="1" lang="en-US" altLang="ja-JP" sz="2400" dirty="0">
                <a:latin typeface="MS Gothic" panose="020B0609070205080204" pitchFamily="49" charset="-128"/>
                <a:ea typeface="MS Gothic" panose="020B0609070205080204" pitchFamily="49" charset="-128"/>
              </a:rPr>
              <a:t>10</a:t>
            </a:r>
            <a:r>
              <a:rPr kumimoji="1" lang="ja-JP" altLang="en-US" sz="2400">
                <a:latin typeface="MS Gothic" panose="020B0609070205080204" pitchFamily="49" charset="-128"/>
                <a:ea typeface="MS Gothic" panose="020B0609070205080204" pitchFamily="49" charset="-128"/>
              </a:rPr>
              <a:t>時間測定を行った結果、以下のグラフ</a:t>
            </a:r>
            <a:r>
              <a:rPr kumimoji="1" lang="en-US" altLang="ja-JP" sz="2400" dirty="0">
                <a:latin typeface="MS Gothic" panose="020B0609070205080204" pitchFamily="49" charset="-128"/>
                <a:ea typeface="MS Gothic" panose="020B0609070205080204" pitchFamily="49" charset="-128"/>
              </a:rPr>
              <a:t>1</a:t>
            </a:r>
            <a:r>
              <a:rPr kumimoji="1" lang="ja-JP" altLang="en-US" sz="2400">
                <a:latin typeface="MS Gothic" panose="020B0609070205080204" pitchFamily="49" charset="-128"/>
                <a:ea typeface="MS Gothic" panose="020B0609070205080204" pitchFamily="49" charset="-128"/>
              </a:rPr>
              <a:t>の</a:t>
            </a:r>
            <a:r>
              <a:rPr kumimoji="1" lang="en-US" altLang="ja-JP" sz="2400" dirty="0">
                <a:latin typeface="MS Gothic" panose="020B0609070205080204" pitchFamily="49" charset="-128"/>
                <a:ea typeface="MS Gothic" panose="020B0609070205080204" pitchFamily="49" charset="-128"/>
              </a:rPr>
              <a:t>ADC</a:t>
            </a:r>
            <a:r>
              <a:rPr kumimoji="1" lang="ja-JP" altLang="en-US" sz="2400">
                <a:latin typeface="MS Gothic" panose="020B0609070205080204" pitchFamily="49" charset="-128"/>
                <a:ea typeface="MS Gothic" panose="020B0609070205080204" pitchFamily="49" charset="-128"/>
              </a:rPr>
              <a:t>分布のようにイベントが観測され、トリウム系列のイベントを確認することができた。</a:t>
            </a:r>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endParaRPr kumimoji="1" lang="en-US" altLang="ja-JP" sz="2400" b="1" dirty="0">
              <a:latin typeface="MS Gothic" panose="020B0609070205080204" pitchFamily="49" charset="-128"/>
              <a:ea typeface="MS Gothic" panose="020B0609070205080204" pitchFamily="49" charset="-128"/>
            </a:endParaRPr>
          </a:p>
          <a:p>
            <a:r>
              <a:rPr kumimoji="1" lang="ja-JP" altLang="en-US" sz="2400" b="1">
                <a:latin typeface="MS Gothic" panose="020B0609070205080204" pitchFamily="49" charset="-128"/>
                <a:ea typeface="MS Gothic" panose="020B0609070205080204" pitchFamily="49" charset="-128"/>
              </a:rPr>
              <a:t>　　</a:t>
            </a:r>
            <a:r>
              <a:rPr kumimoji="1" lang="ja-JP" altLang="en-US" sz="2400">
                <a:latin typeface="MS Gothic" panose="020B0609070205080204" pitchFamily="49" charset="-128"/>
                <a:ea typeface="MS Gothic" panose="020B0609070205080204" pitchFamily="49" charset="-128"/>
              </a:rPr>
              <a:t>グラフ</a:t>
            </a:r>
            <a:r>
              <a:rPr kumimoji="1" lang="en-US" altLang="ja-JP" sz="2400" dirty="0">
                <a:latin typeface="MS Gothic" panose="020B0609070205080204" pitchFamily="49" charset="-128"/>
                <a:ea typeface="MS Gothic" panose="020B0609070205080204" pitchFamily="49" charset="-128"/>
              </a:rPr>
              <a:t>1.</a:t>
            </a:r>
            <a:r>
              <a:rPr kumimoji="1" lang="ja-JP" altLang="en-US" sz="2400">
                <a:latin typeface="MS Gothic" panose="020B0609070205080204" pitchFamily="49" charset="-128"/>
                <a:ea typeface="MS Gothic" panose="020B0609070205080204" pitchFamily="49" charset="-128"/>
              </a:rPr>
              <a:t>モナズ石の</a:t>
            </a:r>
            <a:r>
              <a:rPr kumimoji="1" lang="en-US" altLang="ja-JP" sz="2400" dirty="0">
                <a:latin typeface="MS Gothic" panose="020B0609070205080204" pitchFamily="49" charset="-128"/>
                <a:ea typeface="MS Gothic" panose="020B0609070205080204" pitchFamily="49" charset="-128"/>
              </a:rPr>
              <a:t>ADC</a:t>
            </a:r>
            <a:r>
              <a:rPr kumimoji="1" lang="ja-JP" altLang="en-US" sz="2400">
                <a:latin typeface="MS Gothic" panose="020B0609070205080204" pitchFamily="49" charset="-128"/>
                <a:ea typeface="MS Gothic" panose="020B0609070205080204" pitchFamily="49" charset="-128"/>
              </a:rPr>
              <a:t>分布　　　グラフ</a:t>
            </a:r>
            <a:r>
              <a:rPr kumimoji="1" lang="en-US" altLang="ja-JP" sz="2400" dirty="0">
                <a:latin typeface="MS Gothic" panose="020B0609070205080204" pitchFamily="49" charset="-128"/>
                <a:ea typeface="MS Gothic" panose="020B0609070205080204" pitchFamily="49" charset="-128"/>
              </a:rPr>
              <a:t>2.</a:t>
            </a:r>
            <a:r>
              <a:rPr kumimoji="1" lang="ja-JP" altLang="en-US" sz="2400">
                <a:latin typeface="MS Gothic" panose="020B0609070205080204" pitchFamily="49" charset="-128"/>
                <a:ea typeface="MS Gothic" panose="020B0609070205080204" pitchFamily="49" charset="-128"/>
              </a:rPr>
              <a:t>単位時間当たりに検出したイベント数の時間推移</a:t>
            </a:r>
            <a:endParaRPr kumimoji="1" lang="en-US" altLang="ja-JP" sz="2400" b="1" dirty="0">
              <a:latin typeface="MS Gothic" panose="020B0609070205080204" pitchFamily="49" charset="-128"/>
              <a:ea typeface="MS Gothic" panose="020B0609070205080204" pitchFamily="49" charset="-128"/>
            </a:endParaRPr>
          </a:p>
          <a:p>
            <a:endParaRPr kumimoji="1" lang="en-US" altLang="ja-JP" sz="2400" b="1" dirty="0">
              <a:latin typeface="MS Gothic" panose="020B0609070205080204" pitchFamily="49" charset="-128"/>
              <a:ea typeface="MS Gothic" panose="020B0609070205080204" pitchFamily="49" charset="-128"/>
            </a:endParaRPr>
          </a:p>
          <a:p>
            <a:r>
              <a:rPr kumimoji="1" lang="en-US" altLang="ja-JP" sz="2400" b="1" dirty="0">
                <a:latin typeface="MS Gothic" panose="020B0609070205080204" pitchFamily="49" charset="-128"/>
                <a:ea typeface="MS Gothic" panose="020B0609070205080204" pitchFamily="49" charset="-128"/>
              </a:rPr>
              <a:t>2.</a:t>
            </a:r>
            <a:r>
              <a:rPr kumimoji="1" lang="ja-JP" altLang="en-US" sz="2400" b="1">
                <a:latin typeface="MS Gothic" panose="020B0609070205080204" pitchFamily="49" charset="-128"/>
                <a:ea typeface="MS Gothic" panose="020B0609070205080204" pitchFamily="49" charset="-128"/>
              </a:rPr>
              <a:t>半減期測定</a:t>
            </a:r>
            <a:endParaRPr kumimoji="1" lang="en-US" altLang="ja-JP" sz="24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放射線源を取り出した直後から</a:t>
            </a:r>
            <a:r>
              <a:rPr kumimoji="1" lang="en-US" altLang="ja-JP" sz="2400" dirty="0">
                <a:latin typeface="MS Gothic" panose="020B0609070205080204" pitchFamily="49" charset="-128"/>
                <a:ea typeface="MS Gothic" panose="020B0609070205080204" pitchFamily="49" charset="-128"/>
              </a:rPr>
              <a:t>11</a:t>
            </a:r>
            <a:r>
              <a:rPr kumimoji="1" lang="ja-JP" altLang="en-US" sz="2400">
                <a:latin typeface="MS Gothic" panose="020B0609070205080204" pitchFamily="49" charset="-128"/>
                <a:ea typeface="MS Gothic" panose="020B0609070205080204" pitchFamily="49" charset="-128"/>
              </a:rPr>
              <a:t>時間測定を行ったところ、グラフ</a:t>
            </a:r>
            <a:r>
              <a:rPr kumimoji="1" lang="en-US" altLang="ja-JP" sz="2400" dirty="0">
                <a:latin typeface="MS Gothic" panose="020B0609070205080204" pitchFamily="49" charset="-128"/>
                <a:ea typeface="MS Gothic" panose="020B0609070205080204" pitchFamily="49" charset="-128"/>
              </a:rPr>
              <a:t>2</a:t>
            </a:r>
            <a:r>
              <a:rPr kumimoji="1" lang="ja-JP" altLang="en-US" sz="2400">
                <a:latin typeface="MS Gothic" panose="020B0609070205080204" pitchFamily="49" charset="-128"/>
                <a:ea typeface="MS Gothic" panose="020B0609070205080204" pitchFamily="49" charset="-128"/>
              </a:rPr>
              <a:t>のように単位時間当たりに検出されたイベント数を確認できた。よって半減期は</a:t>
            </a:r>
            <a:r>
              <a:rPr kumimoji="1" lang="en-US" altLang="ja-JP" sz="2400" dirty="0">
                <a:solidFill>
                  <a:srgbClr val="FF0000"/>
                </a:solidFill>
                <a:latin typeface="MS Gothic" panose="020B0609070205080204" pitchFamily="49" charset="-128"/>
                <a:ea typeface="MS Gothic" panose="020B0609070205080204" pitchFamily="49" charset="-128"/>
              </a:rPr>
              <a:t>11.4±2.1</a:t>
            </a:r>
            <a:r>
              <a:rPr kumimoji="1" lang="ja-JP" altLang="en-US" sz="2400">
                <a:solidFill>
                  <a:srgbClr val="FF0000"/>
                </a:solidFill>
                <a:latin typeface="MS Gothic" panose="020B0609070205080204" pitchFamily="49" charset="-128"/>
                <a:ea typeface="MS Gothic" panose="020B0609070205080204" pitchFamily="49" charset="-128"/>
              </a:rPr>
              <a:t>時間</a:t>
            </a:r>
            <a:r>
              <a:rPr kumimoji="1" lang="ja-JP" altLang="en-US" sz="2400">
                <a:latin typeface="MS Gothic" panose="020B0609070205080204" pitchFamily="49" charset="-128"/>
                <a:ea typeface="MS Gothic" panose="020B0609070205080204" pitchFamily="49" charset="-128"/>
              </a:rPr>
              <a:t>と求められ、トリウム系列の</a:t>
            </a:r>
            <a:r>
              <a:rPr kumimoji="1" lang="en-US" altLang="ja-JP" sz="2400" dirty="0">
                <a:latin typeface="MS Gothic" panose="020B0609070205080204" pitchFamily="49" charset="-128"/>
                <a:ea typeface="MS Gothic" panose="020B0609070205080204" pitchFamily="49" charset="-128"/>
              </a:rPr>
              <a:t>212Pb(10.64</a:t>
            </a:r>
            <a:r>
              <a:rPr kumimoji="1" lang="ja-JP" altLang="en-US" sz="2400">
                <a:latin typeface="MS Gothic" panose="020B0609070205080204" pitchFamily="49" charset="-128"/>
                <a:ea typeface="MS Gothic" panose="020B0609070205080204" pitchFamily="49" charset="-128"/>
              </a:rPr>
              <a:t>時間</a:t>
            </a:r>
            <a:r>
              <a:rPr kumimoji="1" lang="en-US" altLang="ja-JP" sz="2400" dirty="0">
                <a:latin typeface="MS Gothic" panose="020B0609070205080204" pitchFamily="49" charset="-128"/>
                <a:ea typeface="MS Gothic" panose="020B0609070205080204" pitchFamily="49" charset="-128"/>
              </a:rPr>
              <a:t>)</a:t>
            </a:r>
            <a:r>
              <a:rPr kumimoji="1" lang="ja-JP" altLang="en-US" sz="2400">
                <a:latin typeface="MS Gothic" panose="020B0609070205080204" pitchFamily="49" charset="-128"/>
                <a:ea typeface="MS Gothic" panose="020B0609070205080204" pitchFamily="49" charset="-128"/>
              </a:rPr>
              <a:t>と誤差の範囲で一致した。</a:t>
            </a:r>
            <a:endParaRPr kumimoji="1" lang="en-US" altLang="ja-JP" sz="2400"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en-US" altLang="ja-JP" sz="2400" b="1" dirty="0">
                <a:latin typeface="MS Gothic" panose="020B0609070205080204" pitchFamily="49" charset="-128"/>
                <a:ea typeface="MS Gothic" panose="020B0609070205080204" pitchFamily="49" charset="-128"/>
              </a:rPr>
              <a:t>3.</a:t>
            </a:r>
            <a:r>
              <a:rPr kumimoji="1" lang="ja-JP" altLang="en-US" sz="2400" b="1">
                <a:latin typeface="MS Gothic" panose="020B0609070205080204" pitchFamily="49" charset="-128"/>
                <a:ea typeface="MS Gothic" panose="020B0609070205080204" pitchFamily="49" charset="-128"/>
              </a:rPr>
              <a:t>検出器の収集効率の見積もり</a:t>
            </a:r>
            <a:endParaRPr kumimoji="1" lang="en-US" altLang="ja-JP" sz="2400" b="1"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かさ上げあり測定では、</a:t>
            </a:r>
            <a:r>
              <a:rPr kumimoji="1" lang="en-US" altLang="ja-JP" sz="2400" dirty="0">
                <a:latin typeface="MS Gothic" panose="020B0609070205080204" pitchFamily="49" charset="-128"/>
                <a:ea typeface="MS Gothic" panose="020B0609070205080204" pitchFamily="49" charset="-128"/>
              </a:rPr>
              <a:t>PD</a:t>
            </a:r>
            <a:r>
              <a:rPr kumimoji="1" lang="ja-JP" altLang="en-US" sz="2400">
                <a:latin typeface="MS Gothic" panose="020B0609070205080204" pitchFamily="49" charset="-128"/>
                <a:ea typeface="MS Gothic" panose="020B0609070205080204" pitchFamily="49" charset="-128"/>
              </a:rPr>
              <a:t>から核種が脱離する確率が</a:t>
            </a:r>
            <a:r>
              <a:rPr kumimoji="1" lang="ja-JP" altLang="en-US" sz="2400">
                <a:solidFill>
                  <a:srgbClr val="FF0000"/>
                </a:solidFill>
                <a:latin typeface="MS Gothic" panose="020B0609070205080204" pitchFamily="49" charset="-128"/>
                <a:ea typeface="MS Gothic" panose="020B0609070205080204" pitchFamily="49" charset="-128"/>
              </a:rPr>
              <a:t>およそ</a:t>
            </a:r>
            <a:r>
              <a:rPr kumimoji="1" lang="en-US" altLang="ja-JP" sz="2400" dirty="0">
                <a:solidFill>
                  <a:srgbClr val="FF0000"/>
                </a:solidFill>
                <a:latin typeface="MS Gothic" panose="020B0609070205080204" pitchFamily="49" charset="-128"/>
                <a:ea typeface="MS Gothic" panose="020B0609070205080204" pitchFamily="49" charset="-128"/>
              </a:rPr>
              <a:t>3</a:t>
            </a:r>
            <a:r>
              <a:rPr kumimoji="1" lang="ja-JP" altLang="en-US" sz="2400">
                <a:solidFill>
                  <a:srgbClr val="FF0000"/>
                </a:solidFill>
                <a:latin typeface="MS Gothic" panose="020B0609070205080204" pitchFamily="49" charset="-128"/>
                <a:ea typeface="MS Gothic" panose="020B0609070205080204" pitchFamily="49" charset="-128"/>
              </a:rPr>
              <a:t>％</a:t>
            </a:r>
            <a:r>
              <a:rPr kumimoji="1" lang="ja-JP" altLang="en-US" sz="2400">
                <a:latin typeface="MS Gothic" panose="020B0609070205080204" pitchFamily="49" charset="-128"/>
                <a:ea typeface="MS Gothic" panose="020B0609070205080204" pitchFamily="49" charset="-128"/>
              </a:rPr>
              <a:t>であることが求められた。しかし、かさ上げなし測定では確率を概算することができなかった。この距離の違いによって</a:t>
            </a:r>
            <a:r>
              <a:rPr kumimoji="1" lang="en-US" altLang="ja-JP" sz="2400" dirty="0">
                <a:latin typeface="MS Gothic" panose="020B0609070205080204" pitchFamily="49" charset="-128"/>
                <a:ea typeface="MS Gothic" panose="020B0609070205080204" pitchFamily="49" charset="-128"/>
              </a:rPr>
              <a:t>PD</a:t>
            </a:r>
            <a:r>
              <a:rPr kumimoji="1" lang="ja-JP" altLang="en-US" sz="2400">
                <a:latin typeface="MS Gothic" panose="020B0609070205080204" pitchFamily="49" charset="-128"/>
                <a:ea typeface="MS Gothic" panose="020B0609070205080204" pitchFamily="49" charset="-128"/>
              </a:rPr>
              <a:t>に届く</a:t>
            </a:r>
            <a:r>
              <a:rPr kumimoji="1" lang="en-US" altLang="ja-JP" sz="2400" dirty="0">
                <a:latin typeface="MS Gothic" panose="020B0609070205080204" pitchFamily="49" charset="-128"/>
                <a:ea typeface="MS Gothic" panose="020B0609070205080204" pitchFamily="49" charset="-128"/>
              </a:rPr>
              <a:t>α</a:t>
            </a:r>
            <a:r>
              <a:rPr kumimoji="1" lang="ja-JP" altLang="en-US" sz="2400">
                <a:latin typeface="MS Gothic" panose="020B0609070205080204" pitchFamily="49" charset="-128"/>
                <a:ea typeface="MS Gothic" panose="020B0609070205080204" pitchFamily="49" charset="-128"/>
              </a:rPr>
              <a:t>線の数が変化し、概算できた場合とそうではない場合の違いが生まれたと考えられる。</a:t>
            </a:r>
            <a:endParaRPr kumimoji="1" lang="en-US" altLang="ja-JP" sz="2400" dirty="0">
              <a:latin typeface="MS Gothic" panose="020B0609070205080204" pitchFamily="49" charset="-128"/>
              <a:ea typeface="MS Gothic" panose="020B0609070205080204" pitchFamily="49" charset="-128"/>
            </a:endParaRPr>
          </a:p>
        </p:txBody>
      </p:sp>
      <p:pic>
        <p:nvPicPr>
          <p:cNvPr id="6" name="図 5">
            <a:extLst>
              <a:ext uri="{FF2B5EF4-FFF2-40B4-BE49-F238E27FC236}">
                <a16:creationId xmlns:a16="http://schemas.microsoft.com/office/drawing/2014/main" id="{AD9BD020-7B6F-D847-B543-0911B288E504}"/>
              </a:ext>
            </a:extLst>
          </p:cNvPr>
          <p:cNvPicPr>
            <a:picLocks noChangeAspect="1"/>
          </p:cNvPicPr>
          <p:nvPr/>
        </p:nvPicPr>
        <p:blipFill>
          <a:blip r:embed="rId2"/>
          <a:stretch>
            <a:fillRect/>
          </a:stretch>
        </p:blipFill>
        <p:spPr>
          <a:xfrm>
            <a:off x="10685871" y="4994196"/>
            <a:ext cx="3250292" cy="3106702"/>
          </a:xfrm>
          <a:prstGeom prst="rect">
            <a:avLst/>
          </a:prstGeom>
        </p:spPr>
      </p:pic>
      <p:sp>
        <p:nvSpPr>
          <p:cNvPr id="7" name="テキスト ボックス 6">
            <a:extLst>
              <a:ext uri="{FF2B5EF4-FFF2-40B4-BE49-F238E27FC236}">
                <a16:creationId xmlns:a16="http://schemas.microsoft.com/office/drawing/2014/main" id="{97F6C6BD-1042-D24A-B12A-C394670436C7}"/>
              </a:ext>
            </a:extLst>
          </p:cNvPr>
          <p:cNvSpPr txBox="1"/>
          <p:nvPr/>
        </p:nvSpPr>
        <p:spPr>
          <a:xfrm>
            <a:off x="14687278" y="11583208"/>
            <a:ext cx="13688617" cy="2700000"/>
          </a:xfrm>
          <a:prstGeom prst="rect">
            <a:avLst/>
          </a:prstGeom>
          <a:noFill/>
          <a:ln>
            <a:solidFill>
              <a:srgbClr val="00B0F0"/>
            </a:solidFill>
          </a:ln>
        </p:spPr>
        <p:txBody>
          <a:bodyPr wrap="square" rtlCol="0">
            <a:spAutoFit/>
          </a:bodyPr>
          <a:lstStyle/>
          <a:p>
            <a:r>
              <a:rPr kumimoji="1" lang="ja-JP" altLang="en-US" sz="3200" b="1">
                <a:latin typeface="MS Gothic" panose="020B0609070205080204" pitchFamily="49" charset="-128"/>
                <a:ea typeface="MS Gothic" panose="020B0609070205080204" pitchFamily="49" charset="-128"/>
              </a:rPr>
              <a:t>まとめ</a:t>
            </a:r>
            <a:endParaRPr kumimoji="1" lang="en-US" altLang="ja-JP" sz="3200" b="1" dirty="0">
              <a:latin typeface="MS Gothic" panose="020B0609070205080204" pitchFamily="49" charset="-128"/>
              <a:ea typeface="MS Gothic" panose="020B0609070205080204" pitchFamily="49" charset="-128"/>
            </a:endParaRPr>
          </a:p>
          <a:p>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　本研究では、低コストで小型のラドン検出器を自作し、モナズ石を用いた測定でトリウム系列のイベントを確認することができた。また、シミュレーションを行って</a:t>
            </a:r>
            <a:r>
              <a:rPr kumimoji="1" lang="en-US" altLang="ja-JP" sz="2400" dirty="0">
                <a:latin typeface="MS Gothic" panose="020B0609070205080204" pitchFamily="49" charset="-128"/>
                <a:ea typeface="MS Gothic" panose="020B0609070205080204" pitchFamily="49" charset="-128"/>
              </a:rPr>
              <a:t>PD</a:t>
            </a:r>
            <a:r>
              <a:rPr kumimoji="1" lang="ja-JP" altLang="en-US" sz="2400">
                <a:latin typeface="MS Gothic" panose="020B0609070205080204" pitchFamily="49" charset="-128"/>
                <a:ea typeface="MS Gothic" panose="020B0609070205080204" pitchFamily="49" charset="-128"/>
              </a:rPr>
              <a:t>から核種が脱離する確率について一部で概算することができた。しかし環境要因などの条件があいまいな点も多く、正確な確率の算出に至らなかったため、さらなる測定と解析を行っていきたい。</a:t>
            </a:r>
          </a:p>
        </p:txBody>
      </p:sp>
      <p:pic>
        <p:nvPicPr>
          <p:cNvPr id="11" name="図 10">
            <a:extLst>
              <a:ext uri="{FF2B5EF4-FFF2-40B4-BE49-F238E27FC236}">
                <a16:creationId xmlns:a16="http://schemas.microsoft.com/office/drawing/2014/main" id="{D568A127-8760-6A4F-B402-F8BED01482DB}"/>
              </a:ext>
            </a:extLst>
          </p:cNvPr>
          <p:cNvPicPr>
            <a:picLocks noChangeAspect="1"/>
          </p:cNvPicPr>
          <p:nvPr/>
        </p:nvPicPr>
        <p:blipFill>
          <a:blip r:embed="rId3"/>
          <a:stretch>
            <a:fillRect/>
          </a:stretch>
        </p:blipFill>
        <p:spPr>
          <a:xfrm rot="5400000">
            <a:off x="22784313" y="3919943"/>
            <a:ext cx="2820002" cy="3744593"/>
          </a:xfrm>
          <a:prstGeom prst="rect">
            <a:avLst/>
          </a:prstGeom>
        </p:spPr>
      </p:pic>
      <p:pic>
        <p:nvPicPr>
          <p:cNvPr id="12" name="図 11" descr="グラフ, ヒストグラム&#10;&#10;自動的に生成された説明">
            <a:extLst>
              <a:ext uri="{FF2B5EF4-FFF2-40B4-BE49-F238E27FC236}">
                <a16:creationId xmlns:a16="http://schemas.microsoft.com/office/drawing/2014/main" id="{A869C2A9-F4D3-9245-BDF2-C2743239F3B7}"/>
              </a:ext>
            </a:extLst>
          </p:cNvPr>
          <p:cNvPicPr>
            <a:picLocks noChangeAspect="1"/>
          </p:cNvPicPr>
          <p:nvPr/>
        </p:nvPicPr>
        <p:blipFill>
          <a:blip r:embed="rId4"/>
          <a:stretch>
            <a:fillRect/>
          </a:stretch>
        </p:blipFill>
        <p:spPr>
          <a:xfrm>
            <a:off x="15354130" y="4378418"/>
            <a:ext cx="4041290" cy="2886636"/>
          </a:xfrm>
          <a:prstGeom prst="rect">
            <a:avLst/>
          </a:prstGeom>
        </p:spPr>
      </p:pic>
      <p:sp>
        <p:nvSpPr>
          <p:cNvPr id="13" name="テキスト ボックス 12">
            <a:extLst>
              <a:ext uri="{FF2B5EF4-FFF2-40B4-BE49-F238E27FC236}">
                <a16:creationId xmlns:a16="http://schemas.microsoft.com/office/drawing/2014/main" id="{9A37DA5B-FA22-3E46-9186-DEA4835EB2F3}"/>
              </a:ext>
            </a:extLst>
          </p:cNvPr>
          <p:cNvSpPr txBox="1"/>
          <p:nvPr/>
        </p:nvSpPr>
        <p:spPr>
          <a:xfrm>
            <a:off x="536729" y="14632437"/>
            <a:ext cx="27726966" cy="1200329"/>
          </a:xfrm>
          <a:prstGeom prst="rect">
            <a:avLst/>
          </a:prstGeom>
          <a:noFill/>
        </p:spPr>
        <p:txBody>
          <a:bodyPr wrap="square" rtlCol="0">
            <a:spAutoFit/>
          </a:bodyPr>
          <a:lstStyle/>
          <a:p>
            <a:r>
              <a:rPr kumimoji="1" lang="ja-JP" altLang="en-US" sz="2400">
                <a:latin typeface="MS Gothic" panose="020B0609070205080204" pitchFamily="49" charset="-128"/>
                <a:ea typeface="MS Gothic" panose="020B0609070205080204" pitchFamily="49" charset="-128"/>
              </a:rPr>
              <a:t>謝辞：本研究を進めるにあたり、筑波大学の三明康郎先生に全面的にご協力いただきました。この場を借りて御礼申し上げます。</a:t>
            </a:r>
            <a:endParaRPr kumimoji="1" lang="en-US" altLang="ja-JP" sz="2400" dirty="0">
              <a:latin typeface="MS Gothic" panose="020B0609070205080204" pitchFamily="49" charset="-128"/>
              <a:ea typeface="MS Gothic" panose="020B0609070205080204" pitchFamily="49" charset="-128"/>
            </a:endParaRPr>
          </a:p>
          <a:p>
            <a:r>
              <a:rPr kumimoji="1" lang="ja-JP" altLang="en-US" sz="2400">
                <a:latin typeface="MS Gothic" panose="020B0609070205080204" pitchFamily="49" charset="-128"/>
                <a:ea typeface="MS Gothic" panose="020B0609070205080204" pitchFamily="49" charset="-128"/>
              </a:rPr>
              <a:t>参考文献：</a:t>
            </a:r>
            <a:r>
              <a:rPr kumimoji="1" lang="en-US" altLang="ja-JP" sz="2400" dirty="0">
                <a:latin typeface="MS Gothic" panose="020B0609070205080204" pitchFamily="49" charset="-128"/>
                <a:ea typeface="MS Gothic" panose="020B0609070205080204" pitchFamily="49" charset="-128"/>
              </a:rPr>
              <a:t>[1]</a:t>
            </a:r>
            <a:r>
              <a:rPr kumimoji="1" lang="ja-JP" altLang="en-US" sz="2400">
                <a:latin typeface="MS Gothic" panose="020B0609070205080204" pitchFamily="49" charset="-128"/>
                <a:ea typeface="MS Gothic" panose="020B0609070205080204" pitchFamily="49" charset="-128"/>
              </a:rPr>
              <a:t>儀間智美</a:t>
            </a:r>
            <a:r>
              <a:rPr kumimoji="1" lang="en-US" altLang="ja-JP" sz="2400" dirty="0">
                <a:latin typeface="MS Gothic" panose="020B0609070205080204" pitchFamily="49" charset="-128"/>
                <a:ea typeface="MS Gothic" panose="020B0609070205080204" pitchFamily="49" charset="-128"/>
              </a:rPr>
              <a:t> </a:t>
            </a:r>
            <a:r>
              <a:rPr kumimoji="1" lang="ja-JP" altLang="en-US" sz="2400">
                <a:latin typeface="MS Gothic" panose="020B0609070205080204" pitchFamily="49" charset="-128"/>
                <a:ea typeface="MS Gothic" panose="020B0609070205080204" pitchFamily="49" charset="-128"/>
              </a:rPr>
              <a:t>卒業論文</a:t>
            </a:r>
            <a:r>
              <a:rPr kumimoji="1" lang="en-US" altLang="ja-JP" sz="2400" dirty="0">
                <a:latin typeface="MS Gothic" panose="020B0609070205080204" pitchFamily="49" charset="-128"/>
                <a:ea typeface="MS Gothic" panose="020B0609070205080204" pitchFamily="49" charset="-128"/>
              </a:rPr>
              <a:t>(2020)</a:t>
            </a:r>
            <a:r>
              <a:rPr kumimoji="1" lang="ja-JP" altLang="en-US" sz="2400">
                <a:latin typeface="MS Gothic" panose="020B0609070205080204" pitchFamily="49" charset="-128"/>
                <a:ea typeface="MS Gothic" panose="020B0609070205080204" pitchFamily="49" charset="-128"/>
              </a:rPr>
              <a:t>、</a:t>
            </a:r>
            <a:r>
              <a:rPr kumimoji="1" lang="en-US" altLang="ja-JP" sz="2400" dirty="0">
                <a:latin typeface="MS Gothic" panose="020B0609070205080204" pitchFamily="49" charset="-128"/>
                <a:ea typeface="MS Gothic" panose="020B0609070205080204" pitchFamily="49" charset="-128"/>
              </a:rPr>
              <a:t>[2]</a:t>
            </a:r>
            <a:r>
              <a:rPr kumimoji="1" lang="ja-JP" altLang="en-US" sz="2400">
                <a:latin typeface="MS Gothic" panose="020B0609070205080204" pitchFamily="49" charset="-128"/>
                <a:ea typeface="MS Gothic" panose="020B0609070205080204" pitchFamily="49" charset="-128"/>
              </a:rPr>
              <a:t>港陽子、鈴木彩香</a:t>
            </a:r>
            <a:r>
              <a:rPr kumimoji="1" lang="en-US" altLang="ja-JP" sz="2400" dirty="0">
                <a:latin typeface="MS Gothic" panose="020B0609070205080204" pitchFamily="49" charset="-128"/>
                <a:ea typeface="MS Gothic" panose="020B0609070205080204" pitchFamily="49" charset="-128"/>
              </a:rPr>
              <a:t> </a:t>
            </a:r>
            <a:r>
              <a:rPr kumimoji="1" lang="ja-JP" altLang="en-US" sz="2400">
                <a:latin typeface="MS Gothic" panose="020B0609070205080204" pitchFamily="49" charset="-128"/>
                <a:ea typeface="MS Gothic" panose="020B0609070205080204" pitchFamily="49" charset="-128"/>
              </a:rPr>
              <a:t>卒業論文</a:t>
            </a:r>
            <a:r>
              <a:rPr kumimoji="1" lang="en-US" altLang="ja-JP" sz="2400" dirty="0">
                <a:latin typeface="MS Gothic" panose="020B0609070205080204" pitchFamily="49" charset="-128"/>
                <a:ea typeface="MS Gothic" panose="020B0609070205080204" pitchFamily="49" charset="-128"/>
              </a:rPr>
              <a:t>(2018)</a:t>
            </a:r>
            <a:r>
              <a:rPr kumimoji="1" lang="ja-JP" altLang="en-US" sz="2400">
                <a:latin typeface="MS Gothic" panose="020B0609070205080204" pitchFamily="49" charset="-128"/>
                <a:ea typeface="MS Gothic" panose="020B0609070205080204" pitchFamily="49" charset="-128"/>
              </a:rPr>
              <a:t>、</a:t>
            </a:r>
            <a:r>
              <a:rPr kumimoji="1" lang="en-US" altLang="ja-JP" sz="2400" dirty="0">
                <a:latin typeface="MS Gothic" panose="020B0609070205080204" pitchFamily="49" charset="-128"/>
                <a:ea typeface="MS Gothic" panose="020B0609070205080204" pitchFamily="49" charset="-128"/>
              </a:rPr>
              <a:t>[3]</a:t>
            </a:r>
            <a:r>
              <a:rPr kumimoji="1" lang="ja-JP" altLang="en-US" sz="2400">
                <a:latin typeface="MS Gothic" panose="020B0609070205080204" pitchFamily="49" charset="-128"/>
                <a:ea typeface="MS Gothic" panose="020B0609070205080204" pitchFamily="49" charset="-128"/>
              </a:rPr>
              <a:t>青山美嶺、西川愛</a:t>
            </a:r>
            <a:r>
              <a:rPr kumimoji="1" lang="en-US" altLang="ja-JP" sz="2400" dirty="0">
                <a:latin typeface="MS Gothic" panose="020B0609070205080204" pitchFamily="49" charset="-128"/>
                <a:ea typeface="MS Gothic" panose="020B0609070205080204" pitchFamily="49" charset="-128"/>
              </a:rPr>
              <a:t> </a:t>
            </a:r>
            <a:r>
              <a:rPr kumimoji="1" lang="ja-JP" altLang="en-US" sz="2400">
                <a:latin typeface="MS Gothic" panose="020B0609070205080204" pitchFamily="49" charset="-128"/>
                <a:ea typeface="MS Gothic" panose="020B0609070205080204" pitchFamily="49" charset="-128"/>
              </a:rPr>
              <a:t>卒業論文</a:t>
            </a:r>
            <a:r>
              <a:rPr kumimoji="1" lang="en-US" altLang="ja-JP" sz="2400" dirty="0">
                <a:latin typeface="MS Gothic" panose="020B0609070205080204" pitchFamily="49" charset="-128"/>
                <a:ea typeface="MS Gothic" panose="020B0609070205080204" pitchFamily="49" charset="-128"/>
              </a:rPr>
              <a:t>(2019)</a:t>
            </a:r>
            <a:r>
              <a:rPr kumimoji="1" lang="ja-JP" altLang="en-US" sz="2400">
                <a:latin typeface="MS Gothic" panose="020B0609070205080204" pitchFamily="49" charset="-128"/>
                <a:ea typeface="MS Gothic" panose="020B0609070205080204" pitchFamily="49" charset="-128"/>
              </a:rPr>
              <a:t>、</a:t>
            </a:r>
            <a:endParaRPr kumimoji="1" lang="en-US" altLang="ja-JP" sz="2400" dirty="0">
              <a:latin typeface="MS Gothic" panose="020B0609070205080204" pitchFamily="49" charset="-128"/>
              <a:ea typeface="MS Gothic" panose="020B0609070205080204" pitchFamily="49" charset="-128"/>
            </a:endParaRPr>
          </a:p>
          <a:p>
            <a:r>
              <a:rPr kumimoji="1" lang="en-US" altLang="ja-JP" sz="2400" dirty="0">
                <a:latin typeface="MS Gothic" panose="020B0609070205080204" pitchFamily="49" charset="-128"/>
                <a:ea typeface="MS Gothic" panose="020B0609070205080204" pitchFamily="49" charset="-128"/>
              </a:rPr>
              <a:t>          [4]</a:t>
            </a:r>
            <a:r>
              <a:rPr kumimoji="1" lang="en-US" altLang="ja-JP" sz="2400" dirty="0" err="1">
                <a:latin typeface="Arial" panose="020B0604020202020204" pitchFamily="34" charset="0"/>
                <a:ea typeface="MS Gothic" panose="020B0609070205080204" pitchFamily="49" charset="-128"/>
                <a:cs typeface="Arial" panose="020B0604020202020204" pitchFamily="34" charset="0"/>
              </a:rPr>
              <a:t>vec</a:t>
            </a:r>
            <a:r>
              <a:rPr kumimoji="1" lang="en-US" altLang="ja-JP" sz="2400" dirty="0">
                <a:latin typeface="Arial" panose="020B0604020202020204" pitchFamily="34" charset="0"/>
                <a:ea typeface="MS Gothic" panose="020B0609070205080204" pitchFamily="49" charset="-128"/>
                <a:cs typeface="Arial" panose="020B0604020202020204" pitchFamily="34" charset="0"/>
              </a:rPr>
              <a:t> stone clu</a:t>
            </a:r>
            <a:r>
              <a:rPr kumimoji="1" lang="en-US" altLang="ja-JP" sz="2400" dirty="0">
                <a:latin typeface="MS Gothic" panose="020B0609070205080204" pitchFamily="49" charset="-128"/>
                <a:ea typeface="MS Gothic" panose="020B0609070205080204" pitchFamily="49" charset="-128"/>
              </a:rPr>
              <a:t>b </a:t>
            </a:r>
            <a:r>
              <a:rPr kumimoji="1" lang="ja-JP" altLang="en-US" sz="2400">
                <a:latin typeface="MS Gothic" panose="020B0609070205080204" pitchFamily="49" charset="-128"/>
                <a:ea typeface="MS Gothic" panose="020B0609070205080204" pitchFamily="49" charset="-128"/>
              </a:rPr>
              <a:t>モナズ石</a:t>
            </a:r>
            <a:r>
              <a:rPr kumimoji="1" lang="en-US" altLang="ja-JP" sz="2400" dirty="0">
                <a:latin typeface="MS Gothic" panose="020B0609070205080204" pitchFamily="49" charset="-128"/>
                <a:ea typeface="MS Gothic" panose="020B0609070205080204" pitchFamily="49" charset="-128"/>
              </a:rPr>
              <a:t> </a:t>
            </a:r>
            <a:r>
              <a:rPr lang="en-US" altLang="ja-JP" sz="2400" dirty="0">
                <a:latin typeface="Arial" panose="020B0604020202020204" pitchFamily="34" charset="0"/>
                <a:cs typeface="Arial" panose="020B0604020202020204" pitchFamily="34" charset="0"/>
              </a:rPr>
              <a:t>https://</a:t>
            </a:r>
            <a:r>
              <a:rPr lang="en-US" altLang="ja-JP" sz="2400" dirty="0" err="1">
                <a:latin typeface="Arial" panose="020B0604020202020204" pitchFamily="34" charset="0"/>
                <a:cs typeface="Arial" panose="020B0604020202020204" pitchFamily="34" charset="0"/>
              </a:rPr>
              <a:t>www.vecstone.jp</a:t>
            </a:r>
            <a:r>
              <a:rPr lang="en-US" altLang="ja-JP" sz="2400" dirty="0">
                <a:latin typeface="Arial" panose="020B0604020202020204" pitchFamily="34" charset="0"/>
                <a:cs typeface="Arial" panose="020B0604020202020204" pitchFamily="34" charset="0"/>
              </a:rPr>
              <a:t>/search/%25E3%2583%25A2%25E3%2583%258A%25E3%2582%25BA%25E7%259F%25B3/</a:t>
            </a:r>
            <a:endParaRPr lang="en-US" altLang="ja-JP"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1437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TotalTime>
  <Words>822</Words>
  <Application>Microsoft Macintosh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MS Gothic</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suzuki-serina-hr@ynu.jp</dc:creator>
  <cp:lastModifiedBy>suzuki-serina-hr@ynu.jp</cp:lastModifiedBy>
  <cp:revision>28</cp:revision>
  <dcterms:created xsi:type="dcterms:W3CDTF">2021-03-19T10:30:38Z</dcterms:created>
  <dcterms:modified xsi:type="dcterms:W3CDTF">2021-03-22T14:27:32Z</dcterms:modified>
</cp:coreProperties>
</file>