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759" r:id="rId2"/>
    <p:sldId id="1812" r:id="rId3"/>
    <p:sldId id="1778" r:id="rId4"/>
    <p:sldId id="1783" r:id="rId5"/>
    <p:sldId id="1793" r:id="rId6"/>
    <p:sldId id="1784" r:id="rId7"/>
    <p:sldId id="1860" r:id="rId8"/>
    <p:sldId id="1902" r:id="rId9"/>
    <p:sldId id="1870" r:id="rId10"/>
    <p:sldId id="1861" r:id="rId11"/>
    <p:sldId id="1862" r:id="rId12"/>
    <p:sldId id="1866" r:id="rId13"/>
    <p:sldId id="1865" r:id="rId14"/>
    <p:sldId id="1867" r:id="rId15"/>
    <p:sldId id="1863" r:id="rId16"/>
    <p:sldId id="1871" r:id="rId17"/>
    <p:sldId id="1802" r:id="rId18"/>
    <p:sldId id="1790" r:id="rId19"/>
    <p:sldId id="1785" r:id="rId20"/>
    <p:sldId id="1818" r:id="rId21"/>
    <p:sldId id="1801" r:id="rId22"/>
    <p:sldId id="1791" r:id="rId23"/>
    <p:sldId id="1872" r:id="rId24"/>
    <p:sldId id="1786" r:id="rId25"/>
    <p:sldId id="1787" r:id="rId26"/>
    <p:sldId id="1794" r:id="rId27"/>
    <p:sldId id="1822" r:id="rId28"/>
    <p:sldId id="1855" r:id="rId29"/>
    <p:sldId id="1789" r:id="rId30"/>
    <p:sldId id="1827" r:id="rId31"/>
    <p:sldId id="1830" r:id="rId32"/>
    <p:sldId id="1880" r:id="rId33"/>
    <p:sldId id="1832" r:id="rId34"/>
    <p:sldId id="1833" r:id="rId35"/>
    <p:sldId id="1834" r:id="rId36"/>
    <p:sldId id="1840" r:id="rId37"/>
    <p:sldId id="1845" r:id="rId38"/>
    <p:sldId id="1843" r:id="rId39"/>
    <p:sldId id="1779" r:id="rId40"/>
    <p:sldId id="1857" r:id="rId41"/>
    <p:sldId id="1780" r:id="rId42"/>
    <p:sldId id="1839" r:id="rId43"/>
    <p:sldId id="1803" r:id="rId44"/>
    <p:sldId id="1896" r:id="rId45"/>
    <p:sldId id="1766" r:id="rId46"/>
    <p:sldId id="1898" r:id="rId47"/>
    <p:sldId id="1765" r:id="rId48"/>
    <p:sldId id="1901" r:id="rId49"/>
    <p:sldId id="1805" r:id="rId50"/>
    <p:sldId id="1767" r:id="rId51"/>
    <p:sldId id="1770" r:id="rId52"/>
    <p:sldId id="1768" r:id="rId53"/>
    <p:sldId id="1771" r:id="rId54"/>
    <p:sldId id="1769" r:id="rId55"/>
    <p:sldId id="1895" r:id="rId56"/>
    <p:sldId id="1772" r:id="rId57"/>
    <p:sldId id="1773" r:id="rId58"/>
    <p:sldId id="1781" r:id="rId59"/>
    <p:sldId id="1848" r:id="rId60"/>
    <p:sldId id="1892" r:id="rId61"/>
    <p:sldId id="1891" r:id="rId62"/>
    <p:sldId id="1849" r:id="rId63"/>
    <p:sldId id="1804" r:id="rId64"/>
    <p:sldId id="1850" r:id="rId65"/>
    <p:sldId id="1851" r:id="rId66"/>
    <p:sldId id="1753" r:id="rId67"/>
    <p:sldId id="1782" r:id="rId68"/>
    <p:sldId id="1799" r:id="rId69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77" autoAdjust="0"/>
  </p:normalViewPr>
  <p:slideViewPr>
    <p:cSldViewPr snapToGrid="0">
      <p:cViewPr>
        <p:scale>
          <a:sx n="59" d="100"/>
          <a:sy n="59" d="100"/>
        </p:scale>
        <p:origin x="964" y="2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E8E4-BC40-4227-9433-AC0EFDDF3102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78543-FD36-4A9B-886F-CB0687487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70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2AB8C-40C3-433B-9F53-09E055264D22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A006C-B1B7-416D-B469-AE74E13DB8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10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4B7673-523C-43F9-BDEB-54FC79716B55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6994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09A0F-4C23-4FBC-984E-D440688083F2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47181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036250-B9A7-4054-9D3A-D4715EBBB81F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565333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E2906-4A58-4DF8-B0B1-A01CE4144B2A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08434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E7B4B-78C3-44A5-871D-FC4DE49D417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474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A6AB351-F4D6-4FDF-B4BC-B852A86A9615}" type="slidenum">
              <a:rPr lang="en-US" altLang="ja-JP"/>
              <a:pPr eaLnBrk="1" hangingPunct="1">
                <a:spcBef>
                  <a:spcPct val="0"/>
                </a:spcBef>
              </a:pPr>
              <a:t>65</a:t>
            </a:fld>
            <a:endParaRPr lang="en-US" altLang="ja-JP" dirty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noFill/>
        </p:spPr>
        <p:txBody>
          <a:bodyPr/>
          <a:lstStyle/>
          <a:p>
            <a:pPr eaLnBrk="1" hangingPunct="1"/>
            <a:endParaRPr lang="ja-JP" altLang="ja-JP" dirty="0">
              <a:latin typeface="Times" panose="02020603050405020304" pitchFamily="18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54063" indent="-288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62050" indent="-2301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27188" indent="-2301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92325" indent="-23018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49525" indent="-2301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3006725" indent="-2301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63925" indent="-2301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921125" indent="-23018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7800BB4-E5AA-4A45-82D1-2F2DE64986C9}" type="slidenum">
              <a:rPr lang="en-US" altLang="ja-JP">
                <a:ea typeface="ＭＳ Ｐゴシック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>
              <a:ea typeface="ＭＳ Ｐゴシック" charset="-128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9543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079A9-B629-1746-B378-C5B8A2A1E687}" type="slidenum">
              <a:rPr lang="ja-JP" altLang="en-US"/>
              <a:pPr/>
              <a:t>40</a:t>
            </a:fld>
            <a:endParaRPr lang="en-US" altLang="ja-JP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3726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  <a:p>
            <a:r>
              <a:rPr kumimoji="1" lang="en-US" altLang="ja-JP"/>
              <a:t>This</a:t>
            </a:r>
            <a:r>
              <a:rPr kumimoji="1" lang="en-US" altLang="ja-JP" baseline="0"/>
              <a:t> study cannot produce direct information of continental crust b</a:t>
            </a:r>
            <a:r>
              <a:rPr kumimoji="1" lang="en-US" altLang="ja-JP"/>
              <a:t>efore 3 Ga.</a:t>
            </a:r>
          </a:p>
          <a:p>
            <a:endParaRPr kumimoji="1" lang="en-US" altLang="ja-JP"/>
          </a:p>
          <a:p>
            <a:r>
              <a:rPr kumimoji="1" lang="en-US" altLang="ja-JP"/>
              <a:t>Nonetheless,</a:t>
            </a:r>
            <a:r>
              <a:rPr kumimoji="1" lang="en-US" altLang="ja-JP" baseline="0"/>
              <a:t> much more production and destruction of CC was likely to occur on the earlier Earth, </a:t>
            </a:r>
          </a:p>
          <a:p>
            <a:r>
              <a:rPr kumimoji="1" lang="en-US" altLang="ja-JP" baseline="0"/>
              <a:t>because the Earth was warmer and its interior could be more active. </a:t>
            </a:r>
          </a:p>
          <a:p>
            <a:r>
              <a:rPr kumimoji="1" lang="en-US" altLang="ja-JP" baseline="0"/>
              <a:t> </a:t>
            </a:r>
          </a:p>
          <a:p>
            <a:r>
              <a:rPr kumimoji="1" lang="en-US" altLang="ja-JP"/>
              <a:t>This</a:t>
            </a:r>
            <a:r>
              <a:rPr kumimoji="1" lang="en-US" altLang="ja-JP" baseline="0"/>
              <a:t> is schematic image of production and subduction of granitic continental crust.</a:t>
            </a:r>
          </a:p>
          <a:p>
            <a:r>
              <a:rPr kumimoji="1" lang="en-US" altLang="ja-JP" baseline="0"/>
              <a:t>Most of the ancient CC was likely to be subducted, and modern contients indicated by brown color is tiny remnant between production and the destruction. </a:t>
            </a:r>
          </a:p>
          <a:p>
            <a:endParaRPr kumimoji="1" lang="en-US" altLang="ja-JP" baseline="0"/>
          </a:p>
          <a:p>
            <a:r>
              <a:rPr kumimoji="1" lang="en-US" altLang="ja-JP" baseline="0"/>
              <a:t>Therefore,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C6707-0499-4821-B91B-C3847F545F04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36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301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EA8F4F6-9BF6-46DA-965E-8A23CCD5F885}" type="slidenum">
              <a:rPr lang="ja-JP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76945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198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BF87E81-D52D-4DC6-97D4-7A9B523B75F8}" type="slidenum">
              <a:rPr lang="ja-JP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49267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mtClean="0"/>
              <a:t>30</a:t>
            </a:r>
            <a:endParaRPr lang="ja-JP" altLang="en-US" smtClean="0"/>
          </a:p>
        </p:txBody>
      </p:sp>
      <p:sp>
        <p:nvSpPr>
          <p:cNvPr id="5325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fld id="{C4FF7191-71EA-453F-A49E-31105CE60EE6}" type="slidenum">
              <a:rPr lang="ja-JP" altLang="en-US" smtClean="0"/>
              <a:pPr eaLnBrk="1" hangingPunct="1"/>
              <a:t>50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90181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079A9-B629-1746-B378-C5B8A2A1E687}" type="slidenum">
              <a:rPr lang="ja-JP" altLang="en-US"/>
              <a:pPr/>
              <a:t>53</a:t>
            </a:fld>
            <a:endParaRPr lang="en-US" altLang="ja-JP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03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4B7673-523C-43F9-BDEB-54FC79716B55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08432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68FBB2-326B-481D-B1D8-E5F268373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7F8A009-C6D8-42B2-920B-A9C653F28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270274-D28F-4242-BA06-FB1679B9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CCB9E2-7BBB-40F4-877B-0C5BBF5D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DC6594-C7F1-4782-B02B-6C8655DA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55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2BB1D7-4340-4B21-86D5-692DB671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A044777-BCBF-4897-B10F-1A5538930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2501BE-75C9-46EF-8920-841EA1520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665D57-30DE-4EFC-BB1E-E4035014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06555C-2C07-4FAB-AE26-08851B9C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8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4193FA3-9920-4D6B-B57A-1794A4C0D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93EC3C-1F7C-4A0C-AFD1-AE8E9115B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2264A-4457-4062-9067-427E0950D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26987E-2B6A-49BC-8875-809D913E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6C925E-C377-4F63-9DAE-9B04240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65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タイトルテキスト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595314" y="1196579"/>
            <a:ext cx="11001375" cy="4822031"/>
          </a:xfrm>
          <a:prstGeom prst="rect">
            <a:avLst/>
          </a:prstGeom>
        </p:spPr>
        <p:txBody>
          <a:bodyPr/>
          <a:lstStyle>
            <a:lvl2pPr marL="571480" indent="-250022">
              <a:lnSpc>
                <a:spcPct val="60000"/>
              </a:lnSpc>
              <a:buFontTx/>
              <a:buChar char="•"/>
              <a:defRPr sz="2500"/>
            </a:lvl2pPr>
            <a:lvl3pPr marL="0" indent="0">
              <a:lnSpc>
                <a:spcPct val="60000"/>
              </a:lnSpc>
              <a:buSzTx/>
              <a:buFontTx/>
              <a:buNone/>
              <a:defRPr sz="2500"/>
            </a:lvl3pPr>
            <a:lvl4pPr marL="0" indent="0">
              <a:lnSpc>
                <a:spcPct val="60000"/>
              </a:lnSpc>
              <a:buSzTx/>
              <a:buFontTx/>
              <a:buNone/>
              <a:defRPr sz="2500"/>
            </a:lvl4pPr>
            <a:lvl5pPr marL="0" indent="0">
              <a:lnSpc>
                <a:spcPct val="60000"/>
              </a:lnSpc>
              <a:buSzTx/>
              <a:buFontTx/>
              <a:buNone/>
              <a:defRPr sz="2500"/>
            </a:lvl5pPr>
          </a:lstStyle>
          <a:p>
            <a:pPr lvl="0">
              <a:defRPr sz="1800"/>
            </a:pPr>
            <a:r>
              <a:rPr sz="2700"/>
              <a:t>本文レベル1</a:t>
            </a:r>
          </a:p>
          <a:p>
            <a:pPr lvl="1">
              <a:defRPr sz="1800"/>
            </a:pPr>
            <a:r>
              <a:rPr sz="2500"/>
              <a:t>本文レベル2</a:t>
            </a:r>
          </a:p>
          <a:p>
            <a:pPr lvl="2">
              <a:defRPr sz="1800"/>
            </a:pPr>
            <a:r>
              <a:rPr sz="2500"/>
              <a:t>本文レベル3</a:t>
            </a:r>
          </a:p>
          <a:p>
            <a:pPr lvl="3">
              <a:defRPr sz="1800"/>
            </a:pPr>
            <a:r>
              <a:rPr sz="2500"/>
              <a:t>本文レベル4</a:t>
            </a:r>
          </a:p>
          <a:p>
            <a:pPr lvl="4">
              <a:defRPr sz="1800"/>
            </a:pPr>
            <a:r>
              <a:rPr sz="2500"/>
              <a:t>本文レベル 5</a:t>
            </a:r>
          </a:p>
        </p:txBody>
      </p:sp>
    </p:spTree>
    <p:extLst>
      <p:ext uri="{BB962C8B-B14F-4D97-AF65-F5344CB8AC3E}">
        <p14:creationId xmlns:p14="http://schemas.microsoft.com/office/powerpoint/2010/main" val="42525765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86C27-260F-41AC-9655-3FF798A6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262B99-CEFE-4880-9639-312E15CAC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E48C07-F857-4A4D-8109-A3308A3F5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6DEC50-53D9-4BF8-AEBE-0BC1DD6B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7DDFBC-B7CB-49F1-9406-FC8471D7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50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FE9840-16D1-49A9-9334-90B0CE3D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8396DB2-8533-4152-84F7-DB53BF14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B402E1-AEC8-4ED5-AC88-934B1D49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C09A3-C532-4A8B-8634-7C2AAE03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673F20-D130-465A-BB23-7CD83276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84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FC4E49-0CFF-47F1-B3AB-189D2FF2D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2C4549-1820-4277-ABD9-093EB76063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5F6F5C-2F6D-452C-BB5F-6A679B562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4CAF38D-EE71-4EE4-954D-D24EA474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0229CF-8C1A-4DD2-9EBA-35115100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95C89F-69BF-49FD-AFC8-6C0BD663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71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ADDE16-81C6-4058-88EF-62482EBE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EFB038-3AA4-404C-8DF8-76B22DF2D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DF46001-D6DE-4B8C-A699-B4E8F316C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42D3CBF-8269-4797-85D7-1547B2A4A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B208F7-10D9-4409-A7A3-2F098C3D3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5EEB530-8438-4E17-BB5B-C4F8CA8C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1690B20-CB28-4559-B93E-908676B7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EDB8228-7BA2-4CD1-B89E-0EF6AA61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48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D60265-83AE-433B-B414-5CB71C77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F4E98AA-DC5E-4856-A82A-83EAD922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5E9DFA8-ED87-4DF3-A946-AE8AD402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2F1CA1-6151-4C75-9BDD-9A887CBF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54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6D23853-D502-4963-BD46-BB997C5D9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D4AB13F-4D26-430A-A923-40C8BA0D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EE5FB1-8355-408A-B448-B326BD04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88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F0E9E4-F05C-45F4-8221-75A48140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DC699E9-B115-4E92-BE3E-7AE318605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729F21-17D2-475F-9408-2E6B1AB95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18E23C-CA14-41BF-9DEC-AAF38B8C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CF50D58-C9D6-47E5-B7B5-052774A7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A6AAF1-4D5B-4101-910D-0101DE13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46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10E80A-6BCD-4EA5-B7D6-02E84C90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9572E4E-0D94-4217-BDC2-0C4F75B8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38F5474-DFBD-4B9C-ACCF-A831A393C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895965-A2AF-40B7-A9A8-9EA67F4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A149AE-60E1-4302-A396-7F31FA12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B53C20-6282-4476-AA08-3BF9689C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25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8ADCB4D-6982-4187-9AC9-3F46C328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D33E40-48EE-4FA5-8E51-23167B2E7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C24FFC-0D07-415C-AB03-E722C7995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351BF-F3F3-467E-9A33-40499742A486}" type="datetimeFigureOut">
              <a:rPr kumimoji="1" lang="ja-JP" altLang="en-US" smtClean="0"/>
              <a:t>2021/1/7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39485E-9EEE-4378-9894-40FCCA037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9AC719-F14D-4362-B6CE-6D6F6A7CE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570DA-8C68-49FD-A2A3-469B0E4C6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92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d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066800" y="1122363"/>
            <a:ext cx="10058400" cy="238760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大陸三層モデルと地球形成史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新学術研究「冥王代生命学」（</a:t>
            </a: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2014- 2020</a:t>
            </a: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）の成果ととも</a:t>
            </a: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endParaRPr kumimoji="1" lang="ja-JP" altLang="en-US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type="subTitle" idx="1"/>
          </p:nvPr>
        </p:nvSpPr>
        <p:spPr>
          <a:xfrm>
            <a:off x="1524000" y="4310742"/>
            <a:ext cx="9144000" cy="947057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東京工業大学地球生命研究所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>
              <a:buNone/>
            </a:pP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丸山茂徳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54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2420" y="365125"/>
            <a:ext cx="11567160" cy="1325563"/>
          </a:xfrm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大理論：宇宙史、地球史、生命史、脳の起源は複雑系の科学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●研究は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つの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手法を使う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俯瞰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科学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●モデル（作業仮説）を立てる。理論の内容が明示される。次世代は反証を集めて新たなモデルを立てる。それを繰り返して真相に近づく（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Abduction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：仮説転がし）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●モデルは検証可能性を持たなければならない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138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グループ化 129"/>
          <p:cNvGrpSpPr/>
          <p:nvPr/>
        </p:nvGrpSpPr>
        <p:grpSpPr>
          <a:xfrm>
            <a:off x="1407048" y="1691610"/>
            <a:ext cx="8865147" cy="5071875"/>
            <a:chOff x="1156677" y="1114667"/>
            <a:chExt cx="8865147" cy="5071875"/>
          </a:xfrm>
        </p:grpSpPr>
        <p:sp>
          <p:nvSpPr>
            <p:cNvPr id="69" name="正方形/長方形 68"/>
            <p:cNvSpPr/>
            <p:nvPr/>
          </p:nvSpPr>
          <p:spPr>
            <a:xfrm>
              <a:off x="1156677" y="5346387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1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1156677" y="4770315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2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1156677" y="4194243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3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156677" y="3618171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4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156677" y="3042099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5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156677" y="2466027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6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206943" y="5310820"/>
              <a:ext cx="1013555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肉眼観察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2226483" y="4752022"/>
              <a:ext cx="1013555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応用数学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2054831" y="4193222"/>
              <a:ext cx="1349042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天体望遠鏡や顕微鏡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2086095" y="3599257"/>
              <a:ext cx="1349042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ニュートン力学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1932725" y="3024826"/>
              <a:ext cx="1632341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熱力学や電磁気学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grpSp>
          <p:nvGrpSpPr>
            <p:cNvPr id="90" name="グループ化 89"/>
            <p:cNvGrpSpPr/>
            <p:nvPr/>
          </p:nvGrpSpPr>
          <p:grpSpPr>
            <a:xfrm>
              <a:off x="1828800" y="1170432"/>
              <a:ext cx="8193024" cy="4608576"/>
              <a:chOff x="1828800" y="1170432"/>
              <a:chExt cx="8193024" cy="4608576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1828800" y="5202936"/>
                <a:ext cx="8193024" cy="576072"/>
                <a:chOff x="1828800" y="5202936"/>
                <a:chExt cx="8193024" cy="576072"/>
              </a:xfrm>
            </p:grpSpPr>
            <p:sp>
              <p:nvSpPr>
                <p:cNvPr id="5" name="正方形/長方形 4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" name="正方形/長方形 5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正方形/長方形 6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正方形/長方形 7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" name="正方形/長方形 9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正方形/長方形 10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正方形/長方形 11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" name="グループ化 13"/>
              <p:cNvGrpSpPr/>
              <p:nvPr/>
            </p:nvGrpSpPr>
            <p:grpSpPr>
              <a:xfrm>
                <a:off x="1828800" y="4626864"/>
                <a:ext cx="8193024" cy="576072"/>
                <a:chOff x="1828800" y="5202936"/>
                <a:chExt cx="8193024" cy="576072"/>
              </a:xfrm>
            </p:grpSpPr>
            <p:sp>
              <p:nvSpPr>
                <p:cNvPr id="15" name="正方形/長方形 14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正方形/長方形 15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正方形/長方形 16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正方形/長方形 17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" name="正方形/長方形 18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正方形/長方形 19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正方形/長方形 20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正方形/長方形 21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23" name="グループ化 22"/>
              <p:cNvGrpSpPr/>
              <p:nvPr/>
            </p:nvGrpSpPr>
            <p:grpSpPr>
              <a:xfrm>
                <a:off x="1828800" y="4050792"/>
                <a:ext cx="8193024" cy="576072"/>
                <a:chOff x="1828800" y="5202936"/>
                <a:chExt cx="8193024" cy="576072"/>
              </a:xfrm>
            </p:grpSpPr>
            <p:sp>
              <p:nvSpPr>
                <p:cNvPr id="24" name="正方形/長方形 23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正方形/長方形 29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正方形/長方形 30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32" name="グループ化 31"/>
              <p:cNvGrpSpPr/>
              <p:nvPr/>
            </p:nvGrpSpPr>
            <p:grpSpPr>
              <a:xfrm>
                <a:off x="1828800" y="3474720"/>
                <a:ext cx="8193024" cy="576072"/>
                <a:chOff x="1828800" y="5202936"/>
                <a:chExt cx="8193024" cy="576072"/>
              </a:xfrm>
            </p:grpSpPr>
            <p:sp>
              <p:nvSpPr>
                <p:cNvPr id="33" name="正方形/長方形 32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正方形/長方形 33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正方形/長方形 35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正方形/長方形 36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正方形/長方形 37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正方形/長方形 38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正方形/長方形 39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1" name="グループ化 40"/>
              <p:cNvGrpSpPr/>
              <p:nvPr/>
            </p:nvGrpSpPr>
            <p:grpSpPr>
              <a:xfrm>
                <a:off x="1828800" y="2898648"/>
                <a:ext cx="8193024" cy="576072"/>
                <a:chOff x="1828800" y="5202936"/>
                <a:chExt cx="8193024" cy="576072"/>
              </a:xfrm>
            </p:grpSpPr>
            <p:sp>
              <p:nvSpPr>
                <p:cNvPr id="42" name="正方形/長方形 41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正方形/長方形 42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正方形/長方形 43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正方形/長方形 44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正方形/長方形 45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正方形/長方形 46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正方形/長方形 47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正方形/長方形 48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0" name="グループ化 49"/>
              <p:cNvGrpSpPr/>
              <p:nvPr/>
            </p:nvGrpSpPr>
            <p:grpSpPr>
              <a:xfrm>
                <a:off x="1828800" y="2322576"/>
                <a:ext cx="8193024" cy="576072"/>
                <a:chOff x="1828800" y="5202936"/>
                <a:chExt cx="8193024" cy="576072"/>
              </a:xfrm>
            </p:grpSpPr>
            <p:sp>
              <p:nvSpPr>
                <p:cNvPr id="51" name="正方形/長方形 50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正方形/長方形 51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正方形/長方形 52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正方形/長方形 53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正方形/長方形 54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正方形/長方形 55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正方形/長方形 56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正方形/長方形 57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9" name="グループ化 58"/>
              <p:cNvGrpSpPr/>
              <p:nvPr/>
            </p:nvGrpSpPr>
            <p:grpSpPr>
              <a:xfrm>
                <a:off x="1828800" y="1746504"/>
                <a:ext cx="8193024" cy="576072"/>
                <a:chOff x="1828800" y="5202936"/>
                <a:chExt cx="8193024" cy="576072"/>
              </a:xfrm>
            </p:grpSpPr>
            <p:sp>
              <p:nvSpPr>
                <p:cNvPr id="60" name="正方形/長方形 59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正方形/長方形 60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正方形/長方形 61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1" name="グループ化 80"/>
              <p:cNvGrpSpPr/>
              <p:nvPr/>
            </p:nvGrpSpPr>
            <p:grpSpPr>
              <a:xfrm>
                <a:off x="1828800" y="1170432"/>
                <a:ext cx="8193024" cy="576072"/>
                <a:chOff x="1828800" y="5202936"/>
                <a:chExt cx="8193024" cy="576072"/>
              </a:xfrm>
            </p:grpSpPr>
            <p:sp>
              <p:nvSpPr>
                <p:cNvPr id="82" name="正方形/長方形 81"/>
                <p:cNvSpPr/>
                <p:nvPr/>
              </p:nvSpPr>
              <p:spPr>
                <a:xfrm>
                  <a:off x="3621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正方形/長方形 82"/>
                <p:cNvSpPr/>
                <p:nvPr/>
              </p:nvSpPr>
              <p:spPr>
                <a:xfrm>
                  <a:off x="4535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正方形/長方形 83"/>
                <p:cNvSpPr/>
                <p:nvPr/>
              </p:nvSpPr>
              <p:spPr>
                <a:xfrm>
                  <a:off x="54498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正方形/長方形 84"/>
                <p:cNvSpPr/>
                <p:nvPr/>
              </p:nvSpPr>
              <p:spPr>
                <a:xfrm>
                  <a:off x="63642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正方形/長方形 85"/>
                <p:cNvSpPr/>
                <p:nvPr/>
              </p:nvSpPr>
              <p:spPr>
                <a:xfrm>
                  <a:off x="72786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正方形/長方形 86"/>
                <p:cNvSpPr/>
                <p:nvPr/>
              </p:nvSpPr>
              <p:spPr>
                <a:xfrm>
                  <a:off x="81930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/>
                <p:cNvSpPr/>
                <p:nvPr/>
              </p:nvSpPr>
              <p:spPr>
                <a:xfrm>
                  <a:off x="9107424" y="5202936"/>
                  <a:ext cx="914400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正方形/長方形 88"/>
                <p:cNvSpPr/>
                <p:nvPr/>
              </p:nvSpPr>
              <p:spPr>
                <a:xfrm>
                  <a:off x="1828800" y="5202936"/>
                  <a:ext cx="1792224" cy="57607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91" name="正方形/長方形 90"/>
            <p:cNvSpPr/>
            <p:nvPr/>
          </p:nvSpPr>
          <p:spPr>
            <a:xfrm>
              <a:off x="1876400" y="2464319"/>
              <a:ext cx="1632341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素粒子物理学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1903755" y="1905518"/>
              <a:ext cx="1632341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計算機科学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1164242" y="1889955"/>
              <a:ext cx="429846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7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4226070" y="5897373"/>
              <a:ext cx="629338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1600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5132655" y="5897373"/>
              <a:ext cx="629338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1700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6047054" y="5897372"/>
              <a:ext cx="629338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1800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6959849" y="5897372"/>
              <a:ext cx="629338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1900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7878554" y="5897372"/>
              <a:ext cx="629338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2000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8792756" y="5897372"/>
              <a:ext cx="629338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2100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3627814" y="5381158"/>
              <a:ext cx="5479610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3621918" y="4884569"/>
              <a:ext cx="5479610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4526466" y="4293358"/>
              <a:ext cx="4573890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4546004" y="3718930"/>
              <a:ext cx="4573890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7271399" y="3144499"/>
              <a:ext cx="1835036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7729136" y="2562254"/>
              <a:ext cx="1365040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1894030" y="1350959"/>
              <a:ext cx="1795575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モデル（作業仮説）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7881062" y="1995638"/>
              <a:ext cx="1240945" cy="128688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701921" y="1345717"/>
              <a:ext cx="761499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天動説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4640987" y="1344214"/>
              <a:ext cx="761499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地動説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10" name="楕円 109"/>
            <p:cNvSpPr/>
            <p:nvPr/>
          </p:nvSpPr>
          <p:spPr>
            <a:xfrm>
              <a:off x="7663705" y="4263734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楕円 110"/>
            <p:cNvSpPr/>
            <p:nvPr/>
          </p:nvSpPr>
          <p:spPr>
            <a:xfrm>
              <a:off x="7656668" y="3713281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楕円 111"/>
            <p:cNvSpPr/>
            <p:nvPr/>
          </p:nvSpPr>
          <p:spPr>
            <a:xfrm>
              <a:off x="7663705" y="3994067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楕円 112"/>
            <p:cNvSpPr/>
            <p:nvPr/>
          </p:nvSpPr>
          <p:spPr>
            <a:xfrm>
              <a:off x="7954154" y="4263734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楕円 113"/>
            <p:cNvSpPr/>
            <p:nvPr/>
          </p:nvSpPr>
          <p:spPr>
            <a:xfrm>
              <a:off x="7954154" y="3993696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楕円 114"/>
            <p:cNvSpPr/>
            <p:nvPr/>
          </p:nvSpPr>
          <p:spPr>
            <a:xfrm>
              <a:off x="7963251" y="3709722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楕円 115"/>
            <p:cNvSpPr/>
            <p:nvPr/>
          </p:nvSpPr>
          <p:spPr>
            <a:xfrm>
              <a:off x="8343280" y="4261949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楕円 116"/>
            <p:cNvSpPr/>
            <p:nvPr/>
          </p:nvSpPr>
          <p:spPr>
            <a:xfrm>
              <a:off x="8342394" y="3990597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楕円 117"/>
            <p:cNvSpPr/>
            <p:nvPr/>
          </p:nvSpPr>
          <p:spPr>
            <a:xfrm>
              <a:off x="8349580" y="3717286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楕円 118"/>
            <p:cNvSpPr/>
            <p:nvPr/>
          </p:nvSpPr>
          <p:spPr>
            <a:xfrm>
              <a:off x="8349580" y="3126729"/>
              <a:ext cx="158312" cy="158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6446188" y="4056992"/>
              <a:ext cx="692272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化学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21" name="正方形/長方形 120"/>
            <p:cNvSpPr/>
            <p:nvPr/>
          </p:nvSpPr>
          <p:spPr>
            <a:xfrm>
              <a:off x="4518590" y="4045270"/>
              <a:ext cx="1632341" cy="289169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14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地質学、鉱物学</a:t>
              </a:r>
              <a:endPara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7742861" y="1664718"/>
              <a:ext cx="0" cy="2690606"/>
            </a:xfrm>
            <a:prstGeom prst="line">
              <a:avLst/>
            </a:prstGeom>
            <a:ln w="34925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/>
            <p:nvPr/>
          </p:nvCxnSpPr>
          <p:spPr>
            <a:xfrm>
              <a:off x="8035936" y="1466789"/>
              <a:ext cx="0" cy="2844182"/>
            </a:xfrm>
            <a:prstGeom prst="line">
              <a:avLst/>
            </a:prstGeom>
            <a:ln w="34925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/>
            <p:nvPr/>
          </p:nvCxnSpPr>
          <p:spPr>
            <a:xfrm>
              <a:off x="8422796" y="1313411"/>
              <a:ext cx="0" cy="3049350"/>
            </a:xfrm>
            <a:prstGeom prst="line">
              <a:avLst/>
            </a:prstGeom>
            <a:ln w="34925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正方形/長方形 126"/>
            <p:cNvSpPr/>
            <p:nvPr/>
          </p:nvSpPr>
          <p:spPr>
            <a:xfrm>
              <a:off x="7565580" y="1466357"/>
              <a:ext cx="355245" cy="1730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05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I</a:t>
              </a:r>
              <a:endPara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28" name="正方形/長方形 127"/>
            <p:cNvSpPr/>
            <p:nvPr/>
          </p:nvSpPr>
          <p:spPr>
            <a:xfrm>
              <a:off x="7889917" y="1290511"/>
              <a:ext cx="355245" cy="1730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05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II</a:t>
              </a:r>
              <a:endPara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8229885" y="1114667"/>
              <a:ext cx="355245" cy="1730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altLang="ja-JP" sz="105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ahoma" panose="020B0604030504040204" pitchFamily="34" charset="0"/>
                </a:rPr>
                <a:t>III</a:t>
              </a:r>
              <a:endPara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endParaRPr>
            </a:p>
          </p:txBody>
        </p:sp>
      </p:grpSp>
      <p:sp>
        <p:nvSpPr>
          <p:cNvPr id="131" name="コンテンツ プレースホルダー 2"/>
          <p:cNvSpPr txBox="1">
            <a:spLocks/>
          </p:cNvSpPr>
          <p:nvPr/>
        </p:nvSpPr>
        <p:spPr>
          <a:xfrm>
            <a:off x="649223" y="129112"/>
            <a:ext cx="10987605" cy="17124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研究の手法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①肉眼観察、②望遠鏡と顕微鏡、③応用数学、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④ニュートン力学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、⑤熱力学、</a:t>
            </a:r>
            <a:r>
              <a:rPr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⑥電磁気学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、⑦確率・統計、</a:t>
            </a:r>
            <a:r>
              <a:rPr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⑧計算機科学</a:t>
            </a:r>
            <a:endParaRPr lang="en-US" altLang="ja-JP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9076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複雑系科学の研究方法；俯瞰科学、惑星形成論の例</a:t>
            </a:r>
            <a:endParaRPr kumimoji="1" lang="ja-JP" altLang="en-US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308100" y="1806574"/>
            <a:ext cx="9639300" cy="4873626"/>
            <a:chOff x="1003300" y="1311274"/>
            <a:chExt cx="9639300" cy="4873626"/>
          </a:xfrm>
        </p:grpSpPr>
        <p:sp>
          <p:nvSpPr>
            <p:cNvPr id="4" name="正方形/長方形 3"/>
            <p:cNvSpPr/>
            <p:nvPr/>
          </p:nvSpPr>
          <p:spPr>
            <a:xfrm>
              <a:off x="4483100" y="3175000"/>
              <a:ext cx="26797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太陽系惑星形成モデル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4483100" y="5003800"/>
              <a:ext cx="26797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数値</a:t>
              </a:r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計算（近似科学）</a:t>
              </a:r>
              <a:endPara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ボトムアップ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483100" y="1311274"/>
              <a:ext cx="26797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トップダウン</a:t>
              </a:r>
              <a:endPara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比較</a:t>
              </a:r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惑星学</a:t>
              </a:r>
              <a:r>
                <a:rPr lang="en-US" altLang="ja-JP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内側から外側まで）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003300" y="3175000"/>
              <a:ext cx="26797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隕石学</a:t>
              </a:r>
              <a:endPara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起源</a:t>
              </a:r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物質からボトムアップ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7962900" y="3175000"/>
              <a:ext cx="26797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地</a:t>
              </a:r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球史</a:t>
              </a:r>
              <a:endPara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進化</a:t>
              </a:r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した惑星からトップダウン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上矢印 8"/>
            <p:cNvSpPr/>
            <p:nvPr/>
          </p:nvSpPr>
          <p:spPr>
            <a:xfrm>
              <a:off x="5537200" y="4356100"/>
              <a:ext cx="548401" cy="647700"/>
            </a:xfrm>
            <a:prstGeom prst="upArrow">
              <a:avLst>
                <a:gd name="adj1" fmla="val 31818"/>
                <a:gd name="adj2" fmla="val 7000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上矢印 9"/>
            <p:cNvSpPr/>
            <p:nvPr/>
          </p:nvSpPr>
          <p:spPr>
            <a:xfrm rot="10800000">
              <a:off x="5526801" y="2496344"/>
              <a:ext cx="558800" cy="678655"/>
            </a:xfrm>
            <a:prstGeom prst="upArrow">
              <a:avLst>
                <a:gd name="adj1" fmla="val 31818"/>
                <a:gd name="adj2" fmla="val 7000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上矢印 10"/>
            <p:cNvSpPr/>
            <p:nvPr/>
          </p:nvSpPr>
          <p:spPr>
            <a:xfrm rot="5400000">
              <a:off x="3787775" y="3381375"/>
              <a:ext cx="590550" cy="800100"/>
            </a:xfrm>
            <a:prstGeom prst="upArrow">
              <a:avLst>
                <a:gd name="adj1" fmla="val 31818"/>
                <a:gd name="adj2" fmla="val 7000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上矢印 11"/>
            <p:cNvSpPr/>
            <p:nvPr/>
          </p:nvSpPr>
          <p:spPr>
            <a:xfrm rot="16200000">
              <a:off x="7267575" y="3365500"/>
              <a:ext cx="590550" cy="800100"/>
            </a:xfrm>
            <a:prstGeom prst="upArrow">
              <a:avLst>
                <a:gd name="adj1" fmla="val 31818"/>
                <a:gd name="adj2" fmla="val 70000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859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6304"/>
            <a:ext cx="9144000" cy="472083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847528" y="5733256"/>
            <a:ext cx="473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岩石惑星形成領域＞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1300K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→揮発性成分なし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88089" y="5733256"/>
            <a:ext cx="345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氷惑星形成領域の温度は＜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0℃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92483" y="461554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質量欠損の領域</a:t>
            </a:r>
            <a:endParaRPr kumimoji="1" lang="ja-JP" altLang="en-US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1114" y="596304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モデルには</a:t>
            </a:r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検証可能性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が必要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 smtClean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特に反証が鍵</a:t>
            </a:r>
            <a:endParaRPr kumimoji="1" lang="ja-JP" altLang="en-US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50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タンデムモデル　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TANDEM Model</a:t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to explain how the solar system formed and how the solid earth formed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8" y="1110343"/>
            <a:ext cx="7481288" cy="54210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94091" y="6531428"/>
            <a:ext cx="7204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TANDEM Model (</a:t>
            </a:r>
            <a:r>
              <a:rPr kumimoji="1" lang="en-US" altLang="ja-JP" sz="14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Imaeda</a:t>
            </a:r>
            <a:r>
              <a:rPr kumimoji="1" lang="en-US" altLang="ja-JP" sz="1400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and Ebisuzaki, 2017, Geoscience Frontiers 8, 223-231)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8015654" y="1795781"/>
            <a:ext cx="403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Previous planetary formation theory was based on only N-body simulation.</a:t>
            </a:r>
          </a:p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TANDEM model include new parameters </a:t>
            </a: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1)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magneto-rotational instability</a:t>
            </a: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(2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) N-body simulation</a:t>
            </a: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(3) Wide-range to cover 100AU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77732" y="4669969"/>
            <a:ext cx="526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●対流物質が渋滞する場所が２か所できる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　氷惑星と岩石惑星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FF0000"/>
                </a:solidFill>
              </a:rPr>
              <a:t>●ガスが減少すると、それらの場所が内側に移動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28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理論からの予言と系外惑星観測との整合性（一致）</a:t>
            </a:r>
            <a:endParaRPr kumimoji="1" lang="ja-JP" altLang="en-US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20" y="1690688"/>
            <a:ext cx="6536848" cy="4907573"/>
          </a:xfrm>
          <a:prstGeom prst="rect">
            <a:avLst/>
          </a:prstGeom>
        </p:spPr>
      </p:pic>
      <p:pic>
        <p:nvPicPr>
          <p:cNvPr id="6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301" y="1909764"/>
            <a:ext cx="5088969" cy="38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地球史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60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1-2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これまでの一般的な地球史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モデル（間違い）以下は反証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地球の起源物質は炭素質コンドライト→無水のエンスタタイトコンドライト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誕生に大気と海洋も存在して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いた→海洋の厚さは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400㎞</a:t>
            </a: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地球になる前の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小惑星（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直径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200-300km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サイズ）サイズ（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数千個）の時に既に、金属コア、マントル橄欖岩、玄武岩地殻に分離（分化隕石の岩石・鉱物学）していた→火星サイズになって初めてコアが分離（数値計算）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４コアの軽元素（</a:t>
            </a:r>
            <a:r>
              <a:rPr kumimoji="1" lang="en-US" altLang="ja-JP" dirty="0" err="1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kumimoji="1"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H</a:t>
            </a:r>
            <a:r>
              <a:rPr kumimoji="1" lang="en-US" altLang="ja-JP" dirty="0" err="1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OSClSi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）は低圧下で決まった（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H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は入らない、）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５核は固体として誕生→液体核は第３大陸の発熱で溶けた</a:t>
            </a:r>
            <a:r>
              <a:rPr kumimoji="1"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←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組成不均質な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固体内核は溶け残り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046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534885" y="14598"/>
            <a:ext cx="9144000" cy="7006689"/>
            <a:chOff x="1524000" y="0"/>
            <a:chExt cx="9144000" cy="7006689"/>
          </a:xfrm>
        </p:grpSpPr>
        <p:sp>
          <p:nvSpPr>
            <p:cNvPr id="2" name="正方形/長方形 1"/>
            <p:cNvSpPr/>
            <p:nvPr/>
          </p:nvSpPr>
          <p:spPr>
            <a:xfrm>
              <a:off x="1524000" y="0"/>
              <a:ext cx="9144000" cy="679124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1625678" y="92483"/>
              <a:ext cx="2128937" cy="1515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 rot="20544003">
              <a:off x="3093427" y="1500758"/>
              <a:ext cx="6352736" cy="4512182"/>
            </a:xfrm>
            <a:custGeom>
              <a:avLst/>
              <a:gdLst>
                <a:gd name="connsiteX0" fmla="*/ 0 w 6038423"/>
                <a:gd name="connsiteY0" fmla="*/ 2230420 h 4460839"/>
                <a:gd name="connsiteX1" fmla="*/ 3019212 w 6038423"/>
                <a:gd name="connsiteY1" fmla="*/ 0 h 4460839"/>
                <a:gd name="connsiteX2" fmla="*/ 6038424 w 6038423"/>
                <a:gd name="connsiteY2" fmla="*/ 2230420 h 4460839"/>
                <a:gd name="connsiteX3" fmla="*/ 3019212 w 6038423"/>
                <a:gd name="connsiteY3" fmla="*/ 4460840 h 4460839"/>
                <a:gd name="connsiteX4" fmla="*/ 0 w 6038423"/>
                <a:gd name="connsiteY4" fmla="*/ 2230420 h 4460839"/>
                <a:gd name="connsiteX0" fmla="*/ 0 w 6038424"/>
                <a:gd name="connsiteY0" fmla="*/ 2230420 h 4460840"/>
                <a:gd name="connsiteX1" fmla="*/ 3019212 w 6038424"/>
                <a:gd name="connsiteY1" fmla="*/ 0 h 4460840"/>
                <a:gd name="connsiteX2" fmla="*/ 6038424 w 6038424"/>
                <a:gd name="connsiteY2" fmla="*/ 2230420 h 4460840"/>
                <a:gd name="connsiteX3" fmla="*/ 3019212 w 6038424"/>
                <a:gd name="connsiteY3" fmla="*/ 4460840 h 4460840"/>
                <a:gd name="connsiteX4" fmla="*/ 91440 w 6038424"/>
                <a:gd name="connsiteY4" fmla="*/ 2321860 h 4460840"/>
                <a:gd name="connsiteX0" fmla="*/ 652990 w 5951366"/>
                <a:gd name="connsiteY0" fmla="*/ 1035498 h 4601890"/>
                <a:gd name="connsiteX1" fmla="*/ 2932154 w 5951366"/>
                <a:gd name="connsiteY1" fmla="*/ 141050 h 4601890"/>
                <a:gd name="connsiteX2" fmla="*/ 5951366 w 5951366"/>
                <a:gd name="connsiteY2" fmla="*/ 2371470 h 4601890"/>
                <a:gd name="connsiteX3" fmla="*/ 2932154 w 5951366"/>
                <a:gd name="connsiteY3" fmla="*/ 4601890 h 4601890"/>
                <a:gd name="connsiteX4" fmla="*/ 4382 w 5951366"/>
                <a:gd name="connsiteY4" fmla="*/ 2462910 h 4601890"/>
                <a:gd name="connsiteX0" fmla="*/ 652990 w 5951366"/>
                <a:gd name="connsiteY0" fmla="*/ 947511 h 4513903"/>
                <a:gd name="connsiteX1" fmla="*/ 2932154 w 5951366"/>
                <a:gd name="connsiteY1" fmla="*/ 53063 h 4513903"/>
                <a:gd name="connsiteX2" fmla="*/ 5951366 w 5951366"/>
                <a:gd name="connsiteY2" fmla="*/ 2283483 h 4513903"/>
                <a:gd name="connsiteX3" fmla="*/ 2932154 w 5951366"/>
                <a:gd name="connsiteY3" fmla="*/ 4513903 h 4513903"/>
                <a:gd name="connsiteX4" fmla="*/ 4382 w 5951366"/>
                <a:gd name="connsiteY4" fmla="*/ 2374923 h 4513903"/>
                <a:gd name="connsiteX0" fmla="*/ 652990 w 5951366"/>
                <a:gd name="connsiteY0" fmla="*/ 889427 h 4455819"/>
                <a:gd name="connsiteX1" fmla="*/ 3629034 w 5951366"/>
                <a:gd name="connsiteY1" fmla="*/ 57915 h 4455819"/>
                <a:gd name="connsiteX2" fmla="*/ 5951366 w 5951366"/>
                <a:gd name="connsiteY2" fmla="*/ 2225399 h 4455819"/>
                <a:gd name="connsiteX3" fmla="*/ 2932154 w 5951366"/>
                <a:gd name="connsiteY3" fmla="*/ 4455819 h 4455819"/>
                <a:gd name="connsiteX4" fmla="*/ 4382 w 5951366"/>
                <a:gd name="connsiteY4" fmla="*/ 2316839 h 4455819"/>
                <a:gd name="connsiteX0" fmla="*/ 652990 w 5951366"/>
                <a:gd name="connsiteY0" fmla="*/ 883251 h 4449643"/>
                <a:gd name="connsiteX1" fmla="*/ 3629034 w 5951366"/>
                <a:gd name="connsiteY1" fmla="*/ 51739 h 4449643"/>
                <a:gd name="connsiteX2" fmla="*/ 5951366 w 5951366"/>
                <a:gd name="connsiteY2" fmla="*/ 2219223 h 4449643"/>
                <a:gd name="connsiteX3" fmla="*/ 2932154 w 5951366"/>
                <a:gd name="connsiteY3" fmla="*/ 4449643 h 4449643"/>
                <a:gd name="connsiteX4" fmla="*/ 4382 w 5951366"/>
                <a:gd name="connsiteY4" fmla="*/ 2310663 h 4449643"/>
                <a:gd name="connsiteX0" fmla="*/ 574514 w 5951366"/>
                <a:gd name="connsiteY0" fmla="*/ 754298 h 4472085"/>
                <a:gd name="connsiteX1" fmla="*/ 3629034 w 5951366"/>
                <a:gd name="connsiteY1" fmla="*/ 74181 h 4472085"/>
                <a:gd name="connsiteX2" fmla="*/ 5951366 w 5951366"/>
                <a:gd name="connsiteY2" fmla="*/ 2241665 h 4472085"/>
                <a:gd name="connsiteX3" fmla="*/ 2932154 w 5951366"/>
                <a:gd name="connsiteY3" fmla="*/ 4472085 h 4472085"/>
                <a:gd name="connsiteX4" fmla="*/ 4382 w 5951366"/>
                <a:gd name="connsiteY4" fmla="*/ 2333105 h 4472085"/>
                <a:gd name="connsiteX0" fmla="*/ 574514 w 5951366"/>
                <a:gd name="connsiteY0" fmla="*/ 740811 h 4458598"/>
                <a:gd name="connsiteX1" fmla="*/ 3676924 w 5951366"/>
                <a:gd name="connsiteY1" fmla="*/ 75885 h 4458598"/>
                <a:gd name="connsiteX2" fmla="*/ 5951366 w 5951366"/>
                <a:gd name="connsiteY2" fmla="*/ 2228178 h 4458598"/>
                <a:gd name="connsiteX3" fmla="*/ 2932154 w 5951366"/>
                <a:gd name="connsiteY3" fmla="*/ 4458598 h 4458598"/>
                <a:gd name="connsiteX4" fmla="*/ 4382 w 5951366"/>
                <a:gd name="connsiteY4" fmla="*/ 2319618 h 4458598"/>
                <a:gd name="connsiteX0" fmla="*/ 574514 w 5951366"/>
                <a:gd name="connsiteY0" fmla="*/ 721736 h 4439523"/>
                <a:gd name="connsiteX1" fmla="*/ 3676924 w 5951366"/>
                <a:gd name="connsiteY1" fmla="*/ 56810 h 4439523"/>
                <a:gd name="connsiteX2" fmla="*/ 5951366 w 5951366"/>
                <a:gd name="connsiteY2" fmla="*/ 2209103 h 4439523"/>
                <a:gd name="connsiteX3" fmla="*/ 2932154 w 5951366"/>
                <a:gd name="connsiteY3" fmla="*/ 4439523 h 4439523"/>
                <a:gd name="connsiteX4" fmla="*/ 4382 w 5951366"/>
                <a:gd name="connsiteY4" fmla="*/ 2300543 h 4439523"/>
                <a:gd name="connsiteX0" fmla="*/ 700012 w 6076864"/>
                <a:gd name="connsiteY0" fmla="*/ 721736 h 4441691"/>
                <a:gd name="connsiteX1" fmla="*/ 3802422 w 6076864"/>
                <a:gd name="connsiteY1" fmla="*/ 56810 h 4441691"/>
                <a:gd name="connsiteX2" fmla="*/ 6076864 w 6076864"/>
                <a:gd name="connsiteY2" fmla="*/ 2209103 h 4441691"/>
                <a:gd name="connsiteX3" fmla="*/ 3057652 w 6076864"/>
                <a:gd name="connsiteY3" fmla="*/ 4439523 h 4441691"/>
                <a:gd name="connsiteX4" fmla="*/ 2847 w 6076864"/>
                <a:gd name="connsiteY4" fmla="*/ 1870199 h 4441691"/>
                <a:gd name="connsiteX0" fmla="*/ 785933 w 6162785"/>
                <a:gd name="connsiteY0" fmla="*/ 721736 h 4441691"/>
                <a:gd name="connsiteX1" fmla="*/ 3888343 w 6162785"/>
                <a:gd name="connsiteY1" fmla="*/ 56810 h 4441691"/>
                <a:gd name="connsiteX2" fmla="*/ 6162785 w 6162785"/>
                <a:gd name="connsiteY2" fmla="*/ 2209103 h 4441691"/>
                <a:gd name="connsiteX3" fmla="*/ 3143573 w 6162785"/>
                <a:gd name="connsiteY3" fmla="*/ 4439523 h 4441691"/>
                <a:gd name="connsiteX4" fmla="*/ 88768 w 6162785"/>
                <a:gd name="connsiteY4" fmla="*/ 1870199 h 4441691"/>
                <a:gd name="connsiteX0" fmla="*/ 785933 w 6162785"/>
                <a:gd name="connsiteY0" fmla="*/ 721736 h 4441691"/>
                <a:gd name="connsiteX1" fmla="*/ 3888343 w 6162785"/>
                <a:gd name="connsiteY1" fmla="*/ 56810 h 4441691"/>
                <a:gd name="connsiteX2" fmla="*/ 6162785 w 6162785"/>
                <a:gd name="connsiteY2" fmla="*/ 2209103 h 4441691"/>
                <a:gd name="connsiteX3" fmla="*/ 3143573 w 6162785"/>
                <a:gd name="connsiteY3" fmla="*/ 4439523 h 4441691"/>
                <a:gd name="connsiteX4" fmla="*/ 88768 w 6162785"/>
                <a:gd name="connsiteY4" fmla="*/ 1870199 h 4441691"/>
                <a:gd name="connsiteX0" fmla="*/ 785933 w 6179472"/>
                <a:gd name="connsiteY0" fmla="*/ 721736 h 4441691"/>
                <a:gd name="connsiteX1" fmla="*/ 3888343 w 6179472"/>
                <a:gd name="connsiteY1" fmla="*/ 56810 h 4441691"/>
                <a:gd name="connsiteX2" fmla="*/ 6162785 w 6179472"/>
                <a:gd name="connsiteY2" fmla="*/ 2209103 h 4441691"/>
                <a:gd name="connsiteX3" fmla="*/ 3143573 w 6179472"/>
                <a:gd name="connsiteY3" fmla="*/ 4439523 h 4441691"/>
                <a:gd name="connsiteX4" fmla="*/ 88768 w 6179472"/>
                <a:gd name="connsiteY4" fmla="*/ 1870199 h 4441691"/>
                <a:gd name="connsiteX0" fmla="*/ 785933 w 6162785"/>
                <a:gd name="connsiteY0" fmla="*/ 721736 h 4441691"/>
                <a:gd name="connsiteX1" fmla="*/ 3888343 w 6162785"/>
                <a:gd name="connsiteY1" fmla="*/ 56810 h 4441691"/>
                <a:gd name="connsiteX2" fmla="*/ 6162785 w 6162785"/>
                <a:gd name="connsiteY2" fmla="*/ 2209103 h 4441691"/>
                <a:gd name="connsiteX3" fmla="*/ 3143573 w 6162785"/>
                <a:gd name="connsiteY3" fmla="*/ 4439523 h 4441691"/>
                <a:gd name="connsiteX4" fmla="*/ 88768 w 6162785"/>
                <a:gd name="connsiteY4" fmla="*/ 1870199 h 4441691"/>
                <a:gd name="connsiteX0" fmla="*/ 785933 w 6162806"/>
                <a:gd name="connsiteY0" fmla="*/ 721736 h 4441728"/>
                <a:gd name="connsiteX1" fmla="*/ 3888343 w 6162806"/>
                <a:gd name="connsiteY1" fmla="*/ 56810 h 4441728"/>
                <a:gd name="connsiteX2" fmla="*/ 6162785 w 6162806"/>
                <a:gd name="connsiteY2" fmla="*/ 2209103 h 4441728"/>
                <a:gd name="connsiteX3" fmla="*/ 3143573 w 6162806"/>
                <a:gd name="connsiteY3" fmla="*/ 4439523 h 4441728"/>
                <a:gd name="connsiteX4" fmla="*/ 88768 w 6162806"/>
                <a:gd name="connsiteY4" fmla="*/ 1870199 h 4441728"/>
                <a:gd name="connsiteX0" fmla="*/ 786032 w 6170709"/>
                <a:gd name="connsiteY0" fmla="*/ 721736 h 4418842"/>
                <a:gd name="connsiteX1" fmla="*/ 3888442 w 6170709"/>
                <a:gd name="connsiteY1" fmla="*/ 56810 h 4418842"/>
                <a:gd name="connsiteX2" fmla="*/ 6162884 w 6170709"/>
                <a:gd name="connsiteY2" fmla="*/ 2209103 h 4418842"/>
                <a:gd name="connsiteX3" fmla="*/ 3140170 w 6170709"/>
                <a:gd name="connsiteY3" fmla="*/ 4417328 h 4418842"/>
                <a:gd name="connsiteX4" fmla="*/ 88867 w 6170709"/>
                <a:gd name="connsiteY4" fmla="*/ 1870199 h 4418842"/>
                <a:gd name="connsiteX0" fmla="*/ 786032 w 6220758"/>
                <a:gd name="connsiteY0" fmla="*/ 721736 h 4419913"/>
                <a:gd name="connsiteX1" fmla="*/ 3888442 w 6220758"/>
                <a:gd name="connsiteY1" fmla="*/ 56810 h 4419913"/>
                <a:gd name="connsiteX2" fmla="*/ 6162884 w 6220758"/>
                <a:gd name="connsiteY2" fmla="*/ 2209103 h 4419913"/>
                <a:gd name="connsiteX3" fmla="*/ 3140170 w 6220758"/>
                <a:gd name="connsiteY3" fmla="*/ 4417328 h 4419913"/>
                <a:gd name="connsiteX4" fmla="*/ 88867 w 6220758"/>
                <a:gd name="connsiteY4" fmla="*/ 1870199 h 4419913"/>
                <a:gd name="connsiteX0" fmla="*/ 786032 w 6175288"/>
                <a:gd name="connsiteY0" fmla="*/ 721736 h 4419774"/>
                <a:gd name="connsiteX1" fmla="*/ 3888442 w 6175288"/>
                <a:gd name="connsiteY1" fmla="*/ 56810 h 4419774"/>
                <a:gd name="connsiteX2" fmla="*/ 6162884 w 6175288"/>
                <a:gd name="connsiteY2" fmla="*/ 2209103 h 4419774"/>
                <a:gd name="connsiteX3" fmla="*/ 3140170 w 6175288"/>
                <a:gd name="connsiteY3" fmla="*/ 4417328 h 4419774"/>
                <a:gd name="connsiteX4" fmla="*/ 88867 w 6175288"/>
                <a:gd name="connsiteY4" fmla="*/ 1870199 h 4419774"/>
                <a:gd name="connsiteX0" fmla="*/ 786032 w 6165930"/>
                <a:gd name="connsiteY0" fmla="*/ 721736 h 4419618"/>
                <a:gd name="connsiteX1" fmla="*/ 3888442 w 6165930"/>
                <a:gd name="connsiteY1" fmla="*/ 56810 h 4419618"/>
                <a:gd name="connsiteX2" fmla="*/ 6162884 w 6165930"/>
                <a:gd name="connsiteY2" fmla="*/ 2209103 h 4419618"/>
                <a:gd name="connsiteX3" fmla="*/ 3140170 w 6165930"/>
                <a:gd name="connsiteY3" fmla="*/ 4417328 h 4419618"/>
                <a:gd name="connsiteX4" fmla="*/ 88867 w 6165930"/>
                <a:gd name="connsiteY4" fmla="*/ 1870199 h 4419618"/>
                <a:gd name="connsiteX0" fmla="*/ 786032 w 6166319"/>
                <a:gd name="connsiteY0" fmla="*/ 717249 h 4415131"/>
                <a:gd name="connsiteX1" fmla="*/ 3888442 w 6166319"/>
                <a:gd name="connsiteY1" fmla="*/ 52323 h 4415131"/>
                <a:gd name="connsiteX2" fmla="*/ 6162884 w 6166319"/>
                <a:gd name="connsiteY2" fmla="*/ 2204616 h 4415131"/>
                <a:gd name="connsiteX3" fmla="*/ 3140170 w 6166319"/>
                <a:gd name="connsiteY3" fmla="*/ 4412841 h 4415131"/>
                <a:gd name="connsiteX4" fmla="*/ 88867 w 6166319"/>
                <a:gd name="connsiteY4" fmla="*/ 1865712 h 4415131"/>
                <a:gd name="connsiteX0" fmla="*/ 697547 w 6077834"/>
                <a:gd name="connsiteY0" fmla="*/ 717249 h 4415131"/>
                <a:gd name="connsiteX1" fmla="*/ 3799957 w 6077834"/>
                <a:gd name="connsiteY1" fmla="*/ 52323 h 4415131"/>
                <a:gd name="connsiteX2" fmla="*/ 6074399 w 6077834"/>
                <a:gd name="connsiteY2" fmla="*/ 2204616 h 4415131"/>
                <a:gd name="connsiteX3" fmla="*/ 3051685 w 6077834"/>
                <a:gd name="connsiteY3" fmla="*/ 4412841 h 4415131"/>
                <a:gd name="connsiteX4" fmla="*/ 382 w 6077834"/>
                <a:gd name="connsiteY4" fmla="*/ 1865712 h 4415131"/>
                <a:gd name="connsiteX0" fmla="*/ 697547 w 6077106"/>
                <a:gd name="connsiteY0" fmla="*/ 717249 h 4414680"/>
                <a:gd name="connsiteX1" fmla="*/ 3799957 w 6077106"/>
                <a:gd name="connsiteY1" fmla="*/ 52323 h 4414680"/>
                <a:gd name="connsiteX2" fmla="*/ 6074399 w 6077106"/>
                <a:gd name="connsiteY2" fmla="*/ 2204616 h 4414680"/>
                <a:gd name="connsiteX3" fmla="*/ 3051685 w 6077106"/>
                <a:gd name="connsiteY3" fmla="*/ 4412841 h 4414680"/>
                <a:gd name="connsiteX4" fmla="*/ 382 w 6077106"/>
                <a:gd name="connsiteY4" fmla="*/ 1865712 h 4414680"/>
                <a:gd name="connsiteX0" fmla="*/ 697547 w 6078224"/>
                <a:gd name="connsiteY0" fmla="*/ 717249 h 4414960"/>
                <a:gd name="connsiteX1" fmla="*/ 3799957 w 6078224"/>
                <a:gd name="connsiteY1" fmla="*/ 52323 h 4414960"/>
                <a:gd name="connsiteX2" fmla="*/ 6074399 w 6078224"/>
                <a:gd name="connsiteY2" fmla="*/ 2204616 h 4414960"/>
                <a:gd name="connsiteX3" fmla="*/ 3051685 w 6078224"/>
                <a:gd name="connsiteY3" fmla="*/ 4412841 h 4414960"/>
                <a:gd name="connsiteX4" fmla="*/ 382 w 6078224"/>
                <a:gd name="connsiteY4" fmla="*/ 1865712 h 4414960"/>
                <a:gd name="connsiteX0" fmla="*/ 697544 w 6082784"/>
                <a:gd name="connsiteY0" fmla="*/ 717249 h 4493493"/>
                <a:gd name="connsiteX1" fmla="*/ 3799954 w 6082784"/>
                <a:gd name="connsiteY1" fmla="*/ 52323 h 4493493"/>
                <a:gd name="connsiteX2" fmla="*/ 6074396 w 6082784"/>
                <a:gd name="connsiteY2" fmla="*/ 2204616 h 4493493"/>
                <a:gd name="connsiteX3" fmla="*/ 3068726 w 6082784"/>
                <a:gd name="connsiteY3" fmla="*/ 4492040 h 4493493"/>
                <a:gd name="connsiteX4" fmla="*/ 379 w 6082784"/>
                <a:gd name="connsiteY4" fmla="*/ 1865712 h 4493493"/>
                <a:gd name="connsiteX0" fmla="*/ 698242 w 6083482"/>
                <a:gd name="connsiteY0" fmla="*/ 717249 h 4497950"/>
                <a:gd name="connsiteX1" fmla="*/ 3800652 w 6083482"/>
                <a:gd name="connsiteY1" fmla="*/ 52323 h 4497950"/>
                <a:gd name="connsiteX2" fmla="*/ 6075094 w 6083482"/>
                <a:gd name="connsiteY2" fmla="*/ 2204616 h 4497950"/>
                <a:gd name="connsiteX3" fmla="*/ 3069424 w 6083482"/>
                <a:gd name="connsiteY3" fmla="*/ 4492040 h 4497950"/>
                <a:gd name="connsiteX4" fmla="*/ 1077 w 6083482"/>
                <a:gd name="connsiteY4" fmla="*/ 1865712 h 4497950"/>
                <a:gd name="connsiteX0" fmla="*/ 827480 w 6212720"/>
                <a:gd name="connsiteY0" fmla="*/ 717249 h 4497345"/>
                <a:gd name="connsiteX1" fmla="*/ 3929890 w 6212720"/>
                <a:gd name="connsiteY1" fmla="*/ 52323 h 4497345"/>
                <a:gd name="connsiteX2" fmla="*/ 6204332 w 6212720"/>
                <a:gd name="connsiteY2" fmla="*/ 2204616 h 4497345"/>
                <a:gd name="connsiteX3" fmla="*/ 3198662 w 6212720"/>
                <a:gd name="connsiteY3" fmla="*/ 4492040 h 4497345"/>
                <a:gd name="connsiteX4" fmla="*/ 130315 w 6212720"/>
                <a:gd name="connsiteY4" fmla="*/ 1865712 h 4497345"/>
                <a:gd name="connsiteX0" fmla="*/ 827480 w 6205344"/>
                <a:gd name="connsiteY0" fmla="*/ 717249 h 4497345"/>
                <a:gd name="connsiteX1" fmla="*/ 3929890 w 6205344"/>
                <a:gd name="connsiteY1" fmla="*/ 52323 h 4497345"/>
                <a:gd name="connsiteX2" fmla="*/ 6204332 w 6205344"/>
                <a:gd name="connsiteY2" fmla="*/ 2204616 h 4497345"/>
                <a:gd name="connsiteX3" fmla="*/ 3198662 w 6205344"/>
                <a:gd name="connsiteY3" fmla="*/ 4492040 h 4497345"/>
                <a:gd name="connsiteX4" fmla="*/ 130315 w 6205344"/>
                <a:gd name="connsiteY4" fmla="*/ 1865712 h 4497345"/>
                <a:gd name="connsiteX0" fmla="*/ 827480 w 6205448"/>
                <a:gd name="connsiteY0" fmla="*/ 734879 h 4514975"/>
                <a:gd name="connsiteX1" fmla="*/ 3929890 w 6205448"/>
                <a:gd name="connsiteY1" fmla="*/ 69953 h 4514975"/>
                <a:gd name="connsiteX2" fmla="*/ 6204332 w 6205448"/>
                <a:gd name="connsiteY2" fmla="*/ 2222246 h 4514975"/>
                <a:gd name="connsiteX3" fmla="*/ 3198662 w 6205448"/>
                <a:gd name="connsiteY3" fmla="*/ 4509670 h 4514975"/>
                <a:gd name="connsiteX4" fmla="*/ 130315 w 6205448"/>
                <a:gd name="connsiteY4" fmla="*/ 1883342 h 4514975"/>
                <a:gd name="connsiteX0" fmla="*/ 713165 w 6091133"/>
                <a:gd name="connsiteY0" fmla="*/ 734879 h 4515509"/>
                <a:gd name="connsiteX1" fmla="*/ 3815575 w 6091133"/>
                <a:gd name="connsiteY1" fmla="*/ 69953 h 4515509"/>
                <a:gd name="connsiteX2" fmla="*/ 6090017 w 6091133"/>
                <a:gd name="connsiteY2" fmla="*/ 2222246 h 4515509"/>
                <a:gd name="connsiteX3" fmla="*/ 3084347 w 6091133"/>
                <a:gd name="connsiteY3" fmla="*/ 4509670 h 4515509"/>
                <a:gd name="connsiteX4" fmla="*/ 16000 w 6091133"/>
                <a:gd name="connsiteY4" fmla="*/ 1883342 h 4515509"/>
                <a:gd name="connsiteX0" fmla="*/ 708274 w 6086242"/>
                <a:gd name="connsiteY0" fmla="*/ 734879 h 4509901"/>
                <a:gd name="connsiteX1" fmla="*/ 3810684 w 6086242"/>
                <a:gd name="connsiteY1" fmla="*/ 69953 h 4509901"/>
                <a:gd name="connsiteX2" fmla="*/ 6085126 w 6086242"/>
                <a:gd name="connsiteY2" fmla="*/ 2222246 h 4509901"/>
                <a:gd name="connsiteX3" fmla="*/ 3079456 w 6086242"/>
                <a:gd name="connsiteY3" fmla="*/ 4509670 h 4509901"/>
                <a:gd name="connsiteX4" fmla="*/ 11109 w 6086242"/>
                <a:gd name="connsiteY4" fmla="*/ 1883342 h 4509901"/>
                <a:gd name="connsiteX0" fmla="*/ 726287 w 6104255"/>
                <a:gd name="connsiteY0" fmla="*/ 734879 h 4509900"/>
                <a:gd name="connsiteX1" fmla="*/ 3828697 w 6104255"/>
                <a:gd name="connsiteY1" fmla="*/ 69953 h 4509900"/>
                <a:gd name="connsiteX2" fmla="*/ 6103139 w 6104255"/>
                <a:gd name="connsiteY2" fmla="*/ 2222246 h 4509900"/>
                <a:gd name="connsiteX3" fmla="*/ 3097469 w 6104255"/>
                <a:gd name="connsiteY3" fmla="*/ 4509670 h 4509900"/>
                <a:gd name="connsiteX4" fmla="*/ 29122 w 6104255"/>
                <a:gd name="connsiteY4" fmla="*/ 1883342 h 4509900"/>
                <a:gd name="connsiteX0" fmla="*/ 967120 w 6345088"/>
                <a:gd name="connsiteY0" fmla="*/ 734879 h 4515656"/>
                <a:gd name="connsiteX1" fmla="*/ 4069530 w 6345088"/>
                <a:gd name="connsiteY1" fmla="*/ 69953 h 4515656"/>
                <a:gd name="connsiteX2" fmla="*/ 6343972 w 6345088"/>
                <a:gd name="connsiteY2" fmla="*/ 2222246 h 4515656"/>
                <a:gd name="connsiteX3" fmla="*/ 3338302 w 6345088"/>
                <a:gd name="connsiteY3" fmla="*/ 4509670 h 4515656"/>
                <a:gd name="connsiteX4" fmla="*/ 17223 w 6345088"/>
                <a:gd name="connsiteY4" fmla="*/ 1550168 h 4515656"/>
                <a:gd name="connsiteX0" fmla="*/ 974768 w 6352736"/>
                <a:gd name="connsiteY0" fmla="*/ 734879 h 4512182"/>
                <a:gd name="connsiteX1" fmla="*/ 4077178 w 6352736"/>
                <a:gd name="connsiteY1" fmla="*/ 69953 h 4512182"/>
                <a:gd name="connsiteX2" fmla="*/ 6351620 w 6352736"/>
                <a:gd name="connsiteY2" fmla="*/ 2222246 h 4512182"/>
                <a:gd name="connsiteX3" fmla="*/ 3345950 w 6352736"/>
                <a:gd name="connsiteY3" fmla="*/ 4509670 h 4512182"/>
                <a:gd name="connsiteX4" fmla="*/ 24871 w 6352736"/>
                <a:gd name="connsiteY4" fmla="*/ 1550168 h 451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2736" h="4512182">
                  <a:moveTo>
                    <a:pt x="974768" y="734879"/>
                  </a:moveTo>
                  <a:cubicBezTo>
                    <a:pt x="1665253" y="217549"/>
                    <a:pt x="2796729" y="-162806"/>
                    <a:pt x="4077178" y="69953"/>
                  </a:cubicBezTo>
                  <a:cubicBezTo>
                    <a:pt x="5357627" y="302712"/>
                    <a:pt x="6391513" y="1308703"/>
                    <a:pt x="6351620" y="2222246"/>
                  </a:cubicBezTo>
                  <a:cubicBezTo>
                    <a:pt x="6311727" y="3135789"/>
                    <a:pt x="5258983" y="4440740"/>
                    <a:pt x="3345950" y="4509670"/>
                  </a:cubicBezTo>
                  <a:cubicBezTo>
                    <a:pt x="1432917" y="4578600"/>
                    <a:pt x="-224097" y="3220384"/>
                    <a:pt x="24871" y="1550168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5060567" y="1607839"/>
              <a:ext cx="504000" cy="50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7087590" y="358501"/>
              <a:ext cx="842400" cy="8417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6" name="グループ化 15"/>
            <p:cNvGrpSpPr/>
            <p:nvPr/>
          </p:nvGrpSpPr>
          <p:grpSpPr>
            <a:xfrm>
              <a:off x="3425728" y="2112098"/>
              <a:ext cx="987924" cy="402651"/>
              <a:chOff x="1795921" y="2562971"/>
              <a:chExt cx="987924" cy="402651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2487826" y="2784389"/>
                <a:ext cx="180000" cy="181233"/>
              </a:xfrm>
              <a:prstGeom prst="ellipse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1795921" y="2562971"/>
                <a:ext cx="9879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dirty="0">
                    <a:solidFill>
                      <a:schemeClr val="bg1"/>
                    </a:solidFill>
                  </a:rPr>
                  <a:t>0.1</a:t>
                </a:r>
                <a:r>
                  <a:rPr lang="ja-JP" altLang="en-US" sz="1100" dirty="0">
                    <a:solidFill>
                      <a:schemeClr val="bg1"/>
                    </a:solidFill>
                  </a:rPr>
                  <a:t>地球半径</a:t>
                </a:r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3981320" y="1624012"/>
              <a:ext cx="987924" cy="539858"/>
              <a:chOff x="1784196" y="1939732"/>
              <a:chExt cx="987924" cy="539858"/>
            </a:xfrm>
          </p:grpSpPr>
          <p:sp>
            <p:nvSpPr>
              <p:cNvPr id="10" name="円/楕円 9"/>
              <p:cNvSpPr/>
              <p:nvPr/>
            </p:nvSpPr>
            <p:spPr>
              <a:xfrm>
                <a:off x="2290735" y="2154195"/>
                <a:ext cx="324000" cy="325395"/>
              </a:xfrm>
              <a:prstGeom prst="ellipse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1784196" y="1939732"/>
                <a:ext cx="9879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dirty="0">
                    <a:solidFill>
                      <a:schemeClr val="bg1"/>
                    </a:solidFill>
                  </a:rPr>
                  <a:t>0.2</a:t>
                </a:r>
                <a:r>
                  <a:rPr lang="ja-JP" altLang="en-US" sz="1100" dirty="0">
                    <a:solidFill>
                      <a:schemeClr val="bg1"/>
                    </a:solidFill>
                  </a:rPr>
                  <a:t>地球半径</a:t>
                </a:r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4536948" y="1173146"/>
              <a:ext cx="987924" cy="702526"/>
              <a:chOff x="1754593" y="902025"/>
              <a:chExt cx="987924" cy="702526"/>
            </a:xfrm>
          </p:grpSpPr>
          <p:sp>
            <p:nvSpPr>
              <p:cNvPr id="11" name="円/楕円 10"/>
              <p:cNvSpPr/>
              <p:nvPr/>
            </p:nvSpPr>
            <p:spPr>
              <a:xfrm>
                <a:off x="2163826" y="1100551"/>
                <a:ext cx="504000" cy="504000"/>
              </a:xfrm>
              <a:prstGeom prst="ellipse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1754593" y="902025"/>
                <a:ext cx="9879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dirty="0">
                    <a:solidFill>
                      <a:schemeClr val="bg1"/>
                    </a:solidFill>
                  </a:rPr>
                  <a:t>0.3</a:t>
                </a:r>
                <a:r>
                  <a:rPr lang="ja-JP" altLang="en-US" sz="1100" dirty="0">
                    <a:solidFill>
                      <a:schemeClr val="bg1"/>
                    </a:solidFill>
                  </a:rPr>
                  <a:t>地球半径</a:t>
                </a: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5173278" y="593679"/>
              <a:ext cx="1155466" cy="990725"/>
              <a:chOff x="2385592" y="408587"/>
              <a:chExt cx="1155466" cy="990725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>
                <a:off x="2385592" y="408587"/>
                <a:ext cx="9879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dirty="0">
                    <a:solidFill>
                      <a:schemeClr val="bg1"/>
                    </a:solidFill>
                  </a:rPr>
                  <a:t>0.4</a:t>
                </a:r>
                <a:r>
                  <a:rPr lang="ja-JP" altLang="en-US" sz="1100" dirty="0">
                    <a:solidFill>
                      <a:schemeClr val="bg1"/>
                    </a:solidFill>
                  </a:rPr>
                  <a:t>地球半径</a:t>
                </a: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2792258" y="649669"/>
                <a:ext cx="748800" cy="74964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2846335" y="700491"/>
                <a:ext cx="648000" cy="648000"/>
              </a:xfrm>
              <a:prstGeom prst="ellipse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6153353" y="418119"/>
              <a:ext cx="987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>
                  <a:solidFill>
                    <a:schemeClr val="bg1"/>
                  </a:solidFill>
                </a:rPr>
                <a:t>0.5</a:t>
              </a:r>
              <a:r>
                <a:rPr lang="ja-JP" altLang="en-US" sz="1100" dirty="0">
                  <a:solidFill>
                    <a:schemeClr val="bg1"/>
                  </a:solidFill>
                </a:rPr>
                <a:t>地球半径</a:t>
              </a:r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7862081" y="639790"/>
              <a:ext cx="1673059" cy="1204649"/>
              <a:chOff x="4858456" y="943359"/>
              <a:chExt cx="1673059" cy="1204649"/>
            </a:xfrm>
          </p:grpSpPr>
          <p:sp>
            <p:nvSpPr>
              <p:cNvPr id="28" name="円/楕円 27"/>
              <p:cNvSpPr/>
              <p:nvPr/>
            </p:nvSpPr>
            <p:spPr>
              <a:xfrm>
                <a:off x="4858456" y="1097601"/>
                <a:ext cx="1051200" cy="10504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4928125" y="1167027"/>
                <a:ext cx="925200" cy="926062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5009623" y="1253071"/>
                <a:ext cx="756000" cy="756000"/>
              </a:xfrm>
              <a:prstGeom prst="ellipse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5543591" y="943359"/>
                <a:ext cx="9879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dirty="0">
                    <a:solidFill>
                      <a:schemeClr val="bg1"/>
                    </a:solidFill>
                  </a:rPr>
                  <a:t>0.6</a:t>
                </a:r>
                <a:r>
                  <a:rPr lang="ja-JP" altLang="en-US" sz="1100" dirty="0">
                    <a:solidFill>
                      <a:schemeClr val="bg1"/>
                    </a:solidFill>
                  </a:rPr>
                  <a:t>地球半径</a:t>
                </a:r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>
              <a:off x="8602949" y="1584404"/>
              <a:ext cx="1603410" cy="1492197"/>
              <a:chOff x="6715560" y="1125088"/>
              <a:chExt cx="1603410" cy="1492197"/>
            </a:xfrm>
          </p:grpSpPr>
          <p:sp>
            <p:nvSpPr>
              <p:cNvPr id="31" name="円/楕円 30"/>
              <p:cNvSpPr/>
              <p:nvPr/>
            </p:nvSpPr>
            <p:spPr>
              <a:xfrm>
                <a:off x="6715560" y="1384613"/>
                <a:ext cx="1230972" cy="123267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6775608" y="1436143"/>
                <a:ext cx="1119600" cy="1120940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6981094" y="1661138"/>
                <a:ext cx="699904" cy="679621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7331046" y="1125088"/>
                <a:ext cx="9879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100" dirty="0">
                    <a:solidFill>
                      <a:schemeClr val="bg1"/>
                    </a:solidFill>
                  </a:rPr>
                  <a:t>0.7</a:t>
                </a:r>
                <a:r>
                  <a:rPr lang="ja-JP" altLang="en-US" sz="1100" dirty="0">
                    <a:solidFill>
                      <a:schemeClr val="bg1"/>
                    </a:solidFill>
                  </a:rPr>
                  <a:t>地球半径</a:t>
                </a:r>
              </a:p>
            </p:txBody>
          </p:sp>
        </p:grpSp>
        <p:grpSp>
          <p:nvGrpSpPr>
            <p:cNvPr id="63" name="グループ化 62"/>
            <p:cNvGrpSpPr/>
            <p:nvPr/>
          </p:nvGrpSpPr>
          <p:grpSpPr>
            <a:xfrm>
              <a:off x="8535830" y="3500752"/>
              <a:ext cx="1363874" cy="1371247"/>
              <a:chOff x="5957124" y="2744458"/>
              <a:chExt cx="1363874" cy="1398809"/>
            </a:xfrm>
          </p:grpSpPr>
          <p:sp>
            <p:nvSpPr>
              <p:cNvPr id="39" name="円/楕円 38"/>
              <p:cNvSpPr/>
              <p:nvPr/>
            </p:nvSpPr>
            <p:spPr>
              <a:xfrm>
                <a:off x="5957124" y="2744458"/>
                <a:ext cx="1363874" cy="139880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6027220" y="2799245"/>
                <a:ext cx="1240478" cy="1284738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6265073" y="3072792"/>
                <a:ext cx="775469" cy="778931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62" name="グループ化 61"/>
            <p:cNvGrpSpPr/>
            <p:nvPr/>
          </p:nvGrpSpPr>
          <p:grpSpPr>
            <a:xfrm>
              <a:off x="7305432" y="4816799"/>
              <a:ext cx="1618087" cy="1597419"/>
              <a:chOff x="6460007" y="4870882"/>
              <a:chExt cx="1618087" cy="1597419"/>
            </a:xfrm>
          </p:grpSpPr>
          <p:sp>
            <p:nvSpPr>
              <p:cNvPr id="44" name="円/楕円 43"/>
              <p:cNvSpPr/>
              <p:nvPr/>
            </p:nvSpPr>
            <p:spPr>
              <a:xfrm>
                <a:off x="6460007" y="4870882"/>
                <a:ext cx="1618087" cy="15974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6532245" y="4946688"/>
                <a:ext cx="1457120" cy="1452625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7" name="円/楕円 46"/>
              <p:cNvSpPr/>
              <p:nvPr/>
            </p:nvSpPr>
            <p:spPr>
              <a:xfrm>
                <a:off x="6668991" y="5090736"/>
                <a:ext cx="1187172" cy="118827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6802466" y="5250648"/>
                <a:ext cx="910900" cy="88072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61" name="グループ化 60"/>
            <p:cNvGrpSpPr/>
            <p:nvPr/>
          </p:nvGrpSpPr>
          <p:grpSpPr>
            <a:xfrm>
              <a:off x="5125488" y="4892604"/>
              <a:ext cx="1718737" cy="1713142"/>
              <a:chOff x="1973512" y="4686171"/>
              <a:chExt cx="1718737" cy="1713142"/>
            </a:xfrm>
          </p:grpSpPr>
          <p:sp>
            <p:nvSpPr>
              <p:cNvPr id="48" name="円/楕円 47"/>
              <p:cNvSpPr/>
              <p:nvPr/>
            </p:nvSpPr>
            <p:spPr>
              <a:xfrm>
                <a:off x="1973512" y="4686171"/>
                <a:ext cx="1718737" cy="171314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2" name="円/楕円 51"/>
              <p:cNvSpPr/>
              <p:nvPr/>
            </p:nvSpPr>
            <p:spPr>
              <a:xfrm>
                <a:off x="1997528" y="4722191"/>
                <a:ext cx="1652346" cy="1634190"/>
              </a:xfrm>
              <a:prstGeom prst="ellipse">
                <a:avLst/>
              </a:prstGeom>
              <a:solidFill>
                <a:srgbClr val="0070C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2057836" y="4761977"/>
                <a:ext cx="1563235" cy="155785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0" name="円/楕円 49"/>
              <p:cNvSpPr/>
              <p:nvPr/>
            </p:nvSpPr>
            <p:spPr>
              <a:xfrm>
                <a:off x="2168866" y="4866984"/>
                <a:ext cx="1341173" cy="136252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1" name="円/楕円 50"/>
              <p:cNvSpPr/>
              <p:nvPr/>
            </p:nvSpPr>
            <p:spPr>
              <a:xfrm>
                <a:off x="2338105" y="5075984"/>
                <a:ext cx="977237" cy="944523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60" name="グループ化 59"/>
            <p:cNvGrpSpPr/>
            <p:nvPr/>
          </p:nvGrpSpPr>
          <p:grpSpPr>
            <a:xfrm>
              <a:off x="3206206" y="4183923"/>
              <a:ext cx="1718737" cy="1713142"/>
              <a:chOff x="837084" y="2878941"/>
              <a:chExt cx="1718737" cy="1713142"/>
            </a:xfrm>
          </p:grpSpPr>
          <p:sp>
            <p:nvSpPr>
              <p:cNvPr id="53" name="円/楕円 52"/>
              <p:cNvSpPr/>
              <p:nvPr/>
            </p:nvSpPr>
            <p:spPr>
              <a:xfrm>
                <a:off x="837084" y="2878941"/>
                <a:ext cx="1718737" cy="171314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4" name="円/楕円 53"/>
              <p:cNvSpPr/>
              <p:nvPr/>
            </p:nvSpPr>
            <p:spPr>
              <a:xfrm>
                <a:off x="861100" y="2914961"/>
                <a:ext cx="1652346" cy="1634190"/>
              </a:xfrm>
              <a:prstGeom prst="ellipse">
                <a:avLst/>
              </a:prstGeom>
              <a:solidFill>
                <a:srgbClr val="0070C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6" name="円/楕円 55"/>
              <p:cNvSpPr/>
              <p:nvPr/>
            </p:nvSpPr>
            <p:spPr>
              <a:xfrm>
                <a:off x="896265" y="2958466"/>
                <a:ext cx="1568007" cy="1565098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7" name="円/楕円 56"/>
              <p:cNvSpPr/>
              <p:nvPr/>
            </p:nvSpPr>
            <p:spPr>
              <a:xfrm>
                <a:off x="1201677" y="3278802"/>
                <a:ext cx="977237" cy="944523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>
              <a:off x="1756854" y="196860"/>
              <a:ext cx="2054071" cy="1326385"/>
              <a:chOff x="543038" y="620614"/>
              <a:chExt cx="2054071" cy="1326385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555556" y="634314"/>
                <a:ext cx="291115" cy="20756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889689" y="620614"/>
                <a:ext cx="8220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/>
                  <a:t>金属鉄</a:t>
                </a: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547784" y="918591"/>
                <a:ext cx="292874" cy="195305"/>
              </a:xfrm>
              <a:prstGeom prst="rect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891370" y="928114"/>
                <a:ext cx="17057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/>
                  <a:t>鉄とケイ酸塩の混合物</a:t>
                </a:r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548647" y="1179213"/>
                <a:ext cx="292011" cy="1898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905068" y="1188230"/>
                <a:ext cx="14519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/>
                  <a:t>マグマオーシャン</a:t>
                </a: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543038" y="1703706"/>
                <a:ext cx="290016" cy="18344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951704" y="1670000"/>
                <a:ext cx="6648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/>
                  <a:t>大気</a:t>
                </a:r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543038" y="1443623"/>
                <a:ext cx="283241" cy="18981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922656" y="1409900"/>
                <a:ext cx="7765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/>
                  <a:t>海洋</a:t>
                </a:r>
              </a:p>
            </p:txBody>
          </p:sp>
        </p:grpSp>
        <p:sp>
          <p:nvSpPr>
            <p:cNvPr id="68" name="テキスト ボックス 67"/>
            <p:cNvSpPr txBox="1"/>
            <p:nvPr/>
          </p:nvSpPr>
          <p:spPr>
            <a:xfrm>
              <a:off x="5148380" y="1871695"/>
              <a:ext cx="7933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月サイズ</a:t>
              </a: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5530829" y="1569466"/>
              <a:ext cx="11452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大気形成開始</a:t>
              </a: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7294954" y="424259"/>
              <a:ext cx="8592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火星サイズ</a:t>
              </a: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708765" y="1638845"/>
              <a:ext cx="8803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マグマ</a:t>
              </a:r>
              <a:endParaRPr lang="en-US" altLang="ja-JP" sz="1100" dirty="0">
                <a:solidFill>
                  <a:schemeClr val="bg1"/>
                </a:solidFill>
              </a:endParaRPr>
            </a:p>
            <a:p>
              <a:r>
                <a:rPr lang="ja-JP" altLang="en-US" sz="1100" dirty="0">
                  <a:solidFill>
                    <a:schemeClr val="bg1"/>
                  </a:solidFill>
                </a:rPr>
                <a:t>オーシャン</a:t>
              </a:r>
              <a:endParaRPr lang="en-US" altLang="ja-JP" sz="1100" dirty="0">
                <a:solidFill>
                  <a:schemeClr val="bg1"/>
                </a:solidFill>
              </a:endParaRPr>
            </a:p>
            <a:p>
              <a:r>
                <a:rPr lang="ja-JP" altLang="en-US" sz="1100" dirty="0">
                  <a:solidFill>
                    <a:schemeClr val="bg1"/>
                  </a:solidFill>
                </a:rPr>
                <a:t>の形成</a:t>
              </a: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7583764" y="1865326"/>
              <a:ext cx="880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コアの形成</a:t>
              </a:r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6644734" y="627087"/>
              <a:ext cx="955276" cy="954000"/>
              <a:chOff x="4858456" y="1097601"/>
              <a:chExt cx="1051200" cy="1050407"/>
            </a:xfrm>
          </p:grpSpPr>
          <p:sp>
            <p:nvSpPr>
              <p:cNvPr id="75" name="円/楕円 74"/>
              <p:cNvSpPr/>
              <p:nvPr/>
            </p:nvSpPr>
            <p:spPr>
              <a:xfrm>
                <a:off x="4858456" y="1097601"/>
                <a:ext cx="1051200" cy="105040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6" name="円/楕円 75"/>
              <p:cNvSpPr/>
              <p:nvPr/>
            </p:nvSpPr>
            <p:spPr>
              <a:xfrm>
                <a:off x="4917069" y="1167027"/>
                <a:ext cx="925200" cy="926061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7" name="円/楕円 76"/>
              <p:cNvSpPr/>
              <p:nvPr/>
            </p:nvSpPr>
            <p:spPr>
              <a:xfrm>
                <a:off x="4965866" y="1215272"/>
                <a:ext cx="823367" cy="831600"/>
              </a:xfrm>
              <a:prstGeom prst="ellipse">
                <a:avLst/>
              </a:prstGeom>
              <a:pattFill prst="lgConfetti">
                <a:fgClr>
                  <a:srgbClr val="FFC000"/>
                </a:fgClr>
                <a:bgClr>
                  <a:schemeClr val="bg1"/>
                </a:bgClr>
              </a:patt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79" name="テキスト ボックス 78"/>
            <p:cNvSpPr txBox="1"/>
            <p:nvPr/>
          </p:nvSpPr>
          <p:spPr>
            <a:xfrm>
              <a:off x="9492279" y="3352147"/>
              <a:ext cx="987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>
                  <a:solidFill>
                    <a:schemeClr val="bg1"/>
                  </a:solidFill>
                </a:rPr>
                <a:t>0.8</a:t>
              </a:r>
              <a:r>
                <a:rPr lang="ja-JP" altLang="en-US" sz="1100" dirty="0">
                  <a:solidFill>
                    <a:schemeClr val="bg1"/>
                  </a:solidFill>
                </a:rPr>
                <a:t>地球半径</a:t>
              </a: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8923267" y="5623873"/>
              <a:ext cx="987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>
                  <a:solidFill>
                    <a:schemeClr val="bg1"/>
                  </a:solidFill>
                </a:rPr>
                <a:t>0.9</a:t>
              </a:r>
              <a:r>
                <a:rPr lang="ja-JP" altLang="en-US" sz="1100" dirty="0">
                  <a:solidFill>
                    <a:schemeClr val="bg1"/>
                  </a:solidFill>
                </a:rPr>
                <a:t>地球半径</a:t>
              </a: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6322289" y="6499964"/>
              <a:ext cx="9879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>
                  <a:solidFill>
                    <a:schemeClr val="bg1"/>
                  </a:solidFill>
                </a:rPr>
                <a:t>1.0</a:t>
              </a:r>
              <a:r>
                <a:rPr lang="ja-JP" altLang="en-US" sz="1100" dirty="0">
                  <a:solidFill>
                    <a:schemeClr val="bg1"/>
                  </a:solidFill>
                </a:rPr>
                <a:t>地球半径</a:t>
              </a:r>
            </a:p>
          </p:txBody>
        </p:sp>
        <p:sp>
          <p:nvSpPr>
            <p:cNvPr id="83" name="角丸四角形 82"/>
            <p:cNvSpPr/>
            <p:nvPr/>
          </p:nvSpPr>
          <p:spPr>
            <a:xfrm>
              <a:off x="2830413" y="2571109"/>
              <a:ext cx="1323323" cy="48269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dirty="0"/>
                <a:t>45.6</a:t>
              </a:r>
              <a:r>
                <a:rPr lang="ja-JP" altLang="en-US" dirty="0"/>
                <a:t>億年前</a:t>
              </a:r>
            </a:p>
          </p:txBody>
        </p:sp>
        <p:sp>
          <p:nvSpPr>
            <p:cNvPr id="84" name="角丸四角形 83"/>
            <p:cNvSpPr/>
            <p:nvPr/>
          </p:nvSpPr>
          <p:spPr>
            <a:xfrm>
              <a:off x="1791404" y="4563307"/>
              <a:ext cx="1323323" cy="48269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dirty="0"/>
                <a:t>45.3</a:t>
              </a:r>
              <a:r>
                <a:rPr lang="ja-JP" altLang="en-US" dirty="0"/>
                <a:t>億年前</a:t>
              </a: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8632716" y="6483469"/>
              <a:ext cx="1928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solidFill>
                    <a:schemeClr val="bg1"/>
                  </a:solidFill>
                </a:rPr>
                <a:t>阿部</a:t>
              </a:r>
              <a:r>
                <a:rPr lang="en-US" altLang="ja-JP" sz="1400" dirty="0">
                  <a:solidFill>
                    <a:schemeClr val="bg1"/>
                  </a:solidFill>
                </a:rPr>
                <a:t>(1995)</a:t>
              </a:r>
              <a:r>
                <a:rPr lang="ja-JP" altLang="en-US" sz="1400" dirty="0">
                  <a:solidFill>
                    <a:schemeClr val="bg1"/>
                  </a:solidFill>
                </a:rPr>
                <a:t>に加筆修正</a:t>
              </a:r>
            </a:p>
          </p:txBody>
        </p:sp>
        <p:sp>
          <p:nvSpPr>
            <p:cNvPr id="87" name="角丸四角形 86"/>
            <p:cNvSpPr/>
            <p:nvPr/>
          </p:nvSpPr>
          <p:spPr>
            <a:xfrm>
              <a:off x="5173279" y="3138569"/>
              <a:ext cx="2104637" cy="841783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dirty="0"/>
                <a:t>地球誕生までの</a:t>
              </a:r>
              <a:r>
                <a:rPr lang="en-US" altLang="ja-JP" dirty="0"/>
                <a:t>3000</a:t>
              </a:r>
              <a:r>
                <a:rPr lang="ja-JP" altLang="en-US" dirty="0"/>
                <a:t>万年の経過</a:t>
              </a: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3300945" y="3929679"/>
              <a:ext cx="18860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</a:rPr>
                <a:t>マグマオーシャンの固化</a:t>
              </a: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3330132" y="6065894"/>
              <a:ext cx="2068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solidFill>
                    <a:schemeClr val="bg1"/>
                  </a:solidFill>
                </a:rPr>
                <a:t>月形成</a:t>
              </a:r>
              <a:endParaRPr lang="en-US" altLang="ja-JP" sz="1400" dirty="0">
                <a:solidFill>
                  <a:schemeClr val="bg1"/>
                </a:solidFill>
              </a:endParaRPr>
            </a:p>
            <a:p>
              <a:r>
                <a:rPr lang="ja-JP" altLang="en-US" sz="1400" dirty="0">
                  <a:solidFill>
                    <a:schemeClr val="bg1"/>
                  </a:solidFill>
                </a:rPr>
                <a:t>（ジャイアントインパクト）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191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1-3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反証（モデルをくつがえす証拠）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　地球の起源物質はなにか？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固体地球の起源はエンスタタイトコンドライト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大気・海洋の起源は炭素質コンドライト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→大気・海洋と固体地球の起源は別</a:t>
            </a:r>
            <a:endParaRPr kumimoji="1" lang="en-US" altLang="ja-JP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２　金属核の形成と惑星の大きさの関係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　小惑星帯の化学的累帯構造の発見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62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大陸三層モデルと地球形成史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新学術研究「冥王代生命学」（</a:t>
            </a: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2014- 2020</a:t>
            </a: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）の成果とともに</a:t>
            </a:r>
            <a:endParaRPr kumimoji="1" lang="ja-JP" altLang="en-US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2260599"/>
            <a:ext cx="10515600" cy="3916363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目次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１地球の起源；隕石から層状構造の成立まで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U,Th,K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はどこにあるのか？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３大陸三層モデル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４生命惑星になりえた条件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５大陸三層モデルの今後の課題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0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1981200" y="-76968"/>
            <a:ext cx="82296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Oxygen isotope fractionation</a:t>
            </a:r>
          </a:p>
        </p:txBody>
      </p:sp>
      <p:pic>
        <p:nvPicPr>
          <p:cNvPr id="340" name="O17-1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9963" y="882464"/>
            <a:ext cx="5343623" cy="454521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6702843" y="4868233"/>
            <a:ext cx="4107657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sz="1200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Krot et al., in </a:t>
            </a:r>
            <a:r>
              <a:rPr sz="1200" i="1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Treatise on Geochemistry</a:t>
            </a:r>
            <a:r>
              <a:rPr sz="1200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 </a:t>
            </a:r>
            <a:r>
              <a: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1.05</a:t>
            </a:r>
            <a:r>
              <a:rPr sz="1200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, 83 (2005)</a:t>
            </a:r>
          </a:p>
          <a:p>
            <a:pPr lvl="0" algn="l">
              <a:defRPr sz="1800"/>
            </a:pPr>
            <a:r>
              <a:rPr sz="1200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Clayton, in </a:t>
            </a:r>
            <a:r>
              <a:rPr sz="1200" i="1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Treatise on Geochemistry</a:t>
            </a:r>
            <a:r>
              <a:rPr sz="1200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 </a:t>
            </a:r>
            <a:r>
              <a: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1.06 </a:t>
            </a:r>
            <a:r>
              <a:rPr sz="1200" dirty="0">
                <a:latin typeface="Meiryo UI" panose="020B0604030504040204" pitchFamily="50" charset="-128"/>
                <a:ea typeface="Meiryo UI" panose="020B0604030504040204" pitchFamily="50" charset="-128"/>
                <a:cs typeface="Helvetica Neue"/>
                <a:sym typeface="Helvetica Neue"/>
              </a:rPr>
              <a:t>129 (2005)</a:t>
            </a:r>
          </a:p>
        </p:txBody>
      </p:sp>
      <p:sp>
        <p:nvSpPr>
          <p:cNvPr id="342" name="Shape 342"/>
          <p:cNvSpPr/>
          <p:nvPr/>
        </p:nvSpPr>
        <p:spPr>
          <a:xfrm rot="19800000">
            <a:off x="6792520" y="1859580"/>
            <a:ext cx="410766" cy="187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0000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3" name="Shape 343"/>
          <p:cNvSpPr/>
          <p:nvPr/>
        </p:nvSpPr>
        <p:spPr>
          <a:xfrm rot="3420000">
            <a:off x="5139827" y="2424562"/>
            <a:ext cx="232173" cy="794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80FF00">
              <a:alpha val="3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4" name="Shape 344"/>
          <p:cNvSpPr/>
          <p:nvPr/>
        </p:nvSpPr>
        <p:spPr>
          <a:xfrm rot="18780000">
            <a:off x="3984789" y="4363772"/>
            <a:ext cx="512958" cy="256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1200">
                <a:latin typeface="Meiryo UI" panose="020B0604030504040204" pitchFamily="50" charset="-128"/>
                <a:ea typeface="Meiryo UI" panose="020B0604030504040204" pitchFamily="50" charset="-128"/>
              </a:rPr>
              <a:t>CCAM</a:t>
            </a:r>
          </a:p>
        </p:txBody>
      </p:sp>
      <p:sp>
        <p:nvSpPr>
          <p:cNvPr id="345" name="Shape 345"/>
          <p:cNvSpPr/>
          <p:nvPr/>
        </p:nvSpPr>
        <p:spPr>
          <a:xfrm rot="19435805">
            <a:off x="3330393" y="3232793"/>
            <a:ext cx="3571875" cy="660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0000">
              <a:alpha val="2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6" name="Shape 346"/>
          <p:cNvSpPr/>
          <p:nvPr/>
        </p:nvSpPr>
        <p:spPr>
          <a:xfrm rot="3660002">
            <a:off x="5287842" y="2656599"/>
            <a:ext cx="196454" cy="464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FF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7" name="Shape 347"/>
          <p:cNvSpPr/>
          <p:nvPr/>
        </p:nvSpPr>
        <p:spPr>
          <a:xfrm rot="19920000">
            <a:off x="7581698" y="1473274"/>
            <a:ext cx="482204" cy="214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0000">
              <a:alpha val="3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3971234" y="1902561"/>
            <a:ext cx="178594" cy="392906"/>
          </a:xfrm>
          <a:prstGeom prst="rect">
            <a:avLst/>
          </a:prstGeom>
          <a:solidFill>
            <a:srgbClr val="0000F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3962306" y="1143539"/>
            <a:ext cx="196453" cy="589359"/>
          </a:xfrm>
          <a:prstGeom prst="rect">
            <a:avLst/>
          </a:prstGeom>
          <a:solidFill>
            <a:srgbClr val="80FF00">
              <a:alpha val="3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6900173" y="2706234"/>
            <a:ext cx="187523" cy="1732359"/>
          </a:xfrm>
          <a:prstGeom prst="rect">
            <a:avLst/>
          </a:prstGeom>
          <a:solidFill>
            <a:srgbClr val="FF0000">
              <a:alpha val="2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6709054" y="2396488"/>
            <a:ext cx="151541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 spc="-48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1700" spc="-34">
                <a:latin typeface="Meiryo UI" panose="020B0604030504040204" pitchFamily="50" charset="-128"/>
                <a:ea typeface="Meiryo UI" panose="020B0604030504040204" pitchFamily="50" charset="-128"/>
              </a:rPr>
              <a:t>Carbonaceous</a:t>
            </a:r>
          </a:p>
        </p:txBody>
      </p:sp>
      <p:sp>
        <p:nvSpPr>
          <p:cNvPr id="352" name="Shape 352"/>
          <p:cNvSpPr/>
          <p:nvPr/>
        </p:nvSpPr>
        <p:spPr>
          <a:xfrm>
            <a:off x="4399372" y="1155261"/>
            <a:ext cx="96045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 spc="-48">
                <a:solidFill>
                  <a:srgbClr val="408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1700" spc="-34">
                <a:latin typeface="Meiryo UI" panose="020B0604030504040204" pitchFamily="50" charset="-128"/>
                <a:ea typeface="Meiryo UI" panose="020B0604030504040204" pitchFamily="50" charset="-128"/>
              </a:rPr>
              <a:t>Ordinary</a:t>
            </a:r>
          </a:p>
        </p:txBody>
      </p:sp>
      <p:sp>
        <p:nvSpPr>
          <p:cNvPr id="353" name="Shape 353"/>
          <p:cNvSpPr/>
          <p:nvPr/>
        </p:nvSpPr>
        <p:spPr>
          <a:xfrm>
            <a:off x="4431323" y="1851777"/>
            <a:ext cx="969044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b="1" spc="-48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1700" spc="-34">
                <a:latin typeface="Meiryo UI" panose="020B0604030504040204" pitchFamily="50" charset="-128"/>
                <a:ea typeface="Meiryo UI" panose="020B0604030504040204" pitchFamily="50" charset="-128"/>
              </a:rPr>
              <a:t>Enstatite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04697" y="5524516"/>
            <a:ext cx="7140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lang="ja-JP" altLang="en-US" sz="2200" dirty="0" smtClean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地球</a:t>
            </a:r>
            <a:r>
              <a:rPr lang="ja-JP" altLang="en-US" sz="2200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と月は同じ起源</a:t>
            </a:r>
            <a:r>
              <a:rPr lang="ja-JP" altLang="en-US" sz="2200" dirty="0" smtClean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物質</a:t>
            </a:r>
            <a:r>
              <a:rPr lang="en-US" altLang="ja-JP" sz="2200" dirty="0" smtClean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200" dirty="0" smtClean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エンスタタイトコンドライト</a:t>
            </a:r>
            <a:r>
              <a:rPr lang="en-US" altLang="ja-JP" sz="2200" dirty="0" smtClean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200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由来</a:t>
            </a:r>
            <a:endParaRPr lang="en-US" altLang="ja-JP" sz="2200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en-US" altLang="ja-JP" sz="22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En</a:t>
            </a: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2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Chodrite</a:t>
            </a: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＝無水＝地球</a:t>
            </a: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月はもともと無水</a:t>
            </a:r>
            <a:endParaRPr lang="en-US" altLang="ja-JP" sz="2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  <a:r>
              <a:rPr lang="en-US" altLang="ja-JP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TFL</a:t>
            </a:r>
            <a:r>
              <a:rPr lang="ja-JP" altLang="en-US" sz="2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に乗る＝かつて全部液体になって混合した</a:t>
            </a:r>
            <a:endParaRPr lang="en-US" altLang="ja-JP" sz="2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89064" y="-1038143"/>
            <a:ext cx="323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O, N, Mo, Ni, Cr, Ti,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Sr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, (Si)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円/楕円 4"/>
          <p:cNvSpPr/>
          <p:nvPr/>
        </p:nvSpPr>
        <p:spPr>
          <a:xfrm flipV="1">
            <a:off x="5442276" y="2689190"/>
            <a:ext cx="210127" cy="21012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88630" y="2303772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Moon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円/楕円 31"/>
          <p:cNvSpPr/>
          <p:nvPr/>
        </p:nvSpPr>
        <p:spPr>
          <a:xfrm flipV="1">
            <a:off x="3962306" y="2389164"/>
            <a:ext cx="210127" cy="21012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469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を含めて説明できる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モデル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の提案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ABEL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モデル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4" t="7441" r="1525" b="41905"/>
          <a:stretch/>
        </p:blipFill>
        <p:spPr>
          <a:xfrm>
            <a:off x="838200" y="2241550"/>
            <a:ext cx="5016500" cy="34925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1" t="57174" r="1364" b="2302"/>
          <a:stretch/>
        </p:blipFill>
        <p:spPr>
          <a:xfrm>
            <a:off x="5802312" y="2895600"/>
            <a:ext cx="5032376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38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524000" y="0"/>
            <a:ext cx="9144000" cy="67912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82" y="1"/>
            <a:ext cx="9169179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2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U/Th/K</a:t>
            </a:r>
            <a:r>
              <a:rPr kumimoji="1"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の問題；固体地球進化の熱源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144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1-4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マグマオーシャンの固化と原初大陸の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出現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351338"/>
          </a:xfrm>
        </p:spPr>
        <p:txBody>
          <a:bodyPr/>
          <a:lstStyle/>
          <a:p>
            <a:r>
              <a:rPr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U,Th,K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はマントルの最終残渣（原初大陸の材料）に残る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（マントル鉱物に分配されない）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/>
          <p:nvPr/>
        </p:nvPicPr>
        <p:blipFill rotWithShape="1">
          <a:blip r:embed="rId2"/>
          <a:srcRect l="23861" t="16930" r="9012" b="27965"/>
          <a:stretch/>
        </p:blipFill>
        <p:spPr bwMode="auto">
          <a:xfrm>
            <a:off x="1892300" y="2453640"/>
            <a:ext cx="8661400" cy="4404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0063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1-5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大気と海洋の起源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先行研究：地球の起源物質は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％炭素質コンドライト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反証：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①酸素同位体比が合わない、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②炭素質コンドライトで地球をつくると海洋の質量が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400㎞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多すぎる、③起源コンドライトはエンスタイトコンドライト（水や有機物がない）、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→　地球は裸の岩石惑星として誕生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新しいデータ：地球誕生後（固化）２億年後に、炭素質コンドライト起源小惑星が大気・海洋成分を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地球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に運んだ（月と地球のジルコン研究）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8330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大気・海洋の二次的付加：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ABEL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爆撃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417" t="444" r="11083" b="14222"/>
          <a:stretch/>
        </p:blipFill>
        <p:spPr>
          <a:xfrm>
            <a:off x="1569720" y="1530668"/>
            <a:ext cx="9052560" cy="50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31" y="1613649"/>
            <a:ext cx="3633711" cy="37094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736" y="1807694"/>
            <a:ext cx="4356197" cy="36055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938276" y="5334289"/>
            <a:ext cx="17556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Hopkins and Mojzsis (2015)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62983" y="476672"/>
            <a:ext cx="8518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月面地球側に集中的に小惑星重爆撃が起きた。その年代は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39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億年前に集中した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のではなくて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43.7</a:t>
            </a:r>
            <a:r>
              <a:rPr lang="ja-JP" alt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42.0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億年前に集中し、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39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億年前まで続いた。重爆撃で再結晶化した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ジルコン年代の統計的データから（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Hopkins and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Mojzsis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, 2015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50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年代頻度分布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6674" t="47974" r="19056" b="17506"/>
              <a:stretch>
                <a:fillRect/>
              </a:stretch>
            </p:blipFill>
          </mc:Choice>
          <mc:Fallback>
            <p:blipFill>
              <a:blip r:embed="rId3"/>
              <a:srcRect l="16674" t="47974" r="19056" b="17506"/>
              <a:stretch>
                <a:fillRect/>
              </a:stretch>
            </p:blipFill>
          </mc:Fallback>
        </mc:AlternateContent>
        <p:spPr>
          <a:xfrm>
            <a:off x="1858847" y="1562101"/>
            <a:ext cx="6868174" cy="522097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図 9" descr="年代頻度分布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4292" t="47974" r="77417" b="21209"/>
              <a:stretch>
                <a:fillRect/>
              </a:stretch>
            </p:blipFill>
          </mc:Choice>
          <mc:Fallback>
            <p:blipFill>
              <a:blip r:embed="rId3"/>
              <a:srcRect l="14292" t="47974" r="77417" b="21209"/>
              <a:stretch>
                <a:fillRect/>
              </a:stretch>
            </p:blipFill>
          </mc:Fallback>
        </mc:AlternateContent>
        <p:spPr>
          <a:xfrm>
            <a:off x="1905001" y="1546404"/>
            <a:ext cx="861230" cy="46892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正方形/長方形 11"/>
          <p:cNvSpPr/>
          <p:nvPr/>
        </p:nvSpPr>
        <p:spPr>
          <a:xfrm>
            <a:off x="5955197" y="5285432"/>
            <a:ext cx="1203739" cy="89226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2480" y="832151"/>
            <a:ext cx="9799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月は</a:t>
            </a:r>
            <a:r>
              <a:rPr lang="en-US" altLang="ja-JP" sz="2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42</a:t>
            </a:r>
            <a:r>
              <a:rPr lang="ja-JP" altLang="en-US" sz="2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億年前に火成活動が停止、しかし、地球は花崗岩活動が活発化＝プレート運動を示唆</a:t>
            </a:r>
            <a:endParaRPr lang="ja-JP" altLang="en-US" sz="2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83086" y="4717703"/>
            <a:ext cx="18165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限界年代</a:t>
            </a:r>
            <a:endParaRPr lang="en-US" altLang="ja-JP" i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000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43.7 </a:t>
            </a:r>
            <a:r>
              <a:rPr lang="ja-JP" altLang="en-US" sz="2000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億年前の</a:t>
            </a:r>
            <a:endParaRPr lang="en-US" altLang="ja-JP" sz="2000" i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意味は</a:t>
            </a:r>
            <a:r>
              <a:rPr lang="en-US" altLang="ja-JP" sz="2000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  <a:endParaRPr lang="ja-JP" altLang="en-US" i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015806" y="6573680"/>
            <a:ext cx="1452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Isozaki</a:t>
            </a:r>
            <a:r>
              <a:rPr lang="en-US" altLang="ja-JP" sz="10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et al. (2018)</a:t>
            </a:r>
            <a:endParaRPr lang="ja-JP" altLang="en-US" sz="10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5878286" y="215537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9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1-7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プレートテクトニクスの開始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１先行研究；いつから開始したか？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億年前から、②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億年前から、③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億年前から、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これらに対する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反証は？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新しいモデルと証拠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42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億年前頃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から起動した。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証拠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①海洋の出現、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②花崗岩の存在（ジルコン包有鉱物に含水鉱物、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700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800℃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の花崗岩質メルトの存在）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③炭素同位体＝原始生命体の出現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72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１地球の起源；隕石から層状構造の成立</a:t>
            </a:r>
            <a:r>
              <a:rPr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まで</a:t>
            </a:r>
            <a:endParaRPr kumimoji="1" lang="ja-JP" altLang="en-US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1-1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背景として必要な基礎知識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1-2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これまでの一般的な地球史モデル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1-3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リスト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1-4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マグマオーシャンの固化と原初大陸の出現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1-5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大気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海洋の起源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1-6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月の起源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1-7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プレートテクトニクスの開始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7" y="1"/>
            <a:ext cx="5252484" cy="674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57717" y="136525"/>
            <a:ext cx="10515600" cy="1325563"/>
          </a:xfrm>
        </p:spPr>
        <p:txBody>
          <a:bodyPr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原初大陸誕生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最終残液＝原初大陸（栄養塩元素）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9159" y="1803532"/>
            <a:ext cx="5360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Solidification of lunar magma </a:t>
            </a:r>
          </a:p>
          <a:p>
            <a:r>
              <a:rPr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ocean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by MELTS program</a:t>
            </a:r>
          </a:p>
          <a:p>
            <a:pPr algn="r"/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121794" y="6073541"/>
            <a:ext cx="199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Arai et al., 2016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4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1" t="18568" r="1497" b="43431"/>
          <a:stretch/>
        </p:blipFill>
        <p:spPr>
          <a:xfrm>
            <a:off x="1894704" y="2882337"/>
            <a:ext cx="4036542" cy="207684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1" t="57096" r="1497" b="2282"/>
          <a:stretch/>
        </p:blipFill>
        <p:spPr>
          <a:xfrm>
            <a:off x="6248399" y="2810710"/>
            <a:ext cx="4036542" cy="222009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2111461" y="72759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ABEL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Advent of Bio-elements 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model</a:t>
            </a:r>
            <a:b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1) 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Birth of dry Earth at 4.53Ga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2) 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Accretion of atmosphere and ocean at  </a:t>
            </a:r>
            <a:b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4.37-4.20Ga </a:t>
            </a:r>
            <a:endParaRPr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9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8779"/>
            <a:ext cx="9144000" cy="58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49" y="1218068"/>
            <a:ext cx="8436864" cy="505968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287688" y="620688"/>
            <a:ext cx="576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＋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solid mass ton-convert to radius increase in km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8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5983"/>
            <a:ext cx="9144000" cy="395211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11085" y="794657"/>
            <a:ext cx="946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地球の冥王代ジルコンが示す水の付加（酸性マグマの酸化）</a:t>
            </a:r>
            <a:endParaRPr kumimoji="1" lang="ja-JP" altLang="en-US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7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51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3316" r="2035" b="6631"/>
          <a:stretch>
            <a:fillRect/>
          </a:stretch>
        </p:blipFill>
        <p:spPr>
          <a:xfrm>
            <a:off x="1524001" y="2410"/>
            <a:ext cx="9188985" cy="5239622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1714500" y="5419349"/>
            <a:ext cx="895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世界中で極めてまれだが、</a:t>
            </a:r>
            <a:r>
              <a:rPr lang="en-US" altLang="ja-JP" sz="2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/>
              </a:rPr>
              <a:t>西豪の</a:t>
            </a:r>
            <a:r>
              <a:rPr lang="en-US" altLang="ja-JP" sz="24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Wingdings"/>
              </a:rPr>
              <a:t> </a:t>
            </a:r>
            <a:r>
              <a:rPr lang="en-US" altLang="ja-JP" sz="24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24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億年前</a:t>
            </a:r>
            <a:r>
              <a:rPr lang="en-US" altLang="ja-JP" sz="24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en-US" altLang="ja-JP" sz="28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Jack Hills</a:t>
            </a:r>
            <a:r>
              <a:rPr lang="ja-JP" altLang="en-US" sz="28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礫岩だけは特異で冥王代ジルコンを多産する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endParaRPr lang="ja-JP" alt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788400" y="2489200"/>
            <a:ext cx="1828800" cy="165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24000" y="4889500"/>
            <a:ext cx="23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(Sawada et al., 2018)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741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76300"/>
          </a:xfrm>
        </p:spPr>
        <p:txBody>
          <a:bodyPr>
            <a:normAutofit fontScale="90000"/>
          </a:bodyPr>
          <a:lstStyle/>
          <a:p>
            <a:r>
              <a:rPr lang="ja-JP" altLang="en-US" sz="2000" dirty="0">
                <a:solidFill>
                  <a:srgbClr val="FFFFFF"/>
                </a:solidFill>
              </a:rPr>
              <a:t>１週間連続運転で選別したジルコン</a:t>
            </a:r>
            <a:r>
              <a:rPr lang="en-US" altLang="ja-JP" sz="2000" dirty="0">
                <a:solidFill>
                  <a:srgbClr val="FFFFFF"/>
                </a:solidFill>
              </a:rPr>
              <a:t> 10,000</a:t>
            </a:r>
            <a:r>
              <a:rPr lang="ja-JP" altLang="en-US" sz="2000" dirty="0">
                <a:solidFill>
                  <a:srgbClr val="FFFFFF"/>
                </a:solidFill>
              </a:rPr>
              <a:t>粒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br>
              <a:rPr lang="en-US" altLang="ja-JP" sz="2000" dirty="0">
                <a:solidFill>
                  <a:srgbClr val="FFFFFF"/>
                </a:solidFill>
              </a:rPr>
            </a:br>
            <a:r>
              <a:rPr lang="en-US" altLang="ja-JP" sz="2000" dirty="0">
                <a:solidFill>
                  <a:srgbClr val="FFFFFF"/>
                </a:solidFill>
              </a:rPr>
              <a:t/>
            </a:r>
            <a:br>
              <a:rPr lang="en-US" altLang="ja-JP" sz="2000" dirty="0">
                <a:solidFill>
                  <a:srgbClr val="FFFFFF"/>
                </a:solidFill>
              </a:rPr>
            </a:br>
            <a:r>
              <a:rPr lang="en-US" altLang="ja-JP" sz="2000" dirty="0">
                <a:solidFill>
                  <a:srgbClr val="FFFFFF"/>
                </a:solidFill>
              </a:rPr>
              <a:t>10,000 zircon grains collected within 1 week by our ROBOT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pic>
        <p:nvPicPr>
          <p:cNvPr id="4" name="図 3" descr="JH22(50-100um) auto-picking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2996"/>
            <a:ext cx="9144000" cy="608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2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スクリーンショット（2018-10-27 1.02.48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730"/>
            <a:ext cx="9144000" cy="682654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31101" y="609600"/>
            <a:ext cx="318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Yamamoto et al. (in prep.)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1474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U,Th,K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はどこにあるのか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先行研究＝均質にマントルに分布と考えた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反証＝マグマオーシャンと原初大陸の存在（月の起源とリンク）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マントルの底に第３大陸として存在、マントル遷移層（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410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660km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から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800㎞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深度まで）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528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1-1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背景として必要な基礎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知識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１隕石の分類：分化型と未分化型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地球を創った材料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物質とは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３複雑系の科学の発展；反証可能性（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Falsifiability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）とモデルの重要性（作業仮説転がし、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Abduction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50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>
            <a:grpSpLocks/>
          </p:cNvGrpSpPr>
          <p:nvPr/>
        </p:nvGrpSpPr>
        <p:grpSpPr bwMode="auto">
          <a:xfrm>
            <a:off x="2209801" y="1066800"/>
            <a:ext cx="6450013" cy="3657600"/>
            <a:chOff x="1752600" y="1897062"/>
            <a:chExt cx="6450013" cy="3657600"/>
          </a:xfrm>
        </p:grpSpPr>
        <p:grpSp>
          <p:nvGrpSpPr>
            <p:cNvPr id="3" name="グループ化 3"/>
            <p:cNvGrpSpPr>
              <a:grpSpLocks/>
            </p:cNvGrpSpPr>
            <p:nvPr/>
          </p:nvGrpSpPr>
          <p:grpSpPr bwMode="auto">
            <a:xfrm>
              <a:off x="1752600" y="1897062"/>
              <a:ext cx="6450013" cy="3657600"/>
              <a:chOff x="701675" y="1055688"/>
              <a:chExt cx="6450013" cy="3657600"/>
            </a:xfrm>
          </p:grpSpPr>
          <p:pic>
            <p:nvPicPr>
              <p:cNvPr id="19468" name="図 3" descr="2-19b.jpg"/>
              <p:cNvPicPr>
                <a:picLocks noChangeAspect="1"/>
              </p:cNvPicPr>
              <p:nvPr/>
            </p:nvPicPr>
            <p:blipFill>
              <a:blip r:embed="rId3"/>
              <a:srcRect l="52759" t="59537" r="5750" b="24512"/>
              <a:stretch>
                <a:fillRect/>
              </a:stretch>
            </p:blipFill>
            <p:spPr bwMode="auto">
              <a:xfrm>
                <a:off x="701675" y="1055688"/>
                <a:ext cx="6450013" cy="365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円/楕円 7"/>
              <p:cNvSpPr/>
              <p:nvPr/>
            </p:nvSpPr>
            <p:spPr>
              <a:xfrm rot="1081007">
                <a:off x="2806700" y="3049588"/>
                <a:ext cx="1162050" cy="595313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ea typeface="ＭＳ Ｐゴシック" pitchFamily="50" charset="-128"/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 rot="935824">
                <a:off x="938213" y="3448051"/>
                <a:ext cx="1484312" cy="47625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2" name="円/楕円 11"/>
              <p:cNvSpPr/>
              <p:nvPr/>
            </p:nvSpPr>
            <p:spPr>
              <a:xfrm rot="935824">
                <a:off x="4430713" y="3063876"/>
                <a:ext cx="392112" cy="706437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 rot="5183226">
                <a:off x="3860800" y="1947863"/>
                <a:ext cx="989013" cy="481013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4" name="円/楕円 13"/>
              <p:cNvSpPr/>
              <p:nvPr/>
            </p:nvSpPr>
            <p:spPr>
              <a:xfrm rot="2498238">
                <a:off x="5829300" y="2209801"/>
                <a:ext cx="1230313" cy="31750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 rot="3602514">
                <a:off x="2194719" y="1693070"/>
                <a:ext cx="273050" cy="595312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7" name="円/楕円 16"/>
              <p:cNvSpPr/>
              <p:nvPr/>
            </p:nvSpPr>
            <p:spPr>
              <a:xfrm rot="2843961">
                <a:off x="2553494" y="2431257"/>
                <a:ext cx="331788" cy="59055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 rot="2806823">
                <a:off x="5760244" y="2950369"/>
                <a:ext cx="374650" cy="750888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 rot="935824">
                <a:off x="4760913" y="2357438"/>
                <a:ext cx="576262" cy="346075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 rot="2423378">
                <a:off x="3548063" y="2022476"/>
                <a:ext cx="506412" cy="38735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 rot="3075745">
                <a:off x="4945062" y="3336926"/>
                <a:ext cx="296863" cy="706438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ea typeface="ＭＳ Ｐゴシック" pitchFamily="50" charset="-128"/>
                </a:endParaRPr>
              </a:p>
            </p:txBody>
          </p:sp>
        </p:grpSp>
        <p:sp>
          <p:nvSpPr>
            <p:cNvPr id="19467" name="正方形/長方形 4"/>
            <p:cNvSpPr>
              <a:spLocks noChangeArrowheads="1"/>
            </p:cNvSpPr>
            <p:nvPr/>
          </p:nvSpPr>
          <p:spPr bwMode="auto">
            <a:xfrm>
              <a:off x="2057400" y="1941181"/>
              <a:ext cx="1600200" cy="472761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9459" name="図 3" descr="2-19b.jpg"/>
          <p:cNvPicPr>
            <a:picLocks noChangeAspect="1"/>
          </p:cNvPicPr>
          <p:nvPr/>
        </p:nvPicPr>
        <p:blipFill>
          <a:blip r:embed="rId3"/>
          <a:srcRect l="58974" t="81767" r="11420" b="11504"/>
          <a:stretch>
            <a:fillRect/>
          </a:stretch>
        </p:blipFill>
        <p:spPr bwMode="auto">
          <a:xfrm>
            <a:off x="4191001" y="4587876"/>
            <a:ext cx="248761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1828800" y="1066801"/>
            <a:ext cx="2438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ja-JP" sz="2400" b="1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2057400" y="1295401"/>
            <a:ext cx="165735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ja-JP" sz="2400" b="1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3" name="Text Box 2"/>
          <p:cNvSpPr txBox="1">
            <a:spLocks noChangeArrowheads="1"/>
          </p:cNvSpPr>
          <p:nvPr/>
        </p:nvSpPr>
        <p:spPr bwMode="auto">
          <a:xfrm>
            <a:off x="2514601" y="5434013"/>
            <a:ext cx="7356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2000" b="1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The Hadean crustal KREEP materials </a:t>
            </a:r>
            <a:r>
              <a:rPr lang="en-US" altLang="ja-JP" sz="2000" b="1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dropped to the bottom of the mantle may have become </a:t>
            </a:r>
            <a:r>
              <a:rPr lang="en-US" altLang="ja-JP" sz="2000" b="1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heat sources for the mantle plumes and super-plumes.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754188" y="319089"/>
            <a:ext cx="5784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2400" b="1" u="sng" dirty="0">
                <a:latin typeface="Times New Roman" charset="0"/>
                <a:ea typeface="ＭＳ Ｐゴシック" charset="-128"/>
                <a:cs typeface="ＭＳ Ｐゴシック" charset="-128"/>
              </a:rPr>
              <a:t>冥王代地殻がマントル底に残存している可能性</a:t>
            </a:r>
            <a:endParaRPr lang="en-US" altLang="ja-JP" sz="2400" b="1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5" name="Text Box 2"/>
          <p:cNvSpPr txBox="1">
            <a:spLocks noChangeArrowheads="1"/>
          </p:cNvSpPr>
          <p:nvPr/>
        </p:nvSpPr>
        <p:spPr bwMode="auto">
          <a:xfrm>
            <a:off x="7847013" y="3798889"/>
            <a:ext cx="1693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2000" b="1" u="sng">
                <a:latin typeface="Times New Roman" charset="0"/>
                <a:ea typeface="ＭＳ Ｐゴシック" charset="-128"/>
                <a:cs typeface="Times New Roman" charset="0"/>
              </a:rPr>
              <a:t>Vp image at the D” layer</a:t>
            </a:r>
          </a:p>
        </p:txBody>
      </p:sp>
    </p:spTree>
    <p:extLst>
      <p:ext uri="{BB962C8B-B14F-4D97-AF65-F5344CB8AC3E}">
        <p14:creationId xmlns:p14="http://schemas.microsoft.com/office/powerpoint/2010/main" val="742876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３大陸三層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モデル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1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先行研究：地球の大陸の総量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＝表層面積の３分の１ｘ厚さ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ｋｍ　と考えた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反証：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①構造浸食が普遍的に進行する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②推定される花崗岩地殻の生成量と現在の大陸地殻総量が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一桁少ない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モデルの提案：地球表層の花崗岩質な大陸は構造浸食で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地下に運ばれ、そこで第２、第３大陸を形成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４　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KREEP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玄武岩の役割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7948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3672"/>
          <a:stretch/>
        </p:blipFill>
        <p:spPr>
          <a:xfrm>
            <a:off x="1524000" y="1023925"/>
            <a:ext cx="4671946" cy="479801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805589" y="484313"/>
            <a:ext cx="5386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花崗岩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(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大陸地殻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の大量沈み込み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into the mantle during the Hadean</a:t>
            </a:r>
          </a:p>
        </p:txBody>
      </p:sp>
      <p:grpSp>
        <p:nvGrpSpPr>
          <p:cNvPr id="2" name="グループ化 7"/>
          <p:cNvGrpSpPr/>
          <p:nvPr/>
        </p:nvGrpSpPr>
        <p:grpSpPr>
          <a:xfrm>
            <a:off x="6080541" y="3689968"/>
            <a:ext cx="4397801" cy="3066149"/>
            <a:chOff x="4556541" y="3689967"/>
            <a:chExt cx="4397801" cy="306614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/>
            <a:srcRect l="54636" t="21563" r="10341" b="11344"/>
            <a:stretch/>
          </p:blipFill>
          <p:spPr>
            <a:xfrm>
              <a:off x="4556541" y="3689967"/>
              <a:ext cx="4382704" cy="3066149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7541776" y="5175606"/>
              <a:ext cx="14125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granitic </a:t>
              </a:r>
            </a:p>
            <a:p>
              <a:r>
                <a:rPr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subduction</a:t>
              </a: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8724145" y="3320635"/>
            <a:ext cx="21189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Kawai et al. (2013)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69992" y="1746198"/>
            <a:ext cx="3126408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by tectonic erosion  </a:t>
            </a:r>
            <a:endParaRPr lang="ja-JP" altLang="en-US" sz="2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上矢印 10"/>
          <p:cNvSpPr/>
          <p:nvPr/>
        </p:nvSpPr>
        <p:spPr>
          <a:xfrm>
            <a:off x="2171700" y="5549900"/>
            <a:ext cx="431800" cy="5842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44701" y="622300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Hadean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76401" y="165100"/>
            <a:ext cx="4719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Hadean crust existed at least by 3.0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Ga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but disappeared from the surface 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into the mantle; can we find it? 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08401" y="1231900"/>
            <a:ext cx="2309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Sawada et al. (2018)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0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>
          <a:xfrm>
            <a:off x="2244725" y="254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構造浸食が進行している場所</a:t>
            </a:r>
          </a:p>
        </p:txBody>
      </p:sp>
      <p:grpSp>
        <p:nvGrpSpPr>
          <p:cNvPr id="24579" name="グループ化 21"/>
          <p:cNvGrpSpPr>
            <a:grpSpLocks/>
          </p:cNvGrpSpPr>
          <p:nvPr/>
        </p:nvGrpSpPr>
        <p:grpSpPr bwMode="auto">
          <a:xfrm>
            <a:off x="1893889" y="1114426"/>
            <a:ext cx="9026525" cy="5097463"/>
            <a:chOff x="370180" y="1114019"/>
            <a:chExt cx="9026648" cy="5098065"/>
          </a:xfrm>
        </p:grpSpPr>
        <p:pic>
          <p:nvPicPr>
            <p:cNvPr id="24580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77"/>
            <a:stretch>
              <a:fillRect/>
            </a:stretch>
          </p:blipFill>
          <p:spPr bwMode="auto">
            <a:xfrm>
              <a:off x="370180" y="1114019"/>
              <a:ext cx="8019675" cy="486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1" name="テキスト ボックス 7"/>
            <p:cNvSpPr txBox="1">
              <a:spLocks noChangeArrowheads="1"/>
            </p:cNvSpPr>
            <p:nvPr/>
          </p:nvSpPr>
          <p:spPr bwMode="auto">
            <a:xfrm>
              <a:off x="6895598" y="5935049"/>
              <a:ext cx="2501230" cy="277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charset="0"/>
                  <a:ea typeface="Osaka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Scholl and von Huene, 2009</a:t>
              </a:r>
              <a:endParaRPr lang="ja-JP" altLang="en-US" sz="12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" name="フリーフォーム 2"/>
            <p:cNvSpPr/>
            <p:nvPr/>
          </p:nvSpPr>
          <p:spPr>
            <a:xfrm>
              <a:off x="3930991" y="2187296"/>
              <a:ext cx="1565296" cy="1357473"/>
            </a:xfrm>
            <a:custGeom>
              <a:avLst/>
              <a:gdLst>
                <a:gd name="connsiteX0" fmla="*/ 1564849 w 1564849"/>
                <a:gd name="connsiteY0" fmla="*/ 0 h 1357460"/>
                <a:gd name="connsiteX1" fmla="*/ 1414020 w 1564849"/>
                <a:gd name="connsiteY1" fmla="*/ 113121 h 1357460"/>
                <a:gd name="connsiteX2" fmla="*/ 1310325 w 1564849"/>
                <a:gd name="connsiteY2" fmla="*/ 141402 h 1357460"/>
                <a:gd name="connsiteX3" fmla="*/ 1187777 w 1564849"/>
                <a:gd name="connsiteY3" fmla="*/ 216816 h 1357460"/>
                <a:gd name="connsiteX4" fmla="*/ 1055802 w 1564849"/>
                <a:gd name="connsiteY4" fmla="*/ 254523 h 1357460"/>
                <a:gd name="connsiteX5" fmla="*/ 895546 w 1564849"/>
                <a:gd name="connsiteY5" fmla="*/ 263950 h 1357460"/>
                <a:gd name="connsiteX6" fmla="*/ 763571 w 1564849"/>
                <a:gd name="connsiteY6" fmla="*/ 254523 h 1357460"/>
                <a:gd name="connsiteX7" fmla="*/ 641022 w 1564849"/>
                <a:gd name="connsiteY7" fmla="*/ 131975 h 1357460"/>
                <a:gd name="connsiteX8" fmla="*/ 603315 w 1564849"/>
                <a:gd name="connsiteY8" fmla="*/ 84841 h 1357460"/>
                <a:gd name="connsiteX9" fmla="*/ 556181 w 1564849"/>
                <a:gd name="connsiteY9" fmla="*/ 235670 h 1357460"/>
                <a:gd name="connsiteX10" fmla="*/ 509047 w 1564849"/>
                <a:gd name="connsiteY10" fmla="*/ 301657 h 1357460"/>
                <a:gd name="connsiteX11" fmla="*/ 424206 w 1564849"/>
                <a:gd name="connsiteY11" fmla="*/ 339365 h 1357460"/>
                <a:gd name="connsiteX12" fmla="*/ 320511 w 1564849"/>
                <a:gd name="connsiteY12" fmla="*/ 471340 h 1357460"/>
                <a:gd name="connsiteX13" fmla="*/ 245097 w 1564849"/>
                <a:gd name="connsiteY13" fmla="*/ 518474 h 1357460"/>
                <a:gd name="connsiteX14" fmla="*/ 179109 w 1564849"/>
                <a:gd name="connsiteY14" fmla="*/ 641022 h 1357460"/>
                <a:gd name="connsiteX15" fmla="*/ 179109 w 1564849"/>
                <a:gd name="connsiteY15" fmla="*/ 820132 h 1357460"/>
                <a:gd name="connsiteX16" fmla="*/ 226243 w 1564849"/>
                <a:gd name="connsiteY16" fmla="*/ 933253 h 1357460"/>
                <a:gd name="connsiteX17" fmla="*/ 292231 w 1564849"/>
                <a:gd name="connsiteY17" fmla="*/ 1018095 h 1357460"/>
                <a:gd name="connsiteX18" fmla="*/ 301657 w 1564849"/>
                <a:gd name="connsiteY18" fmla="*/ 1150070 h 1357460"/>
                <a:gd name="connsiteX19" fmla="*/ 226243 w 1564849"/>
                <a:gd name="connsiteY19" fmla="*/ 1225484 h 1357460"/>
                <a:gd name="connsiteX20" fmla="*/ 122548 w 1564849"/>
                <a:gd name="connsiteY20" fmla="*/ 1272618 h 1357460"/>
                <a:gd name="connsiteX21" fmla="*/ 65987 w 1564849"/>
                <a:gd name="connsiteY21" fmla="*/ 1329179 h 1357460"/>
                <a:gd name="connsiteX22" fmla="*/ 0 w 1564849"/>
                <a:gd name="connsiteY22" fmla="*/ 1357460 h 13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64849" h="1357460">
                  <a:moveTo>
                    <a:pt x="1564849" y="0"/>
                  </a:moveTo>
                  <a:cubicBezTo>
                    <a:pt x="1510645" y="44777"/>
                    <a:pt x="1456441" y="89554"/>
                    <a:pt x="1414020" y="113121"/>
                  </a:cubicBezTo>
                  <a:cubicBezTo>
                    <a:pt x="1371599" y="136688"/>
                    <a:pt x="1348032" y="124120"/>
                    <a:pt x="1310325" y="141402"/>
                  </a:cubicBezTo>
                  <a:cubicBezTo>
                    <a:pt x="1272618" y="158684"/>
                    <a:pt x="1230197" y="197963"/>
                    <a:pt x="1187777" y="216816"/>
                  </a:cubicBezTo>
                  <a:cubicBezTo>
                    <a:pt x="1145357" y="235669"/>
                    <a:pt x="1104507" y="246667"/>
                    <a:pt x="1055802" y="254523"/>
                  </a:cubicBezTo>
                  <a:cubicBezTo>
                    <a:pt x="1007097" y="262379"/>
                    <a:pt x="944251" y="263950"/>
                    <a:pt x="895546" y="263950"/>
                  </a:cubicBezTo>
                  <a:cubicBezTo>
                    <a:pt x="846841" y="263950"/>
                    <a:pt x="805992" y="276519"/>
                    <a:pt x="763571" y="254523"/>
                  </a:cubicBezTo>
                  <a:cubicBezTo>
                    <a:pt x="721150" y="232527"/>
                    <a:pt x="667731" y="160255"/>
                    <a:pt x="641022" y="131975"/>
                  </a:cubicBezTo>
                  <a:cubicBezTo>
                    <a:pt x="614313" y="103695"/>
                    <a:pt x="617455" y="67559"/>
                    <a:pt x="603315" y="84841"/>
                  </a:cubicBezTo>
                  <a:cubicBezTo>
                    <a:pt x="589175" y="102124"/>
                    <a:pt x="571892" y="199534"/>
                    <a:pt x="556181" y="235670"/>
                  </a:cubicBezTo>
                  <a:cubicBezTo>
                    <a:pt x="540470" y="271806"/>
                    <a:pt x="531043" y="284375"/>
                    <a:pt x="509047" y="301657"/>
                  </a:cubicBezTo>
                  <a:cubicBezTo>
                    <a:pt x="487051" y="318939"/>
                    <a:pt x="455629" y="311085"/>
                    <a:pt x="424206" y="339365"/>
                  </a:cubicBezTo>
                  <a:cubicBezTo>
                    <a:pt x="392783" y="367645"/>
                    <a:pt x="350362" y="441489"/>
                    <a:pt x="320511" y="471340"/>
                  </a:cubicBezTo>
                  <a:cubicBezTo>
                    <a:pt x="290660" y="501191"/>
                    <a:pt x="268664" y="490194"/>
                    <a:pt x="245097" y="518474"/>
                  </a:cubicBezTo>
                  <a:cubicBezTo>
                    <a:pt x="221530" y="546754"/>
                    <a:pt x="190107" y="590746"/>
                    <a:pt x="179109" y="641022"/>
                  </a:cubicBezTo>
                  <a:cubicBezTo>
                    <a:pt x="168111" y="691298"/>
                    <a:pt x="171253" y="771427"/>
                    <a:pt x="179109" y="820132"/>
                  </a:cubicBezTo>
                  <a:cubicBezTo>
                    <a:pt x="186965" y="868837"/>
                    <a:pt x="207389" y="900259"/>
                    <a:pt x="226243" y="933253"/>
                  </a:cubicBezTo>
                  <a:cubicBezTo>
                    <a:pt x="245097" y="966247"/>
                    <a:pt x="279662" y="981959"/>
                    <a:pt x="292231" y="1018095"/>
                  </a:cubicBezTo>
                  <a:cubicBezTo>
                    <a:pt x="304800" y="1054231"/>
                    <a:pt x="312655" y="1115505"/>
                    <a:pt x="301657" y="1150070"/>
                  </a:cubicBezTo>
                  <a:cubicBezTo>
                    <a:pt x="290659" y="1184635"/>
                    <a:pt x="256094" y="1205059"/>
                    <a:pt x="226243" y="1225484"/>
                  </a:cubicBezTo>
                  <a:cubicBezTo>
                    <a:pt x="196391" y="1245909"/>
                    <a:pt x="149257" y="1255336"/>
                    <a:pt x="122548" y="1272618"/>
                  </a:cubicBezTo>
                  <a:cubicBezTo>
                    <a:pt x="95839" y="1289900"/>
                    <a:pt x="86412" y="1315039"/>
                    <a:pt x="65987" y="1329179"/>
                  </a:cubicBezTo>
                  <a:cubicBezTo>
                    <a:pt x="45562" y="1343319"/>
                    <a:pt x="6284" y="1352747"/>
                    <a:pt x="0" y="1357460"/>
                  </a:cubicBez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フリーフォーム 4"/>
            <p:cNvSpPr/>
            <p:nvPr/>
          </p:nvSpPr>
          <p:spPr>
            <a:xfrm>
              <a:off x="4326284" y="4732359"/>
              <a:ext cx="160339" cy="490595"/>
            </a:xfrm>
            <a:custGeom>
              <a:avLst/>
              <a:gdLst>
                <a:gd name="connsiteX0" fmla="*/ 160256 w 160256"/>
                <a:gd name="connsiteY0" fmla="*/ 0 h 490193"/>
                <a:gd name="connsiteX1" fmla="*/ 75415 w 160256"/>
                <a:gd name="connsiteY1" fmla="*/ 179109 h 490193"/>
                <a:gd name="connsiteX2" fmla="*/ 0 w 160256"/>
                <a:gd name="connsiteY2" fmla="*/ 292231 h 490193"/>
                <a:gd name="connsiteX3" fmla="*/ 0 w 160256"/>
                <a:gd name="connsiteY3" fmla="*/ 405352 h 490193"/>
                <a:gd name="connsiteX4" fmla="*/ 37707 w 160256"/>
                <a:gd name="connsiteY4" fmla="*/ 490193 h 49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56" h="490193">
                  <a:moveTo>
                    <a:pt x="160256" y="0"/>
                  </a:moveTo>
                  <a:lnTo>
                    <a:pt x="75415" y="179109"/>
                  </a:lnTo>
                  <a:lnTo>
                    <a:pt x="0" y="292231"/>
                  </a:lnTo>
                  <a:lnTo>
                    <a:pt x="0" y="405352"/>
                  </a:lnTo>
                  <a:lnTo>
                    <a:pt x="37707" y="490193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フリーフォーム 5"/>
            <p:cNvSpPr/>
            <p:nvPr/>
          </p:nvSpPr>
          <p:spPr>
            <a:xfrm>
              <a:off x="3638887" y="2922396"/>
              <a:ext cx="273054" cy="244504"/>
            </a:xfrm>
            <a:custGeom>
              <a:avLst/>
              <a:gdLst>
                <a:gd name="connsiteX0" fmla="*/ 273378 w 273378"/>
                <a:gd name="connsiteY0" fmla="*/ 0 h 245097"/>
                <a:gd name="connsiteX1" fmla="*/ 188536 w 273378"/>
                <a:gd name="connsiteY1" fmla="*/ 141402 h 245097"/>
                <a:gd name="connsiteX2" fmla="*/ 160256 w 273378"/>
                <a:gd name="connsiteY2" fmla="*/ 207390 h 245097"/>
                <a:gd name="connsiteX3" fmla="*/ 65988 w 273378"/>
                <a:gd name="connsiteY3" fmla="*/ 245097 h 245097"/>
                <a:gd name="connsiteX4" fmla="*/ 0 w 273378"/>
                <a:gd name="connsiteY4" fmla="*/ 245097 h 24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378" h="245097">
                  <a:moveTo>
                    <a:pt x="273378" y="0"/>
                  </a:moveTo>
                  <a:lnTo>
                    <a:pt x="188536" y="141402"/>
                  </a:lnTo>
                  <a:lnTo>
                    <a:pt x="160256" y="207390"/>
                  </a:lnTo>
                  <a:lnTo>
                    <a:pt x="65988" y="245097"/>
                  </a:lnTo>
                  <a:lnTo>
                    <a:pt x="0" y="245097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3526173" y="3185952"/>
              <a:ext cx="169864" cy="358817"/>
            </a:xfrm>
            <a:custGeom>
              <a:avLst/>
              <a:gdLst>
                <a:gd name="connsiteX0" fmla="*/ 28280 w 169682"/>
                <a:gd name="connsiteY0" fmla="*/ 0 h 358218"/>
                <a:gd name="connsiteX1" fmla="*/ 0 w 169682"/>
                <a:gd name="connsiteY1" fmla="*/ 141402 h 358218"/>
                <a:gd name="connsiteX2" fmla="*/ 9427 w 169682"/>
                <a:gd name="connsiteY2" fmla="*/ 245097 h 358218"/>
                <a:gd name="connsiteX3" fmla="*/ 75414 w 169682"/>
                <a:gd name="connsiteY3" fmla="*/ 301658 h 358218"/>
                <a:gd name="connsiteX4" fmla="*/ 169682 w 169682"/>
                <a:gd name="connsiteY4" fmla="*/ 358218 h 358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82" h="358218">
                  <a:moveTo>
                    <a:pt x="28280" y="0"/>
                  </a:moveTo>
                  <a:lnTo>
                    <a:pt x="0" y="141402"/>
                  </a:lnTo>
                  <a:lnTo>
                    <a:pt x="9427" y="245097"/>
                  </a:lnTo>
                  <a:lnTo>
                    <a:pt x="75414" y="301658"/>
                  </a:lnTo>
                  <a:lnTo>
                    <a:pt x="169682" y="358218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6288461" y="3147847"/>
              <a:ext cx="763597" cy="1366998"/>
            </a:xfrm>
            <a:custGeom>
              <a:avLst/>
              <a:gdLst>
                <a:gd name="connsiteX0" fmla="*/ 0 w 763571"/>
                <a:gd name="connsiteY0" fmla="*/ 0 h 1366886"/>
                <a:gd name="connsiteX1" fmla="*/ 131976 w 763571"/>
                <a:gd name="connsiteY1" fmla="*/ 160255 h 1366886"/>
                <a:gd name="connsiteX2" fmla="*/ 226244 w 763571"/>
                <a:gd name="connsiteY2" fmla="*/ 188536 h 1366886"/>
                <a:gd name="connsiteX3" fmla="*/ 358219 w 763571"/>
                <a:gd name="connsiteY3" fmla="*/ 245096 h 1366886"/>
                <a:gd name="connsiteX4" fmla="*/ 471341 w 763571"/>
                <a:gd name="connsiteY4" fmla="*/ 301657 h 1366886"/>
                <a:gd name="connsiteX5" fmla="*/ 593889 w 763571"/>
                <a:gd name="connsiteY5" fmla="*/ 358218 h 1366886"/>
                <a:gd name="connsiteX6" fmla="*/ 612743 w 763571"/>
                <a:gd name="connsiteY6" fmla="*/ 358218 h 1366886"/>
                <a:gd name="connsiteX7" fmla="*/ 556182 w 763571"/>
                <a:gd name="connsiteY7" fmla="*/ 433633 h 1366886"/>
                <a:gd name="connsiteX8" fmla="*/ 537328 w 763571"/>
                <a:gd name="connsiteY8" fmla="*/ 537327 h 1366886"/>
                <a:gd name="connsiteX9" fmla="*/ 556182 w 763571"/>
                <a:gd name="connsiteY9" fmla="*/ 697583 h 1366886"/>
                <a:gd name="connsiteX10" fmla="*/ 641023 w 763571"/>
                <a:gd name="connsiteY10" fmla="*/ 782424 h 1366886"/>
                <a:gd name="connsiteX11" fmla="*/ 725864 w 763571"/>
                <a:gd name="connsiteY11" fmla="*/ 876692 h 1366886"/>
                <a:gd name="connsiteX12" fmla="*/ 763571 w 763571"/>
                <a:gd name="connsiteY12" fmla="*/ 933253 h 1366886"/>
                <a:gd name="connsiteX13" fmla="*/ 763571 w 763571"/>
                <a:gd name="connsiteY13" fmla="*/ 1074655 h 1366886"/>
                <a:gd name="connsiteX14" fmla="*/ 725864 w 763571"/>
                <a:gd name="connsiteY14" fmla="*/ 1253765 h 1366886"/>
                <a:gd name="connsiteX15" fmla="*/ 697584 w 763571"/>
                <a:gd name="connsiteY15" fmla="*/ 1366886 h 136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3571" h="1366886">
                  <a:moveTo>
                    <a:pt x="0" y="0"/>
                  </a:moveTo>
                  <a:lnTo>
                    <a:pt x="131976" y="160255"/>
                  </a:lnTo>
                  <a:lnTo>
                    <a:pt x="226244" y="188536"/>
                  </a:lnTo>
                  <a:lnTo>
                    <a:pt x="358219" y="245096"/>
                  </a:lnTo>
                  <a:lnTo>
                    <a:pt x="471341" y="301657"/>
                  </a:lnTo>
                  <a:lnTo>
                    <a:pt x="593889" y="358218"/>
                  </a:lnTo>
                  <a:lnTo>
                    <a:pt x="612743" y="358218"/>
                  </a:lnTo>
                  <a:lnTo>
                    <a:pt x="556182" y="433633"/>
                  </a:lnTo>
                  <a:lnTo>
                    <a:pt x="537328" y="537327"/>
                  </a:lnTo>
                  <a:lnTo>
                    <a:pt x="556182" y="697583"/>
                  </a:lnTo>
                  <a:lnTo>
                    <a:pt x="641023" y="782424"/>
                  </a:lnTo>
                  <a:lnTo>
                    <a:pt x="725864" y="876692"/>
                  </a:lnTo>
                  <a:lnTo>
                    <a:pt x="763571" y="933253"/>
                  </a:lnTo>
                  <a:lnTo>
                    <a:pt x="763571" y="1074655"/>
                  </a:lnTo>
                  <a:lnTo>
                    <a:pt x="725864" y="1253765"/>
                  </a:lnTo>
                  <a:lnTo>
                    <a:pt x="697584" y="1366886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4232620" y="3724177"/>
              <a:ext cx="452444" cy="452491"/>
            </a:xfrm>
            <a:custGeom>
              <a:avLst/>
              <a:gdLst>
                <a:gd name="connsiteX0" fmla="*/ 0 w 452487"/>
                <a:gd name="connsiteY0" fmla="*/ 0 h 452486"/>
                <a:gd name="connsiteX1" fmla="*/ 65988 w 452487"/>
                <a:gd name="connsiteY1" fmla="*/ 113121 h 452486"/>
                <a:gd name="connsiteX2" fmla="*/ 169683 w 452487"/>
                <a:gd name="connsiteY2" fmla="*/ 150828 h 452486"/>
                <a:gd name="connsiteX3" fmla="*/ 263951 w 452487"/>
                <a:gd name="connsiteY3" fmla="*/ 197963 h 452486"/>
                <a:gd name="connsiteX4" fmla="*/ 273377 w 452487"/>
                <a:gd name="connsiteY4" fmla="*/ 188536 h 452486"/>
                <a:gd name="connsiteX5" fmla="*/ 292231 w 452487"/>
                <a:gd name="connsiteY5" fmla="*/ 311084 h 452486"/>
                <a:gd name="connsiteX6" fmla="*/ 367645 w 452487"/>
                <a:gd name="connsiteY6" fmla="*/ 424206 h 452486"/>
                <a:gd name="connsiteX7" fmla="*/ 452487 w 452487"/>
                <a:gd name="connsiteY7" fmla="*/ 452486 h 45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2487" h="452486">
                  <a:moveTo>
                    <a:pt x="0" y="0"/>
                  </a:moveTo>
                  <a:lnTo>
                    <a:pt x="65988" y="113121"/>
                  </a:lnTo>
                  <a:lnTo>
                    <a:pt x="169683" y="150828"/>
                  </a:lnTo>
                  <a:lnTo>
                    <a:pt x="263951" y="197963"/>
                  </a:lnTo>
                  <a:lnTo>
                    <a:pt x="273377" y="188536"/>
                  </a:lnTo>
                  <a:lnTo>
                    <a:pt x="292231" y="311084"/>
                  </a:lnTo>
                  <a:lnTo>
                    <a:pt x="367645" y="424206"/>
                  </a:lnTo>
                  <a:lnTo>
                    <a:pt x="452487" y="452486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4835878" y="3911524"/>
              <a:ext cx="244478" cy="698582"/>
            </a:xfrm>
            <a:custGeom>
              <a:avLst/>
              <a:gdLst>
                <a:gd name="connsiteX0" fmla="*/ 197962 w 245096"/>
                <a:gd name="connsiteY0" fmla="*/ 0 h 697583"/>
                <a:gd name="connsiteX1" fmla="*/ 245096 w 245096"/>
                <a:gd name="connsiteY1" fmla="*/ 160255 h 697583"/>
                <a:gd name="connsiteX2" fmla="*/ 188536 w 245096"/>
                <a:gd name="connsiteY2" fmla="*/ 263950 h 697583"/>
                <a:gd name="connsiteX3" fmla="*/ 131975 w 245096"/>
                <a:gd name="connsiteY3" fmla="*/ 377072 h 697583"/>
                <a:gd name="connsiteX4" fmla="*/ 94268 w 245096"/>
                <a:gd name="connsiteY4" fmla="*/ 537328 h 697583"/>
                <a:gd name="connsiteX5" fmla="*/ 47134 w 245096"/>
                <a:gd name="connsiteY5" fmla="*/ 641022 h 697583"/>
                <a:gd name="connsiteX6" fmla="*/ 0 w 245096"/>
                <a:gd name="connsiteY6" fmla="*/ 697583 h 69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096" h="697583">
                  <a:moveTo>
                    <a:pt x="197962" y="0"/>
                  </a:moveTo>
                  <a:lnTo>
                    <a:pt x="245096" y="160255"/>
                  </a:lnTo>
                  <a:lnTo>
                    <a:pt x="188536" y="263950"/>
                  </a:lnTo>
                  <a:lnTo>
                    <a:pt x="131975" y="377072"/>
                  </a:lnTo>
                  <a:lnTo>
                    <a:pt x="94268" y="537328"/>
                  </a:lnTo>
                  <a:lnTo>
                    <a:pt x="47134" y="641022"/>
                  </a:lnTo>
                  <a:lnTo>
                    <a:pt x="0" y="697583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" name="フリーフォーム 3"/>
            <p:cNvSpPr/>
            <p:nvPr/>
          </p:nvSpPr>
          <p:spPr>
            <a:xfrm>
              <a:off x="3019753" y="3587636"/>
              <a:ext cx="831861" cy="319126"/>
            </a:xfrm>
            <a:custGeom>
              <a:avLst/>
              <a:gdLst>
                <a:gd name="connsiteX0" fmla="*/ 831273 w 831273"/>
                <a:gd name="connsiteY0" fmla="*/ 263237 h 318655"/>
                <a:gd name="connsiteX1" fmla="*/ 623454 w 831273"/>
                <a:gd name="connsiteY1" fmla="*/ 318655 h 318655"/>
                <a:gd name="connsiteX2" fmla="*/ 387927 w 831273"/>
                <a:gd name="connsiteY2" fmla="*/ 318655 h 318655"/>
                <a:gd name="connsiteX3" fmla="*/ 207818 w 831273"/>
                <a:gd name="connsiteY3" fmla="*/ 277091 h 318655"/>
                <a:gd name="connsiteX4" fmla="*/ 96982 w 831273"/>
                <a:gd name="connsiteY4" fmla="*/ 180109 h 318655"/>
                <a:gd name="connsiteX5" fmla="*/ 0 w 831273"/>
                <a:gd name="connsiteY5" fmla="*/ 0 h 31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1273" h="318655">
                  <a:moveTo>
                    <a:pt x="831273" y="263237"/>
                  </a:moveTo>
                  <a:lnTo>
                    <a:pt x="623454" y="318655"/>
                  </a:lnTo>
                  <a:lnTo>
                    <a:pt x="387927" y="318655"/>
                  </a:lnTo>
                  <a:lnTo>
                    <a:pt x="207818" y="277091"/>
                  </a:lnTo>
                  <a:lnTo>
                    <a:pt x="96982" y="180109"/>
                  </a:lnTo>
                  <a:lnTo>
                    <a:pt x="0" y="0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3878603" y="2854124"/>
              <a:ext cx="166689" cy="55570"/>
            </a:xfrm>
            <a:custGeom>
              <a:avLst/>
              <a:gdLst>
                <a:gd name="connsiteX0" fmla="*/ 166254 w 166254"/>
                <a:gd name="connsiteY0" fmla="*/ 0 h 55419"/>
                <a:gd name="connsiteX1" fmla="*/ 0 w 166254"/>
                <a:gd name="connsiteY1" fmla="*/ 55419 h 55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4" h="55419">
                  <a:moveTo>
                    <a:pt x="166254" y="0"/>
                  </a:moveTo>
                  <a:lnTo>
                    <a:pt x="0" y="55419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5513750" y="2036466"/>
              <a:ext cx="166689" cy="152418"/>
            </a:xfrm>
            <a:custGeom>
              <a:avLst/>
              <a:gdLst>
                <a:gd name="connsiteX0" fmla="*/ 0 w 166255"/>
                <a:gd name="connsiteY0" fmla="*/ 152400 h 152400"/>
                <a:gd name="connsiteX1" fmla="*/ 166255 w 166255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6255" h="152400">
                  <a:moveTo>
                    <a:pt x="0" y="152400"/>
                  </a:moveTo>
                  <a:lnTo>
                    <a:pt x="166255" y="0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5888405" y="2452440"/>
              <a:ext cx="55563" cy="249266"/>
            </a:xfrm>
            <a:custGeom>
              <a:avLst/>
              <a:gdLst>
                <a:gd name="connsiteX0" fmla="*/ 0 w 55418"/>
                <a:gd name="connsiteY0" fmla="*/ 0 h 249381"/>
                <a:gd name="connsiteX1" fmla="*/ 55418 w 55418"/>
                <a:gd name="connsiteY1" fmla="*/ 249381 h 24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418" h="249381">
                  <a:moveTo>
                    <a:pt x="0" y="0"/>
                  </a:moveTo>
                  <a:lnTo>
                    <a:pt x="55418" y="249381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フリーフォーム 15"/>
            <p:cNvSpPr/>
            <p:nvPr/>
          </p:nvSpPr>
          <p:spPr>
            <a:xfrm>
              <a:off x="7148897" y="3117681"/>
              <a:ext cx="249240" cy="276258"/>
            </a:xfrm>
            <a:custGeom>
              <a:avLst/>
              <a:gdLst>
                <a:gd name="connsiteX0" fmla="*/ 0 w 249382"/>
                <a:gd name="connsiteY0" fmla="*/ 0 h 277091"/>
                <a:gd name="connsiteX1" fmla="*/ 207819 w 249382"/>
                <a:gd name="connsiteY1" fmla="*/ 69272 h 277091"/>
                <a:gd name="connsiteX2" fmla="*/ 249382 w 249382"/>
                <a:gd name="connsiteY2" fmla="*/ 166254 h 277091"/>
                <a:gd name="connsiteX3" fmla="*/ 193964 w 249382"/>
                <a:gd name="connsiteY3" fmla="*/ 277091 h 277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382" h="277091">
                  <a:moveTo>
                    <a:pt x="0" y="0"/>
                  </a:moveTo>
                  <a:lnTo>
                    <a:pt x="207819" y="69272"/>
                  </a:lnTo>
                  <a:lnTo>
                    <a:pt x="249382" y="166254"/>
                  </a:lnTo>
                  <a:lnTo>
                    <a:pt x="193964" y="277091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フリーフォーム 16"/>
            <p:cNvSpPr/>
            <p:nvPr/>
          </p:nvSpPr>
          <p:spPr>
            <a:xfrm>
              <a:off x="6899656" y="4502144"/>
              <a:ext cx="263529" cy="706521"/>
            </a:xfrm>
            <a:custGeom>
              <a:avLst/>
              <a:gdLst>
                <a:gd name="connsiteX0" fmla="*/ 69272 w 263236"/>
                <a:gd name="connsiteY0" fmla="*/ 0 h 706582"/>
                <a:gd name="connsiteX1" fmla="*/ 41563 w 263236"/>
                <a:gd name="connsiteY1" fmla="*/ 235528 h 706582"/>
                <a:gd name="connsiteX2" fmla="*/ 0 w 263236"/>
                <a:gd name="connsiteY2" fmla="*/ 401782 h 706582"/>
                <a:gd name="connsiteX3" fmla="*/ 96981 w 263236"/>
                <a:gd name="connsiteY3" fmla="*/ 568037 h 706582"/>
                <a:gd name="connsiteX4" fmla="*/ 221672 w 263236"/>
                <a:gd name="connsiteY4" fmla="*/ 692728 h 706582"/>
                <a:gd name="connsiteX5" fmla="*/ 263236 w 263236"/>
                <a:gd name="connsiteY5" fmla="*/ 706582 h 7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236" h="706582">
                  <a:moveTo>
                    <a:pt x="69272" y="0"/>
                  </a:moveTo>
                  <a:lnTo>
                    <a:pt x="41563" y="235528"/>
                  </a:lnTo>
                  <a:lnTo>
                    <a:pt x="0" y="401782"/>
                  </a:lnTo>
                  <a:lnTo>
                    <a:pt x="96981" y="568037"/>
                  </a:lnTo>
                  <a:lnTo>
                    <a:pt x="221672" y="692728"/>
                  </a:lnTo>
                  <a:lnTo>
                    <a:pt x="263236" y="706582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4751740" y="4475154"/>
              <a:ext cx="125414" cy="166707"/>
            </a:xfrm>
            <a:custGeom>
              <a:avLst/>
              <a:gdLst>
                <a:gd name="connsiteX0" fmla="*/ 0 w 124691"/>
                <a:gd name="connsiteY0" fmla="*/ 166255 h 166255"/>
                <a:gd name="connsiteX1" fmla="*/ 69273 w 124691"/>
                <a:gd name="connsiteY1" fmla="*/ 96982 h 166255"/>
                <a:gd name="connsiteX2" fmla="*/ 124691 w 124691"/>
                <a:gd name="connsiteY2" fmla="*/ 0 h 166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1" h="166255">
                  <a:moveTo>
                    <a:pt x="0" y="166255"/>
                  </a:moveTo>
                  <a:lnTo>
                    <a:pt x="69273" y="96982"/>
                  </a:lnTo>
                  <a:lnTo>
                    <a:pt x="124691" y="0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フリーフォーム 18"/>
            <p:cNvSpPr/>
            <p:nvPr/>
          </p:nvSpPr>
          <p:spPr>
            <a:xfrm>
              <a:off x="2216467" y="3103392"/>
              <a:ext cx="304804" cy="82560"/>
            </a:xfrm>
            <a:custGeom>
              <a:avLst/>
              <a:gdLst>
                <a:gd name="connsiteX0" fmla="*/ 304800 w 304800"/>
                <a:gd name="connsiteY0" fmla="*/ 0 h 83127"/>
                <a:gd name="connsiteX1" fmla="*/ 110837 w 304800"/>
                <a:gd name="connsiteY1" fmla="*/ 83127 h 83127"/>
                <a:gd name="connsiteX2" fmla="*/ 0 w 304800"/>
                <a:gd name="connsiteY2" fmla="*/ 0 h 8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83127">
                  <a:moveTo>
                    <a:pt x="304800" y="0"/>
                  </a:moveTo>
                  <a:lnTo>
                    <a:pt x="110837" y="83127"/>
                  </a:lnTo>
                  <a:lnTo>
                    <a:pt x="0" y="0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1371906" y="2757276"/>
              <a:ext cx="373068" cy="138128"/>
            </a:xfrm>
            <a:custGeom>
              <a:avLst/>
              <a:gdLst>
                <a:gd name="connsiteX0" fmla="*/ 374073 w 374073"/>
                <a:gd name="connsiteY0" fmla="*/ 138545 h 138545"/>
                <a:gd name="connsiteX1" fmla="*/ 318655 w 374073"/>
                <a:gd name="connsiteY1" fmla="*/ 96981 h 138545"/>
                <a:gd name="connsiteX2" fmla="*/ 207818 w 374073"/>
                <a:gd name="connsiteY2" fmla="*/ 138545 h 138545"/>
                <a:gd name="connsiteX3" fmla="*/ 138545 w 374073"/>
                <a:gd name="connsiteY3" fmla="*/ 83127 h 138545"/>
                <a:gd name="connsiteX4" fmla="*/ 69273 w 374073"/>
                <a:gd name="connsiteY4" fmla="*/ 0 h 138545"/>
                <a:gd name="connsiteX5" fmla="*/ 0 w 374073"/>
                <a:gd name="connsiteY5" fmla="*/ 96981 h 138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4073" h="138545">
                  <a:moveTo>
                    <a:pt x="374073" y="138545"/>
                  </a:moveTo>
                  <a:lnTo>
                    <a:pt x="318655" y="96981"/>
                  </a:lnTo>
                  <a:lnTo>
                    <a:pt x="207818" y="138545"/>
                  </a:lnTo>
                  <a:lnTo>
                    <a:pt x="138545" y="83127"/>
                  </a:lnTo>
                  <a:lnTo>
                    <a:pt x="69273" y="0"/>
                  </a:lnTo>
                  <a:lnTo>
                    <a:pt x="0" y="96981"/>
                  </a:lnTo>
                </a:path>
              </a:pathLst>
            </a:custGeom>
            <a:noFill/>
            <a:ln w="66675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8007746" y="5043546"/>
              <a:ext cx="55564" cy="220688"/>
            </a:xfrm>
            <a:custGeom>
              <a:avLst/>
              <a:gdLst>
                <a:gd name="connsiteX0" fmla="*/ 27709 w 55418"/>
                <a:gd name="connsiteY0" fmla="*/ 221672 h 221672"/>
                <a:gd name="connsiteX1" fmla="*/ 55418 w 55418"/>
                <a:gd name="connsiteY1" fmla="*/ 110836 h 221672"/>
                <a:gd name="connsiteX2" fmla="*/ 27709 w 55418"/>
                <a:gd name="connsiteY2" fmla="*/ 27709 h 221672"/>
                <a:gd name="connsiteX3" fmla="*/ 0 w 55418"/>
                <a:gd name="connsiteY3" fmla="*/ 0 h 22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18" h="221672">
                  <a:moveTo>
                    <a:pt x="27709" y="221672"/>
                  </a:moveTo>
                  <a:lnTo>
                    <a:pt x="55418" y="110836"/>
                  </a:lnTo>
                  <a:lnTo>
                    <a:pt x="27709" y="27709"/>
                  </a:lnTo>
                  <a:lnTo>
                    <a:pt x="0" y="0"/>
                  </a:lnTo>
                </a:path>
              </a:pathLst>
            </a:custGeom>
            <a:noFill/>
            <a:ln w="66675">
              <a:solidFill>
                <a:srgbClr val="FFFF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6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1" descr="Rino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08050"/>
            <a:ext cx="44656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631950" y="115889"/>
            <a:ext cx="664797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400" b="1" dirty="0"/>
              <a:t>これまでの研究（大陸成長曲線とその問題点）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56138" y="5732463"/>
            <a:ext cx="4801314" cy="369332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rgbClr val="000000"/>
                </a:solidFill>
              </a:rPr>
              <a:t>現在でも，島弧はマントルに沈み込んでいる</a:t>
            </a:r>
          </a:p>
        </p:txBody>
      </p:sp>
      <p:sp>
        <p:nvSpPr>
          <p:cNvPr id="16389" name="テキスト ボックス 14"/>
          <p:cNvSpPr txBox="1">
            <a:spLocks noChangeArrowheads="1"/>
          </p:cNvSpPr>
          <p:nvPr/>
        </p:nvSpPr>
        <p:spPr bwMode="auto">
          <a:xfrm>
            <a:off x="4656138" y="6308726"/>
            <a:ext cx="2138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/>
              <a:t>Maruyama et al. (2009)</a:t>
            </a:r>
            <a:endParaRPr lang="ja-JP" altLang="en-US" sz="1600"/>
          </a:p>
        </p:txBody>
      </p:sp>
      <p:pic>
        <p:nvPicPr>
          <p:cNvPr id="16390" name="図 5" descr="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370014"/>
            <a:ext cx="44545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図 7" descr="Fig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076701"/>
            <a:ext cx="24479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四角形吹き出し 13"/>
          <p:cNvSpPr/>
          <p:nvPr/>
        </p:nvSpPr>
        <p:spPr>
          <a:xfrm>
            <a:off x="4656139" y="4652963"/>
            <a:ext cx="2447925" cy="863600"/>
          </a:xfrm>
          <a:prstGeom prst="wedgeRectCallout">
            <a:avLst>
              <a:gd name="adj1" fmla="val 174700"/>
              <a:gd name="adj2" fmla="val -274523"/>
            </a:avLst>
          </a:prstGeom>
          <a:solidFill>
            <a:schemeClr val="lt1">
              <a:alpha val="28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b="1" dirty="0"/>
              <a:t>現在の約７倍の大陸が</a:t>
            </a:r>
            <a:endParaRPr lang="en-US" altLang="ja-JP" b="1" dirty="0"/>
          </a:p>
          <a:p>
            <a:pPr>
              <a:defRPr/>
            </a:pPr>
            <a:r>
              <a:rPr lang="ja-JP" altLang="en-US" b="1" dirty="0"/>
              <a:t>生産され，うち６は</a:t>
            </a:r>
            <a:endParaRPr lang="en-US" altLang="ja-JP" b="1" dirty="0"/>
          </a:p>
          <a:p>
            <a:pPr>
              <a:defRPr/>
            </a:pPr>
            <a:r>
              <a:rPr lang="ja-JP" altLang="en-US" b="1" dirty="0"/>
              <a:t>マントルに消えた？</a:t>
            </a:r>
          </a:p>
        </p:txBody>
      </p:sp>
      <p:sp>
        <p:nvSpPr>
          <p:cNvPr id="16393" name="テキスト ボックス 17"/>
          <p:cNvSpPr txBox="1">
            <a:spLocks noChangeArrowheads="1"/>
          </p:cNvSpPr>
          <p:nvPr/>
        </p:nvSpPr>
        <p:spPr bwMode="auto">
          <a:xfrm>
            <a:off x="8731251" y="4962525"/>
            <a:ext cx="1901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丸山</a:t>
            </a:r>
            <a:r>
              <a:rPr lang="en-US" altLang="ja-JP" sz="1600"/>
              <a:t>Gr.  Rino (2007)</a:t>
            </a:r>
            <a:endParaRPr lang="ja-JP" altLang="en-US" sz="160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1001" y="620714"/>
            <a:ext cx="526297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ja-JP" altLang="en-US" b="1" dirty="0">
                <a:solidFill>
                  <a:schemeClr val="tx1"/>
                </a:solidFill>
              </a:rPr>
              <a:t>世界の大河の川砂ジルコン（鉱物：大陸の破片）</a:t>
            </a:r>
            <a:endParaRPr lang="en-US" altLang="ja-JP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ja-JP" altLang="en-US" b="1" dirty="0">
                <a:solidFill>
                  <a:schemeClr val="tx1"/>
                </a:solidFill>
              </a:rPr>
              <a:t>年代分布から大陸成長曲線を見積もった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04062" y="6275943"/>
            <a:ext cx="267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Yamamoto et al. (2009)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90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4" descr="Kawai_etal2009F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r="6218"/>
          <a:stretch>
            <a:fillRect/>
          </a:stretch>
        </p:blipFill>
        <p:spPr bwMode="auto">
          <a:xfrm>
            <a:off x="2394282" y="908051"/>
            <a:ext cx="713473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1"/>
          <p:cNvSpPr txBox="1">
            <a:spLocks noChangeArrowheads="1"/>
          </p:cNvSpPr>
          <p:nvPr/>
        </p:nvSpPr>
        <p:spPr bwMode="auto">
          <a:xfrm>
            <a:off x="5481639" y="6453189"/>
            <a:ext cx="6442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Meiryo UI" panose="020B0604030504040204" pitchFamily="50" charset="-128"/>
                <a:ea typeface="Meiryo UI" panose="020B0604030504040204" pitchFamily="50" charset="-128"/>
              </a:rPr>
              <a:t>First Principle Calculation by Kawai et al., 2009; 2010</a:t>
            </a:r>
            <a:r>
              <a:rPr lang="ja-JP" altLang="en-US" sz="180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sp>
        <p:nvSpPr>
          <p:cNvPr id="16388" name="タイトル 1"/>
          <p:cNvSpPr txBox="1">
            <a:spLocks/>
          </p:cNvSpPr>
          <p:nvPr/>
        </p:nvSpPr>
        <p:spPr bwMode="auto">
          <a:xfrm>
            <a:off x="957943" y="193676"/>
            <a:ext cx="105809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Density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calculation of 1</a:t>
            </a:r>
            <a:r>
              <a:rPr lang="en-US" altLang="ja-JP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st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, 2</a:t>
            </a:r>
            <a:r>
              <a:rPr lang="en-US" altLang="ja-JP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and third Continents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89" name="テキスト ボックス 1"/>
          <p:cNvSpPr txBox="1">
            <a:spLocks noChangeArrowheads="1"/>
          </p:cNvSpPr>
          <p:nvPr/>
        </p:nvSpPr>
        <p:spPr bwMode="auto">
          <a:xfrm>
            <a:off x="7751764" y="765176"/>
            <a:ext cx="1372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latin typeface="Meiryo UI" panose="020B0604030504040204" pitchFamily="50" charset="-128"/>
                <a:ea typeface="Meiryo UI" panose="020B0604030504040204" pitchFamily="50" charset="-128"/>
              </a:rPr>
              <a:t>density</a:t>
            </a:r>
            <a:endParaRPr lang="ja-JP" altLang="en-US" sz="2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90" name="テキスト ボックス 2"/>
          <p:cNvSpPr txBox="1">
            <a:spLocks noChangeArrowheads="1"/>
          </p:cNvSpPr>
          <p:nvPr/>
        </p:nvSpPr>
        <p:spPr bwMode="auto">
          <a:xfrm>
            <a:off x="9261475" y="2708276"/>
            <a:ext cx="1737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latin typeface="Meiryo UI" panose="020B0604030504040204" pitchFamily="50" charset="-128"/>
                <a:ea typeface="Meiryo UI" panose="020B0604030504040204" pitchFamily="50" charset="-128"/>
              </a:rPr>
              <a:t>depth km</a:t>
            </a:r>
            <a:endParaRPr lang="ja-JP" altLang="en-US" sz="2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91" name="テキスト ボックス 3"/>
          <p:cNvSpPr txBox="1">
            <a:spLocks noChangeArrowheads="1"/>
          </p:cNvSpPr>
          <p:nvPr/>
        </p:nvSpPr>
        <p:spPr bwMode="auto">
          <a:xfrm>
            <a:off x="4727576" y="2535238"/>
            <a:ext cx="2418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latin typeface="Meiryo UI" panose="020B0604030504040204" pitchFamily="50" charset="-128"/>
                <a:ea typeface="Meiryo UI" panose="020B0604030504040204" pitchFamily="50" charset="-128"/>
              </a:rPr>
              <a:t>Lower mantle</a:t>
            </a:r>
            <a:endParaRPr lang="ja-JP" altLang="en-US" sz="24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92" name="テキスト ボックス 4"/>
          <p:cNvSpPr txBox="1">
            <a:spLocks noChangeArrowheads="1"/>
          </p:cNvSpPr>
          <p:nvPr/>
        </p:nvSpPr>
        <p:spPr bwMode="auto">
          <a:xfrm>
            <a:off x="1924051" y="981076"/>
            <a:ext cx="155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en-US" altLang="ja-JP" sz="2400" b="1" baseline="300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</a:t>
            </a: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Cont.</a:t>
            </a:r>
            <a:endParaRPr lang="ja-JP" altLang="en-US" sz="24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93" name="テキスト ボックス 5"/>
          <p:cNvSpPr txBox="1">
            <a:spLocks noChangeArrowheads="1"/>
          </p:cNvSpPr>
          <p:nvPr/>
        </p:nvSpPr>
        <p:spPr bwMode="auto">
          <a:xfrm>
            <a:off x="1919288" y="2032001"/>
            <a:ext cx="16410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2400" b="1" baseline="300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Cont.</a:t>
            </a:r>
            <a:endParaRPr lang="ja-JP" altLang="en-US" sz="24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94" name="テキスト ボックス 6"/>
          <p:cNvSpPr txBox="1">
            <a:spLocks noChangeArrowheads="1"/>
          </p:cNvSpPr>
          <p:nvPr/>
        </p:nvSpPr>
        <p:spPr bwMode="auto">
          <a:xfrm>
            <a:off x="1919289" y="5199063"/>
            <a:ext cx="16021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en-US" altLang="ja-JP" sz="2400" b="1" baseline="300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rd</a:t>
            </a: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Cont.</a:t>
            </a:r>
            <a:endParaRPr lang="ja-JP" altLang="en-US" sz="24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95" name="テキスト ボックス 7"/>
          <p:cNvSpPr txBox="1">
            <a:spLocks noChangeArrowheads="1"/>
          </p:cNvSpPr>
          <p:nvPr/>
        </p:nvSpPr>
        <p:spPr bwMode="auto">
          <a:xfrm>
            <a:off x="2570164" y="5732463"/>
            <a:ext cx="9731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altLang="ja-JP" sz="24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Continents ca.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10 times bigger 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than that of 1</a:t>
            </a:r>
            <a:r>
              <a:rPr lang="en-US" altLang="ja-JP" sz="24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st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Continents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(by seismic observation, Kawai et al., 2010)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1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49" y="1995582"/>
            <a:ext cx="8312727" cy="382090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645044" y="339329"/>
            <a:ext cx="88790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FF0000"/>
                </a:solidFill>
              </a:rPr>
              <a:t>マントルオーバーターン→基底マグマオーシャン</a:t>
            </a:r>
            <a:endParaRPr lang="en-US" altLang="ja-JP" sz="2800" b="1" dirty="0">
              <a:solidFill>
                <a:srgbClr val="FF0000"/>
              </a:solidFill>
            </a:endParaRPr>
          </a:p>
          <a:p>
            <a:r>
              <a:rPr lang="ja-JP" altLang="en-US" sz="2800" b="1" dirty="0" err="1">
                <a:solidFill>
                  <a:srgbClr val="FF0000"/>
                </a:solidFill>
              </a:rPr>
              <a:t>の固化と</a:t>
            </a:r>
            <a:r>
              <a:rPr lang="ja-JP" altLang="en-US" sz="2800" b="1" dirty="0">
                <a:solidFill>
                  <a:srgbClr val="FF0000"/>
                </a:solidFill>
              </a:rPr>
              <a:t>第３大陸（</a:t>
            </a:r>
            <a:r>
              <a:rPr lang="en-US" altLang="ja-JP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 err="1">
                <a:solidFill>
                  <a:srgbClr val="FF0000"/>
                </a:solidFill>
              </a:rPr>
              <a:t>Ca-Pv</a:t>
            </a:r>
            <a:r>
              <a:rPr lang="ja-JP" altLang="en-US" sz="2800" b="1" dirty="0">
                <a:solidFill>
                  <a:srgbClr val="FF0000"/>
                </a:solidFill>
              </a:rPr>
              <a:t>に富む</a:t>
            </a:r>
            <a:r>
              <a:rPr lang="ja-JP" altLang="en-US" sz="2800" b="1" dirty="0">
                <a:solidFill>
                  <a:srgbClr val="FF0000"/>
                </a:solidFill>
              </a:rPr>
              <a:t>）の浮上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大陸三層モデルの提案（東工大丸山グループ）</a:t>
            </a:r>
            <a:endParaRPr kumimoji="1" lang="ja-JP" altLang="en-US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地球深部（遷移層；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410-660-km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深度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に花崗岩質地殻が表層大陸（第一大陸）の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倍＝第二大陸、マントル最深部に原初大陸（第三大陸）のほぼ全て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％が崩落して以後のマントル対流＝熱史を支配）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●第三大陸は、マグマオーシャンの固化（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46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45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億年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前）時に、最終残液（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％）に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U-Th-K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の全量の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90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％が農集、残りの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％がマントルに残り、それが後の時代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43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を通して、部分溶融して、玄武岩地殻から更に花崗岩地殻を形成し、それらがプレート運動によってマントル遷移層に蓄積して、第二大陸となった。第二大陸はプレートテクトニクスの原動力となっている。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66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エピソード（大陸三層モデル）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●提案した時の反応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国内</a:t>
            </a:r>
            <a:r>
              <a:rPr lang="en-US" altLang="ja-JP" dirty="0" smtClean="0"/>
              <a:t>/</a:t>
            </a:r>
            <a:r>
              <a:rPr lang="ja-JP" altLang="en-US" dirty="0" smtClean="0"/>
              <a:t>国外；突飛なアイデアは無知、自己顕示欲、或いは深い洞察力の何れかから来るものだ。これは何だろう？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国外の一部の人達：どうやって、これを盗むか；欧米の数人の論文</a:t>
            </a:r>
            <a:endParaRPr kumimoji="1" lang="en-US" altLang="ja-JP" dirty="0" smtClean="0"/>
          </a:p>
          <a:p>
            <a:r>
              <a:rPr lang="ja-JP" altLang="en-US" dirty="0" smtClean="0"/>
              <a:t>●着実に浸透中だと思います</a:t>
            </a:r>
            <a:endParaRPr lang="en-US" altLang="ja-JP" dirty="0" smtClean="0"/>
          </a:p>
          <a:p>
            <a:r>
              <a:rPr kumimoji="1" lang="ja-JP" altLang="en-US" dirty="0" smtClean="0"/>
              <a:t>●次が大事でしょう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22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図 1" descr="地学雑誌表紙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060576"/>
            <a:ext cx="65532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角丸四角形吹き出し 2"/>
          <p:cNvSpPr/>
          <p:nvPr/>
        </p:nvSpPr>
        <p:spPr>
          <a:xfrm>
            <a:off x="7680326" y="4149725"/>
            <a:ext cx="3216274" cy="1582738"/>
          </a:xfrm>
          <a:prstGeom prst="wedgeRoundRectCallout">
            <a:avLst>
              <a:gd name="adj1" fmla="val -52676"/>
              <a:gd name="adj2" fmla="val -10852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FF0000"/>
                </a:solidFill>
              </a:rPr>
              <a:t>大規模構造浸食：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ja-JP" altLang="en-US" dirty="0"/>
              <a:t>沈み込み帯における</a:t>
            </a:r>
            <a:endParaRPr lang="en-US" altLang="ja-JP" dirty="0"/>
          </a:p>
          <a:p>
            <a:pPr algn="ctr">
              <a:defRPr/>
            </a:pPr>
            <a:r>
              <a:rPr lang="ja-JP" altLang="en-US" dirty="0"/>
              <a:t>大陸の普遍的破壊</a:t>
            </a:r>
            <a:endParaRPr lang="en-US" altLang="ja-JP" dirty="0"/>
          </a:p>
          <a:p>
            <a:pPr algn="ctr">
              <a:defRPr/>
            </a:pPr>
            <a:r>
              <a:rPr lang="ja-JP" altLang="en-US" sz="1200" dirty="0">
                <a:latin typeface="+mn-ea"/>
              </a:rPr>
              <a:t>（</a:t>
            </a:r>
            <a:r>
              <a:rPr lang="en-US" altLang="ja-JP" sz="1200" dirty="0">
                <a:latin typeface="+mn-ea"/>
              </a:rPr>
              <a:t>Scholl &amp; von </a:t>
            </a:r>
            <a:r>
              <a:rPr lang="en-US" altLang="ja-JP" sz="1200" dirty="0" err="1">
                <a:latin typeface="+mn-ea"/>
              </a:rPr>
              <a:t>Huene</a:t>
            </a:r>
            <a:r>
              <a:rPr lang="en-US" altLang="ja-JP" sz="1200" dirty="0">
                <a:latin typeface="+mn-ea"/>
              </a:rPr>
              <a:t>, 2007 </a:t>
            </a:r>
            <a:r>
              <a:rPr lang="ja-JP" altLang="en-US" sz="1200" dirty="0">
                <a:latin typeface="+mn-ea"/>
              </a:rPr>
              <a:t>など）</a:t>
            </a:r>
            <a:endParaRPr lang="en-US" altLang="ja-JP" sz="1200" dirty="0">
              <a:latin typeface="+mn-ea"/>
            </a:endParaRPr>
          </a:p>
          <a:p>
            <a:pPr algn="ctr">
              <a:defRPr/>
            </a:pPr>
            <a:endParaRPr lang="ja-JP" altLang="en-US" dirty="0"/>
          </a:p>
        </p:txBody>
      </p:sp>
      <p:sp>
        <p:nvSpPr>
          <p:cNvPr id="4" name="角丸四角形吹き出し 3"/>
          <p:cNvSpPr/>
          <p:nvPr/>
        </p:nvSpPr>
        <p:spPr>
          <a:xfrm>
            <a:off x="1554164" y="3357564"/>
            <a:ext cx="2592387" cy="1800225"/>
          </a:xfrm>
          <a:prstGeom prst="wedgeRoundRectCallout">
            <a:avLst>
              <a:gd name="adj1" fmla="val 97075"/>
              <a:gd name="adj2" fmla="val 9650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FF0000"/>
                </a:solidFill>
              </a:rPr>
              <a:t>第二大陸：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ja-JP" altLang="en-US" dirty="0"/>
              <a:t>地球史を通して</a:t>
            </a:r>
            <a:endParaRPr lang="en-US" altLang="ja-JP" dirty="0"/>
          </a:p>
          <a:p>
            <a:pPr algn="ctr">
              <a:defRPr/>
            </a:pPr>
            <a:r>
              <a:rPr lang="ja-JP" altLang="en-US" dirty="0"/>
              <a:t>マントル内に沈み込み蓄積した大陸物質</a:t>
            </a:r>
            <a:endParaRPr lang="en-US" altLang="ja-JP" dirty="0"/>
          </a:p>
          <a:p>
            <a:pPr algn="ctr">
              <a:defRPr/>
            </a:pPr>
            <a:r>
              <a:rPr lang="ja-JP" altLang="en-US" dirty="0"/>
              <a:t>（地表の６倍）</a:t>
            </a:r>
            <a:endParaRPr lang="en-US" altLang="ja-JP" dirty="0"/>
          </a:p>
          <a:p>
            <a:pPr algn="ctr">
              <a:defRPr/>
            </a:pPr>
            <a:r>
              <a:rPr lang="ja-JP" altLang="en-US" sz="1400" dirty="0"/>
              <a:t>丸山</a:t>
            </a:r>
            <a:r>
              <a:rPr lang="en-US" altLang="ja-JP" sz="1400" dirty="0"/>
              <a:t>Gr. </a:t>
            </a:r>
            <a:r>
              <a:rPr lang="en-US" altLang="ja-JP" sz="1400" dirty="0" err="1"/>
              <a:t>Rino</a:t>
            </a:r>
            <a:r>
              <a:rPr lang="en-US" altLang="ja-JP" sz="1400" dirty="0"/>
              <a:t> et al (2007)</a:t>
            </a:r>
            <a:endParaRPr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63750" y="692150"/>
            <a:ext cx="813593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ja-JP" altLang="en-US" sz="2400" b="1" dirty="0"/>
              <a:t>これまでの地球観：</a:t>
            </a:r>
            <a:endParaRPr lang="en-US" altLang="ja-JP" sz="2400" b="1" dirty="0"/>
          </a:p>
          <a:p>
            <a:pPr>
              <a:defRPr/>
            </a:pPr>
            <a:r>
              <a:rPr lang="ja-JP" altLang="en-US" sz="2400" b="1" dirty="0"/>
              <a:t>　　・一度生成した大陸は，表層に留まる</a:t>
            </a:r>
            <a:endParaRPr lang="en-US" altLang="ja-JP" sz="2400" b="1" dirty="0"/>
          </a:p>
          <a:p>
            <a:pPr>
              <a:defRPr/>
            </a:pPr>
            <a:r>
              <a:rPr lang="ja-JP" altLang="en-US" sz="2400" b="1" dirty="0"/>
              <a:t>　　・低密度の大陸は，高密度のマントルには沈み込まない</a:t>
            </a:r>
            <a:endParaRPr lang="en-US" altLang="ja-JP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1951" y="115888"/>
            <a:ext cx="413446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/>
              <a:t>本研究計画の特色と目的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31951" y="1989139"/>
            <a:ext cx="634019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/>
              <a:t>本研究は新たな地球観を提示する</a:t>
            </a:r>
          </a:p>
        </p:txBody>
      </p:sp>
    </p:spTree>
    <p:extLst>
      <p:ext uri="{BB962C8B-B14F-4D97-AF65-F5344CB8AC3E}">
        <p14:creationId xmlns:p14="http://schemas.microsoft.com/office/powerpoint/2010/main" val="38193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隕石の分類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5" y="815646"/>
            <a:ext cx="4498107" cy="577029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55" y="2093348"/>
            <a:ext cx="1625598" cy="122350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818255" y="3534848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炭素質コンドライト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71" y="274026"/>
            <a:ext cx="2804766" cy="117290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580842" y="1544277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エンスタタイトコンドライト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584930" y="1813752"/>
            <a:ext cx="381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分化型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隕石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と未分化型隕石</a:t>
            </a: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分化型は隕石母天体の破片</a:t>
            </a:r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（金属コア、ケイ酸塩鉱物のマントル、玄武岩質地殻；サイズは直径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300km;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何故こんな小さい小惑星が内部加熱で分化したのか？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Al</a:t>
            </a:r>
            <a:r>
              <a:rPr lang="en-US" altLang="ja-JP" sz="1600" baseline="30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26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未分化型＝隕石母天体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（炭素質コンドライト＝小惑星帯の外側から、エンスタタイトコンドライト＝小惑星帯の最内側から地球軌道まで）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54" y="4382419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1" descr="fig.3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9880"/>
          <a:stretch>
            <a:fillRect/>
          </a:stretch>
        </p:blipFill>
        <p:spPr bwMode="auto">
          <a:xfrm>
            <a:off x="3451226" y="320450"/>
            <a:ext cx="5330825" cy="653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782785" y="39032"/>
            <a:ext cx="716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Regional distribution of 2</a:t>
            </a:r>
            <a:r>
              <a:rPr lang="en-US" altLang="ja-JP" sz="2400" b="1" baseline="30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continents</a:t>
            </a:r>
            <a:endParaRPr lang="ja-JP" alt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016240" y="800100"/>
            <a:ext cx="282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予測：大陸の下部に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偏った分布をしている。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海洋の下にはない。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第２大陸の分裂水平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方向の拡散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20941" y="3796546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第２大陸に名前を付けよう</a:t>
            </a:r>
          </a:p>
        </p:txBody>
      </p:sp>
    </p:spTree>
    <p:extLst>
      <p:ext uri="{BB962C8B-B14F-4D97-AF65-F5344CB8AC3E}">
        <p14:creationId xmlns:p14="http://schemas.microsoft.com/office/powerpoint/2010/main" val="40797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第三大陸の分布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マグマオーシャンの固化後に地球表層を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㎞の厚さで全域をカバーした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KREEP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玄武岩＋アノーソサイトが主体（月の地質参照）。それが全部崩壊して外核直上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300km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を覆う。過去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億年を通して、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U/Th/K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は元素崩壊して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Pb, Ar </a:t>
            </a:r>
            <a:r>
              <a:rPr lang="en-US" altLang="ja-JP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etc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に約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％崩壊した。また第３大陸は分裂移動して、現在はマントルの底で散在している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6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第３大陸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　マグマオーシャンの固化と共に原始大陸が存在した筈（月のアノーソサイト＋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KREEP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苦鉄質地殻に相当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）：これが存在した筈。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２　地球表層には最古の岩石が４０億年前、破片は４２億年前、ジルコンが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44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億年前に遡るが、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46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億年前の岩石は消失した。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　どこへ行ったのか？原始大陸はＰに富む栄養塩の源→地球生命孤児説（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Maruyama, 2012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4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>
            <a:grpSpLocks/>
          </p:cNvGrpSpPr>
          <p:nvPr/>
        </p:nvGrpSpPr>
        <p:grpSpPr bwMode="auto">
          <a:xfrm>
            <a:off x="2209801" y="1066800"/>
            <a:ext cx="6450013" cy="3657600"/>
            <a:chOff x="1752600" y="1897062"/>
            <a:chExt cx="6450013" cy="3657600"/>
          </a:xfrm>
        </p:grpSpPr>
        <p:grpSp>
          <p:nvGrpSpPr>
            <p:cNvPr id="3" name="グループ化 3"/>
            <p:cNvGrpSpPr>
              <a:grpSpLocks/>
            </p:cNvGrpSpPr>
            <p:nvPr/>
          </p:nvGrpSpPr>
          <p:grpSpPr bwMode="auto">
            <a:xfrm>
              <a:off x="1752600" y="1897062"/>
              <a:ext cx="6450013" cy="3657600"/>
              <a:chOff x="701675" y="1055688"/>
              <a:chExt cx="6450013" cy="3657600"/>
            </a:xfrm>
          </p:grpSpPr>
          <p:pic>
            <p:nvPicPr>
              <p:cNvPr id="19468" name="図 3" descr="2-19b.jpg"/>
              <p:cNvPicPr>
                <a:picLocks noChangeAspect="1"/>
              </p:cNvPicPr>
              <p:nvPr/>
            </p:nvPicPr>
            <p:blipFill>
              <a:blip r:embed="rId3"/>
              <a:srcRect l="52759" t="59537" r="5750" b="24512"/>
              <a:stretch>
                <a:fillRect/>
              </a:stretch>
            </p:blipFill>
            <p:spPr bwMode="auto">
              <a:xfrm>
                <a:off x="701675" y="1055688"/>
                <a:ext cx="6450013" cy="3657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円/楕円 7"/>
              <p:cNvSpPr/>
              <p:nvPr/>
            </p:nvSpPr>
            <p:spPr>
              <a:xfrm rot="1081007">
                <a:off x="2806700" y="3049588"/>
                <a:ext cx="1162050" cy="595313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9" name="円/楕円 8"/>
              <p:cNvSpPr/>
              <p:nvPr/>
            </p:nvSpPr>
            <p:spPr>
              <a:xfrm rot="935824">
                <a:off x="938213" y="3448051"/>
                <a:ext cx="1484312" cy="47625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2" name="円/楕円 11"/>
              <p:cNvSpPr/>
              <p:nvPr/>
            </p:nvSpPr>
            <p:spPr>
              <a:xfrm rot="935824">
                <a:off x="4430713" y="3063876"/>
                <a:ext cx="392112" cy="706437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 rot="5183226">
                <a:off x="3860800" y="1947863"/>
                <a:ext cx="989013" cy="481013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" name="円/楕円 13"/>
              <p:cNvSpPr/>
              <p:nvPr/>
            </p:nvSpPr>
            <p:spPr>
              <a:xfrm rot="2498238">
                <a:off x="5829300" y="2209801"/>
                <a:ext cx="1230313" cy="31750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円/楕円 15"/>
              <p:cNvSpPr/>
              <p:nvPr/>
            </p:nvSpPr>
            <p:spPr>
              <a:xfrm rot="3602514">
                <a:off x="2194719" y="1693070"/>
                <a:ext cx="273050" cy="595312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円/楕円 16"/>
              <p:cNvSpPr/>
              <p:nvPr/>
            </p:nvSpPr>
            <p:spPr>
              <a:xfrm rot="2843961">
                <a:off x="2553494" y="2431257"/>
                <a:ext cx="331788" cy="59055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 rot="2806823">
                <a:off x="5760244" y="2950369"/>
                <a:ext cx="374650" cy="750888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 rot="935824">
                <a:off x="4760913" y="2357438"/>
                <a:ext cx="576262" cy="346075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 rot="2423378">
                <a:off x="3548063" y="2022476"/>
                <a:ext cx="506412" cy="387350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 rot="3075745">
                <a:off x="4945062" y="3336926"/>
                <a:ext cx="296863" cy="706438"/>
              </a:xfrm>
              <a:prstGeom prst="ellipse">
                <a:avLst/>
              </a:prstGeom>
              <a:noFill/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9467" name="正方形/長方形 4"/>
            <p:cNvSpPr>
              <a:spLocks noChangeArrowheads="1"/>
            </p:cNvSpPr>
            <p:nvPr/>
          </p:nvSpPr>
          <p:spPr bwMode="auto">
            <a:xfrm>
              <a:off x="2057400" y="1941181"/>
              <a:ext cx="1600200" cy="472761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ＭＳ Ｐゴシック" charset="-128"/>
              </a:endParaRPr>
            </a:p>
          </p:txBody>
        </p:sp>
      </p:grpSp>
      <p:pic>
        <p:nvPicPr>
          <p:cNvPr id="19459" name="図 3" descr="2-19b.jpg"/>
          <p:cNvPicPr>
            <a:picLocks noChangeAspect="1"/>
          </p:cNvPicPr>
          <p:nvPr/>
        </p:nvPicPr>
        <p:blipFill>
          <a:blip r:embed="rId3"/>
          <a:srcRect l="58974" t="81767" r="11420" b="11504"/>
          <a:stretch>
            <a:fillRect/>
          </a:stretch>
        </p:blipFill>
        <p:spPr bwMode="auto">
          <a:xfrm>
            <a:off x="4191001" y="4587876"/>
            <a:ext cx="248761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1828800" y="1066801"/>
            <a:ext cx="2438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ja-JP" sz="2400" b="1">
              <a:latin typeface="Meiryo UI" panose="020B0604030504040204" pitchFamily="50" charset="-128"/>
              <a:ea typeface="Meiryo UI" panose="020B0604030504040204" pitchFamily="50" charset="-128"/>
              <a:cs typeface="ＭＳ Ｐゴシック" charset="-128"/>
            </a:endParaRPr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2057400" y="1295401"/>
            <a:ext cx="165735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ja-JP" sz="2400" b="1">
              <a:latin typeface="Meiryo UI" panose="020B0604030504040204" pitchFamily="50" charset="-128"/>
              <a:ea typeface="Meiryo UI" panose="020B0604030504040204" pitchFamily="50" charset="-128"/>
              <a:cs typeface="ＭＳ Ｐゴシック" charset="-128"/>
            </a:endParaRPr>
          </a:p>
        </p:txBody>
      </p:sp>
      <p:sp>
        <p:nvSpPr>
          <p:cNvPr id="19463" name="Text Box 2"/>
          <p:cNvSpPr txBox="1">
            <a:spLocks noChangeArrowheads="1"/>
          </p:cNvSpPr>
          <p:nvPr/>
        </p:nvSpPr>
        <p:spPr bwMode="auto">
          <a:xfrm>
            <a:off x="2514601" y="5434013"/>
            <a:ext cx="7356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charset="-128"/>
              </a:rPr>
              <a:t>The Hadean crustal KREEP materials </a:t>
            </a:r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charset="-128"/>
              </a:rPr>
              <a:t>dropped to the bottom of the mantle may have become </a:t>
            </a:r>
            <a:r>
              <a:rPr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ＭＳ Ｐゴシック" charset="-128"/>
              </a:rPr>
              <a:t>heat sources for the mantle plumes and super-plumes.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1344420" y="533898"/>
            <a:ext cx="90380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 sz="3600" b="1" u="sng" dirty="0">
                <a:latin typeface="Meiryo UI" panose="020B0604030504040204" pitchFamily="50" charset="-128"/>
                <a:ea typeface="Meiryo UI" panose="020B0604030504040204" pitchFamily="50" charset="-128"/>
                <a:cs typeface="ＭＳ Ｐゴシック" charset="-128"/>
              </a:rPr>
              <a:t>冥王代地殻がマントル底に残存している可能性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  <a:cs typeface="ＭＳ Ｐゴシック" charset="-128"/>
            </a:endParaRPr>
          </a:p>
        </p:txBody>
      </p:sp>
      <p:sp>
        <p:nvSpPr>
          <p:cNvPr id="19465" name="Text Box 2"/>
          <p:cNvSpPr txBox="1">
            <a:spLocks noChangeArrowheads="1"/>
          </p:cNvSpPr>
          <p:nvPr/>
        </p:nvSpPr>
        <p:spPr bwMode="auto">
          <a:xfrm>
            <a:off x="7847013" y="3798889"/>
            <a:ext cx="16938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2000" b="1" u="sng">
                <a:latin typeface="Meiryo UI" panose="020B0604030504040204" pitchFamily="50" charset="-128"/>
                <a:ea typeface="Meiryo UI" panose="020B0604030504040204" pitchFamily="50" charset="-128"/>
                <a:cs typeface="Times New Roman" charset="0"/>
              </a:rPr>
              <a:t>Vp image at the D” layer</a:t>
            </a:r>
          </a:p>
        </p:txBody>
      </p:sp>
    </p:spTree>
    <p:extLst>
      <p:ext uri="{BB962C8B-B14F-4D97-AF65-F5344CB8AC3E}">
        <p14:creationId xmlns:p14="http://schemas.microsoft.com/office/powerpoint/2010/main" val="2649153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深尾先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0199688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122711" y="729343"/>
            <a:ext cx="815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地震波トモグラフィーによる地球内部構造の推定；</a:t>
            </a:r>
            <a:r>
              <a:rPr kumimoji="1" lang="en-US" altLang="ja-JP" b="1" dirty="0" smtClean="0"/>
              <a:t>Maruyama (1994)</a:t>
            </a:r>
            <a:r>
              <a:rPr kumimoji="1" lang="ja-JP" altLang="en-US" b="1" dirty="0" smtClean="0"/>
              <a:t>：右側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67763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名称未設定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76214"/>
            <a:ext cx="9310688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1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名称未設定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39714"/>
            <a:ext cx="8858250" cy="6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4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名称未設定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4" y="504826"/>
            <a:ext cx="8042275" cy="58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４生命惑星になりえた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条件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4-1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冥王代表層の原初大陸は現在とは全く異なる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4-2 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原初大陸に集中した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U/Th/K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が生命誕生のルーツ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4-3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生命の誕生が惑星地球を進化可能惑星の原因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40320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927586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Nuclear geyser model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32" y="3645025"/>
            <a:ext cx="2891769" cy="181013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16" y="1628800"/>
            <a:ext cx="2948684" cy="1845766"/>
          </a:xfrm>
          <a:prstGeom prst="rect">
            <a:avLst/>
          </a:prstGeom>
        </p:spPr>
      </p:pic>
      <p:sp>
        <p:nvSpPr>
          <p:cNvPr id="13" name="上下矢印 12"/>
          <p:cNvSpPr/>
          <p:nvPr/>
        </p:nvSpPr>
        <p:spPr>
          <a:xfrm>
            <a:off x="8862075" y="3534640"/>
            <a:ext cx="360040" cy="50405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33122" y="3851757"/>
            <a:ext cx="103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dormant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768408" y="1808496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active</a:t>
            </a:r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1628800"/>
            <a:ext cx="6083983" cy="38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634266" y="692696"/>
            <a:ext cx="92817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Non-thermal energy (ionizing radiation) is necessary to facilitate the reaction</a:t>
            </a:r>
          </a:p>
          <a:p>
            <a:pPr algn="ctr"/>
            <a:r>
              <a:rPr lang="ja-JP" altLang="en-US" sz="1400" dirty="0">
                <a:solidFill>
                  <a:srgbClr val="FF0000"/>
                </a:solidFill>
              </a:rPr>
              <a:t>非熱的エネルギー（電離放射線）源が必要（ただの温泉や中央海嶺では不可）</a:t>
            </a:r>
            <a:endParaRPr lang="en-US" altLang="ja-JP" sz="1400" dirty="0">
              <a:solidFill>
                <a:srgbClr val="FF0000"/>
              </a:solidFill>
            </a:endParaRPr>
          </a:p>
          <a:p>
            <a:pPr algn="ctr"/>
            <a:r>
              <a:rPr lang="en-US" altLang="ja-JP" dirty="0"/>
              <a:t>CO2, H2O and N2 are very stable materials thermodynamically on the Earth’s surface.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31504" y="5517232"/>
            <a:ext cx="9870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Natural reactor can destroy those into elementary particles in the broad sense, i.e., proton, </a:t>
            </a:r>
          </a:p>
          <a:p>
            <a:r>
              <a:rPr lang="en-US" altLang="ja-JP" dirty="0"/>
              <a:t>neutron and numbers of electrons near the reactor, but those were react to form complex </a:t>
            </a:r>
          </a:p>
          <a:p>
            <a:r>
              <a:rPr lang="en-US" altLang="ja-JP" dirty="0"/>
              <a:t>Organic compounds away from the reactor.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4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岩石と鉱物の種類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6" y="1843088"/>
            <a:ext cx="6939670" cy="4519612"/>
          </a:xfrm>
        </p:spPr>
      </p:pic>
      <p:grpSp>
        <p:nvGrpSpPr>
          <p:cNvPr id="10" name="グループ化 9"/>
          <p:cNvGrpSpPr/>
          <p:nvPr/>
        </p:nvGrpSpPr>
        <p:grpSpPr>
          <a:xfrm>
            <a:off x="7453032" y="1410859"/>
            <a:ext cx="4337051" cy="2564242"/>
            <a:chOff x="7453032" y="1410859"/>
            <a:chExt cx="4337051" cy="256424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74"/>
            <a:stretch/>
          </p:blipFill>
          <p:spPr>
            <a:xfrm>
              <a:off x="7541932" y="2355851"/>
              <a:ext cx="4248151" cy="161925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32"/>
            <a:stretch/>
          </p:blipFill>
          <p:spPr>
            <a:xfrm>
              <a:off x="7453032" y="1410859"/>
              <a:ext cx="4248151" cy="99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161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生命の起源：まず最初</a:t>
            </a: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に無機物質（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H2O,CO2,N2,P2O5</a:t>
            </a: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）からアミノ酸（タンパク質へ）、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ATP</a:t>
            </a: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（エネルギーの塊）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核酸塩基（遺伝子の元）、グルコース（糖）を創らねばならない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答え：自然原子炉が創ってくれる</a:t>
            </a:r>
            <a:endParaRPr kumimoji="1" lang="ja-JP" altLang="en-US" sz="4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514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図 1">
            <a:extLst>
              <a:ext uri="{FF2B5EF4-FFF2-40B4-BE49-F238E27FC236}">
                <a16:creationId xmlns:a16="http://schemas.microsoft.com/office/drawing/2014/main" id="{12372B66-F9C0-4CD9-954A-CB4371861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4" y="92229"/>
            <a:ext cx="8442229" cy="633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4B29EE-EBC5-4919-AEA1-DCCF0629EDBB}"/>
              </a:ext>
            </a:extLst>
          </p:cNvPr>
          <p:cNvSpPr txBox="1"/>
          <p:nvPr/>
        </p:nvSpPr>
        <p:spPr>
          <a:xfrm>
            <a:off x="8202296" y="3748911"/>
            <a:ext cx="38731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Sun does not work!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7C48D6-13A0-4B1E-A818-BB6BAF6924D4}"/>
              </a:ext>
            </a:extLst>
          </p:cNvPr>
          <p:cNvSpPr txBox="1"/>
          <p:nvPr/>
        </p:nvSpPr>
        <p:spPr>
          <a:xfrm>
            <a:off x="8202296" y="4270733"/>
            <a:ext cx="289072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So, where life 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was 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born??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562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3">
            <a:extLst>
              <a:ext uri="{FF2B5EF4-FFF2-40B4-BE49-F238E27FC236}">
                <a16:creationId xmlns:a16="http://schemas.microsoft.com/office/drawing/2014/main" id="{D2461110-4FCE-4CCE-B1ED-9598B5F1E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98" y="1145049"/>
            <a:ext cx="9985404" cy="561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1D531A-9225-4CE9-82AC-A4C1E03B8129}"/>
              </a:ext>
            </a:extLst>
          </p:cNvPr>
          <p:cNvSpPr txBox="1"/>
          <p:nvPr/>
        </p:nvSpPr>
        <p:spPr>
          <a:xfrm>
            <a:off x="1079043" y="467206"/>
            <a:ext cx="10552889" cy="8307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399" b="1" dirty="0">
                <a:cs typeface="Arial" panose="020B0604020202020204" pitchFamily="34" charset="0"/>
              </a:rPr>
              <a:t>To overcome </a:t>
            </a:r>
            <a:r>
              <a:rPr lang="en-US" altLang="ja-JP" sz="2399" b="1" dirty="0">
                <a:solidFill>
                  <a:srgbClr val="FF0000"/>
                </a:solidFill>
                <a:cs typeface="Arial" panose="020B0604020202020204" pitchFamily="34" charset="0"/>
              </a:rPr>
              <a:t>energy uphill problem </a:t>
            </a:r>
            <a:r>
              <a:rPr lang="en-US" altLang="ja-JP" sz="2399" b="1" dirty="0">
                <a:cs typeface="Arial" panose="020B0604020202020204" pitchFamily="34" charset="0"/>
              </a:rPr>
              <a:t>(high activation energy),</a:t>
            </a:r>
          </a:p>
          <a:p>
            <a:pPr>
              <a:defRPr/>
            </a:pPr>
            <a:r>
              <a:rPr lang="en-US" altLang="ja-JP" sz="2399" b="1" dirty="0">
                <a:cs typeface="Arial" panose="020B0604020202020204" pitchFamily="34" charset="0"/>
              </a:rPr>
              <a:t>we need high-energy radicals such as aqueous electrons </a:t>
            </a:r>
            <a:r>
              <a:rPr lang="en-US" altLang="ja-JP" sz="2399" b="1" dirty="0">
                <a:solidFill>
                  <a:srgbClr val="FF0000"/>
                </a:solidFill>
                <a:cs typeface="Arial" panose="020B0604020202020204" pitchFamily="34" charset="0"/>
              </a:rPr>
              <a:t>by radiation</a:t>
            </a:r>
            <a:endParaRPr lang="ja-JP" altLang="en-US" sz="23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32DBF9-29E6-46DA-A0F8-6B5DD196E860}"/>
              </a:ext>
            </a:extLst>
          </p:cNvPr>
          <p:cNvSpPr txBox="1"/>
          <p:nvPr/>
        </p:nvSpPr>
        <p:spPr>
          <a:xfrm>
            <a:off x="6015367" y="6414395"/>
            <a:ext cx="59811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/>
              <a:t>Modified after Ebisuzaki and Maruyama (2017), Geoscience Frontiers </a:t>
            </a:r>
            <a:endParaRPr lang="ja-JP" altLang="en-US" sz="1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12EB27-E237-4BF3-BA42-683F2916BA3D}"/>
              </a:ext>
            </a:extLst>
          </p:cNvPr>
          <p:cNvSpPr txBox="1"/>
          <p:nvPr/>
        </p:nvSpPr>
        <p:spPr>
          <a:xfrm>
            <a:off x="1079043" y="190563"/>
            <a:ext cx="425789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b="1" dirty="0">
                <a:cs typeface="Arial" panose="020B0604020202020204" pitchFamily="34" charset="0"/>
              </a:rPr>
              <a:t>The most critical requirement among 9: energy density</a:t>
            </a:r>
            <a:endParaRPr lang="ja-JP" altLang="en-US" sz="1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7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図 3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82" y="149068"/>
            <a:ext cx="9181372" cy="655986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9237345" y="361354"/>
            <a:ext cx="2954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●</a:t>
            </a:r>
            <a:r>
              <a:rPr lang="en-US" altLang="ja-JP" dirty="0"/>
              <a:t>BBLs(</a:t>
            </a:r>
            <a:r>
              <a:rPr lang="ja-JP" altLang="en-US" dirty="0"/>
              <a:t>生命</a:t>
            </a:r>
            <a:r>
              <a:rPr lang="ja-JP" altLang="en-US" dirty="0" smtClean="0"/>
              <a:t>構成単位</a:t>
            </a:r>
            <a:r>
              <a:rPr lang="en-US" altLang="ja-JP" dirty="0"/>
              <a:t>)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進化</a:t>
            </a:r>
            <a:r>
              <a:rPr lang="ja-JP" altLang="en-US" dirty="0"/>
              <a:t>と濃度の上昇</a:t>
            </a:r>
            <a:endParaRPr lang="en-US" altLang="ja-JP" dirty="0"/>
          </a:p>
          <a:p>
            <a:r>
              <a:rPr lang="ja-JP" altLang="en-US" dirty="0">
                <a:solidFill>
                  <a:srgbClr val="0070C0"/>
                </a:solidFill>
              </a:rPr>
              <a:t>●細胞膜の誕生と消滅</a:t>
            </a:r>
            <a:r>
              <a:rPr lang="ja-JP" altLang="en-US" dirty="0" smtClean="0">
                <a:solidFill>
                  <a:srgbClr val="0070C0"/>
                </a:solidFill>
              </a:rPr>
              <a:t>の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ja-JP" altLang="en-US" dirty="0">
                <a:solidFill>
                  <a:srgbClr val="0070C0"/>
                </a:solidFill>
              </a:rPr>
              <a:t>　</a:t>
            </a:r>
            <a:r>
              <a:rPr lang="ja-JP" altLang="en-US" dirty="0" smtClean="0">
                <a:solidFill>
                  <a:srgbClr val="0070C0"/>
                </a:solidFill>
              </a:rPr>
              <a:t>繰り返し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ja-JP" altLang="en-US" dirty="0"/>
              <a:t>●膜の中の</a:t>
            </a:r>
            <a:r>
              <a:rPr lang="en-US" altLang="ja-JP" dirty="0"/>
              <a:t>BBLs</a:t>
            </a:r>
            <a:r>
              <a:rPr lang="ja-JP" altLang="en-US" dirty="0"/>
              <a:t>の</a:t>
            </a:r>
            <a:r>
              <a:rPr lang="ja-JP" altLang="en-US" dirty="0" smtClean="0"/>
              <a:t>組み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合わせ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FF0000"/>
                </a:solidFill>
              </a:rPr>
              <a:t>ダ</a:t>
            </a:r>
            <a:r>
              <a:rPr lang="en-US" altLang="ja-JP" b="1" dirty="0">
                <a:solidFill>
                  <a:srgbClr val="FF0000"/>
                </a:solidFill>
              </a:rPr>
              <a:t>―</a:t>
            </a:r>
            <a:r>
              <a:rPr lang="ja-JP" altLang="en-US" b="1" dirty="0">
                <a:solidFill>
                  <a:srgbClr val="FF0000"/>
                </a:solidFill>
              </a:rPr>
              <a:t>ウイン</a:t>
            </a:r>
            <a:r>
              <a:rPr lang="ja-JP" altLang="en-US" b="1" dirty="0" smtClean="0">
                <a:solidFill>
                  <a:srgbClr val="FF0000"/>
                </a:solidFill>
              </a:rPr>
              <a:t>進化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26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2411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地球史試料の充実</a:t>
            </a:r>
            <a: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（世界</a:t>
            </a:r>
            <a: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か国、</a:t>
            </a:r>
            <a: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以上の研究機関との共同研究）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t="9390"/>
          <a:stretch/>
        </p:blipFill>
        <p:spPr>
          <a:xfrm>
            <a:off x="1466567" y="1347536"/>
            <a:ext cx="9157380" cy="5385029"/>
          </a:xfrm>
        </p:spPr>
      </p:pic>
    </p:spTree>
    <p:extLst>
      <p:ext uri="{BB962C8B-B14F-4D97-AF65-F5344CB8AC3E}">
        <p14:creationId xmlns:p14="http://schemas.microsoft.com/office/powerpoint/2010/main" val="4158920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名称未設定-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7" y="813239"/>
            <a:ext cx="6876496" cy="570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00490" y="302137"/>
            <a:ext cx="11904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000" dirty="0">
                <a:latin typeface="Arial" panose="020B0604020202020204" pitchFamily="34" charset="0"/>
                <a:cs typeface="Arial" panose="020B0604020202020204" pitchFamily="34" charset="0"/>
              </a:rPr>
              <a:t>How to decode the Earth’s history; utilization of geologic records</a:t>
            </a:r>
            <a:endParaRPr kumimoji="1" lang="ja-JP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94867" y="6515000"/>
            <a:ext cx="909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More than 400 papers through collaboration works with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&gt;100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niversities or r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esearch institutes from 55 countries.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96980" y="1090238"/>
            <a:ext cx="46748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Titech group collected rock samples from all over the world,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from Archean to the present day.</a:t>
            </a:r>
          </a:p>
          <a:p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Total number of samples reaches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160,000 (about 200ton).</a:t>
            </a:r>
          </a:p>
          <a:p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Astro Bioscience take in all intelligence of whole earth history.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697063" y="4260337"/>
            <a:ext cx="43220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①海洋底掘削＞</a:t>
            </a:r>
            <a:r>
              <a:rPr lang="en-US" altLang="ja-JP" b="1" dirty="0">
                <a:solidFill>
                  <a:srgbClr val="FF0000"/>
                </a:solidFill>
              </a:rPr>
              <a:t>2,000</a:t>
            </a:r>
            <a:r>
              <a:rPr lang="ja-JP" altLang="en-US" b="1" dirty="0" err="1">
                <a:solidFill>
                  <a:srgbClr val="FF0000"/>
                </a:solidFill>
              </a:rPr>
              <a:t>、</a:t>
            </a:r>
            <a:r>
              <a:rPr lang="ja-JP" altLang="en-US" b="1" dirty="0">
                <a:solidFill>
                  <a:srgbClr val="FF0000"/>
                </a:solidFill>
              </a:rPr>
              <a:t>しかし＜</a:t>
            </a:r>
            <a:r>
              <a:rPr lang="en-US" altLang="ja-JP" b="1" dirty="0">
                <a:solidFill>
                  <a:srgbClr val="FF0000"/>
                </a:solidFill>
              </a:rPr>
              <a:t>2</a:t>
            </a:r>
            <a:r>
              <a:rPr lang="ja-JP" altLang="en-US" b="1" dirty="0">
                <a:solidFill>
                  <a:srgbClr val="FF0000"/>
                </a:solidFill>
              </a:rPr>
              <a:t>億年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b="1" dirty="0">
                <a:solidFill>
                  <a:srgbClr val="FF0000"/>
                </a:solidFill>
              </a:rPr>
              <a:t>②地球史試料は現在から</a:t>
            </a:r>
            <a:r>
              <a:rPr lang="en-US" altLang="ja-JP" b="1" dirty="0">
                <a:solidFill>
                  <a:srgbClr val="FF0000"/>
                </a:solidFill>
              </a:rPr>
              <a:t>43.7</a:t>
            </a:r>
            <a:r>
              <a:rPr lang="ja-JP" altLang="en-US" b="1" dirty="0">
                <a:solidFill>
                  <a:srgbClr val="FF0000"/>
                </a:solidFill>
              </a:rPr>
              <a:t>億年前まで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lang="ja-JP" altLang="en-US" b="1" dirty="0">
                <a:solidFill>
                  <a:srgbClr val="FF0000"/>
                </a:solidFill>
              </a:rPr>
              <a:t>をカバー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b="1" dirty="0">
                <a:solidFill>
                  <a:srgbClr val="FF0000"/>
                </a:solidFill>
              </a:rPr>
              <a:t>③系統的試料収集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lang="ja-JP" altLang="en-US" b="1" dirty="0">
                <a:solidFill>
                  <a:srgbClr val="FF0000"/>
                </a:solidFill>
              </a:rPr>
              <a:t>④スミソニアン</a:t>
            </a:r>
            <a:r>
              <a:rPr lang="en-US" altLang="ja-JP" b="1" dirty="0">
                <a:solidFill>
                  <a:srgbClr val="FF0000"/>
                </a:solidFill>
              </a:rPr>
              <a:t>/</a:t>
            </a:r>
            <a:r>
              <a:rPr lang="ja-JP" altLang="en-US" b="1" dirty="0">
                <a:solidFill>
                  <a:srgbClr val="FF0000"/>
                </a:solidFill>
              </a:rPr>
              <a:t>大英博物館とは異質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60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5791"/>
            <a:ext cx="10670594" cy="6002209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456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World network to establish Astro Bioscience</a:t>
            </a:r>
            <a:endParaRPr kumimoji="1" lang="ja-JP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543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５大陸三層モデルの今後の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5-1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多圏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地球のシステム変動；宇宙からゲノム、ニュートリノまで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5-2 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大陸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三層の水平方向のダイナミクスと垂直方向のダイナミクス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5-3 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固体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地球変動の熱源問題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296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END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02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深尾先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0199688" cy="48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63287" y="598713"/>
            <a:ext cx="449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４種類の岩石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①コア＝</a:t>
            </a:r>
            <a:r>
              <a: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Fe-Ni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金属、②マントル＝橄欖岩、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③海洋地殻＝玄武岩、④大陸地殻＝花崗岩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79019" y="566066"/>
            <a:ext cx="5067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岩石のできかた：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①マントルが</a:t>
            </a:r>
            <a:r>
              <a: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％部分溶融＝海洋地域の玄武岩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②海洋地殻が沈み込むと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％部分溶融＝花崗岩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10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49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3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研究の一例：惑星形成論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810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2270</Words>
  <Application>Microsoft Office PowerPoint</Application>
  <PresentationFormat>ワイド画面</PresentationFormat>
  <Paragraphs>346</Paragraphs>
  <Slides>68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68</vt:i4>
      </vt:variant>
    </vt:vector>
  </HeadingPairs>
  <TitlesOfParts>
    <vt:vector size="83" baseType="lpstr">
      <vt:lpstr>Helvetica Neue</vt:lpstr>
      <vt:lpstr>Meiryo UI</vt:lpstr>
      <vt:lpstr>ＭＳ Ｐゴシック</vt:lpstr>
      <vt:lpstr>ＭＳ Ｐ明朝</vt:lpstr>
      <vt:lpstr>Osaka</vt:lpstr>
      <vt:lpstr>メイリオ</vt:lpstr>
      <vt:lpstr>游ゴシック</vt:lpstr>
      <vt:lpstr>游ゴシック Light</vt:lpstr>
      <vt:lpstr>Arial</vt:lpstr>
      <vt:lpstr>Calibri</vt:lpstr>
      <vt:lpstr>Tahoma</vt:lpstr>
      <vt:lpstr>Times</vt:lpstr>
      <vt:lpstr>Times New Roman</vt:lpstr>
      <vt:lpstr>Wingdings</vt:lpstr>
      <vt:lpstr>Office テーマ</vt:lpstr>
      <vt:lpstr>大陸三層モデルと地球形成史  新学術研究「冥王代生命学」（2014- 2020）の成果とともに</vt:lpstr>
      <vt:lpstr>大陸三層モデルと地球形成史  新学術研究「冥王代生命学」（2014- 2020）の成果とともに</vt:lpstr>
      <vt:lpstr>１地球の起源；隕石から層状構造の成立まで</vt:lpstr>
      <vt:lpstr>1-1 背景として必要な基礎知識</vt:lpstr>
      <vt:lpstr>隕石の分類</vt:lpstr>
      <vt:lpstr>岩石と鉱物の種類</vt:lpstr>
      <vt:lpstr>PowerPoint プレゼンテーション</vt:lpstr>
      <vt:lpstr>PowerPoint プレゼンテーション</vt:lpstr>
      <vt:lpstr>研究の一例：惑星形成論</vt:lpstr>
      <vt:lpstr>大理論：宇宙史、地球史、生命史、脳の起源は複雑系の科学</vt:lpstr>
      <vt:lpstr>PowerPoint プレゼンテーション</vt:lpstr>
      <vt:lpstr>複雑系科学の研究方法；俯瞰科学、惑星形成論の例</vt:lpstr>
      <vt:lpstr>PowerPoint プレゼンテーション</vt:lpstr>
      <vt:lpstr>タンデムモデル　TANDEM Model to explain how the solar system formed and how the solid earth formed</vt:lpstr>
      <vt:lpstr>理論からの予言と系外惑星観測との整合性（一致）</vt:lpstr>
      <vt:lpstr>地球史</vt:lpstr>
      <vt:lpstr>1-2 これまでの一般的な地球史モデル（間違い）以下は反証</vt:lpstr>
      <vt:lpstr>PowerPoint プレゼンテーション</vt:lpstr>
      <vt:lpstr>1-3 反証（モデルをくつがえす証拠）</vt:lpstr>
      <vt:lpstr>Oxygen isotope fractionation</vt:lpstr>
      <vt:lpstr>反証を含めて説明できるモデルの提案： ABELモデル</vt:lpstr>
      <vt:lpstr>PowerPoint プレゼンテーション</vt:lpstr>
      <vt:lpstr>U/Th/Kの問題；固体地球進化の熱源</vt:lpstr>
      <vt:lpstr>1-4 マグマオーシャンの固化と原初大陸の出現</vt:lpstr>
      <vt:lpstr>1-5 大気と海洋の起源</vt:lpstr>
      <vt:lpstr>大気・海洋の二次的付加：ABEL爆撃</vt:lpstr>
      <vt:lpstr>PowerPoint プレゼンテーション</vt:lpstr>
      <vt:lpstr>PowerPoint プレゼンテーション</vt:lpstr>
      <vt:lpstr>1-7 プレートテクトニクスの開始</vt:lpstr>
      <vt:lpstr>原初大陸誕生 最終残液＝原初大陸（栄養塩元素）</vt:lpstr>
      <vt:lpstr> ABEL（ Advent of Bio-elements ） model 1) Birth of dry Earth at 4.53Ga 2) Accretion of atmosphere and ocean at       4.37-4.20Ga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１週間連続運転で選別したジルコン 10,000粒   10,000 zircon grains collected within 1 week by our ROBOT</vt:lpstr>
      <vt:lpstr>PowerPoint プレゼンテーション</vt:lpstr>
      <vt:lpstr>２U,Th,Kはどこにあるのか？</vt:lpstr>
      <vt:lpstr>PowerPoint プレゼンテーション</vt:lpstr>
      <vt:lpstr>３大陸三層モデル</vt:lpstr>
      <vt:lpstr>PowerPoint プレゼンテーション</vt:lpstr>
      <vt:lpstr>構造浸食が進行している場所</vt:lpstr>
      <vt:lpstr>PowerPoint プレゼンテーション</vt:lpstr>
      <vt:lpstr>PowerPoint プレゼンテーション</vt:lpstr>
      <vt:lpstr>PowerPoint プレゼンテーション</vt:lpstr>
      <vt:lpstr>大陸三層モデルの提案（東工大丸山グループ）</vt:lpstr>
      <vt:lpstr>エピソード（大陸三層モデル）</vt:lpstr>
      <vt:lpstr>PowerPoint プレゼンテーション</vt:lpstr>
      <vt:lpstr>PowerPoint プレゼンテーション</vt:lpstr>
      <vt:lpstr>第三大陸の分布</vt:lpstr>
      <vt:lpstr>　第３大陸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４生命惑星になりえた条件</vt:lpstr>
      <vt:lpstr>Nuclear geyser model</vt:lpstr>
      <vt:lpstr>生命の起源：まず最初に無機物質（H2O,CO2,N2,P2O5）からアミノ酸（タンパク質へ）、ATP（エネルギーの塊）, 核酸塩基（遺伝子の元）、グルコース（糖）を創らねばならない</vt:lpstr>
      <vt:lpstr>PowerPoint プレゼンテーション</vt:lpstr>
      <vt:lpstr>PowerPoint プレゼンテーション</vt:lpstr>
      <vt:lpstr>PowerPoint プレゼンテーション</vt:lpstr>
      <vt:lpstr>地球史試料の充実 （世界55か国、100以上の研究機関との共同研究）</vt:lpstr>
      <vt:lpstr>PowerPoint プレゼンテーション</vt:lpstr>
      <vt:lpstr>World network to establish Astro Bioscience</vt:lpstr>
      <vt:lpstr>５大陸三層モデルの今後の課題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Shige Maruyama</dc:creator>
  <cp:lastModifiedBy>Shigenori Maruyama</cp:lastModifiedBy>
  <cp:revision>76</cp:revision>
  <cp:lastPrinted>2021-01-07T08:40:00Z</cp:lastPrinted>
  <dcterms:created xsi:type="dcterms:W3CDTF">2020-02-08T10:52:04Z</dcterms:created>
  <dcterms:modified xsi:type="dcterms:W3CDTF">2021-01-08T00:49:10Z</dcterms:modified>
</cp:coreProperties>
</file>