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notesMasterIdLst>
    <p:notesMasterId r:id="rId18"/>
  </p:notesMasterIdLst>
  <p:sldIdLst>
    <p:sldId id="256" r:id="rId3"/>
    <p:sldId id="306" r:id="rId4"/>
    <p:sldId id="322" r:id="rId5"/>
    <p:sldId id="329" r:id="rId6"/>
    <p:sldId id="321" r:id="rId7"/>
    <p:sldId id="339" r:id="rId8"/>
    <p:sldId id="338" r:id="rId9"/>
    <p:sldId id="330" r:id="rId10"/>
    <p:sldId id="260" r:id="rId11"/>
    <p:sldId id="331" r:id="rId12"/>
    <p:sldId id="263" r:id="rId13"/>
    <p:sldId id="269" r:id="rId14"/>
    <p:sldId id="270" r:id="rId15"/>
    <p:sldId id="340" r:id="rId16"/>
    <p:sldId id="341" r:id="rId17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30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F65A1-CB75-4437-AD05-8354561FBEAE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F4E04-6D60-4DEF-8E65-822178803A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2344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998A-413A-4DB7-A613-DEFD1C70825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861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F9998A-413A-4DB7-A613-DEFD1C70825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094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F3D39-54C8-4EB7-B7AF-C7D66758859F}" type="slidenum">
              <a:rPr kumimoji="1" lang="ja-JP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51889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タイトル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ja-JP" altLang="en-US"/>
              <a:t>マスター サブタイトルの書式設定</a:t>
            </a:r>
            <a:endParaRPr kumimoji="0" lang="en-US"/>
          </a:p>
        </p:txBody>
      </p:sp>
      <p:grpSp>
        <p:nvGrpSpPr>
          <p:cNvPr id="2" name="グループ化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フリーフォーム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フリーフォーム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フリーフォーム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付プレースホル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27" name="スライド番号プレースホル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444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7645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9600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37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dirty="0"/>
              <a:t>マスタ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0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67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28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50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94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7950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87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46413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34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57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0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山形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山形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874834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タイトル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9055133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較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2702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18646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0808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ja-JP" altLang="en-US"/>
              <a:t>マスター テキストの書式設定</a:t>
            </a:r>
          </a:p>
          <a:p>
            <a:pPr lvl="1" eaLnBrk="1" latinLnBrk="0" hangingPunct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 eaLnBrk="1" latinLnBrk="0" hangingPunct="1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 eaLnBrk="1" latinLnBrk="0" hangingPunct="1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 eaLnBrk="1" latinLnBrk="0" hangingPunct="1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kumimoji="0" 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9180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ja-JP" altLang="en-US"/>
              <a:t>マスター テキストの書式設定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ja-JP" altLang="en-US"/>
              <a:t>図を追加</a:t>
            </a:r>
            <a:endParaRPr kumimoji="0" 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ja-JP" altLang="en-US"/>
              <a:t>マスター タイトルの書式設定</a:t>
            </a:r>
            <a:endParaRPr kumimoji="0" lang="en-US"/>
          </a:p>
        </p:txBody>
      </p:sp>
      <p:sp>
        <p:nvSpPr>
          <p:cNvPr id="8" name="フリーフォーム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フリーフォーム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山形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山形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45935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フリーフォーム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フリーフォーム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線コネクタ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タイトル プレースホル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ja-JP" altLang="en-US"/>
              <a:t>マスタ タイトルの書式設定</a:t>
            </a:r>
            <a:endParaRPr kumimoji="0" lang="en-US"/>
          </a:p>
        </p:txBody>
      </p:sp>
      <p:sp>
        <p:nvSpPr>
          <p:cNvPr id="30" name="テキスト プレースホル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ja-JP" altLang="en-US"/>
              <a:t>マスタ テキストの書式設定</a:t>
            </a:r>
          </a:p>
          <a:p>
            <a:pPr lvl="1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2 </a:t>
            </a:r>
            <a:r>
              <a:rPr kumimoji="0" lang="ja-JP" altLang="en-US"/>
              <a:t>レベル</a:t>
            </a:r>
          </a:p>
          <a:p>
            <a:pPr lvl="2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3 </a:t>
            </a:r>
            <a:r>
              <a:rPr kumimoji="0" lang="ja-JP" altLang="en-US"/>
              <a:t>レベル</a:t>
            </a:r>
          </a:p>
          <a:p>
            <a:pPr lvl="3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4 </a:t>
            </a:r>
            <a:r>
              <a:rPr kumimoji="0" lang="ja-JP" altLang="en-US"/>
              <a:t>レベル</a:t>
            </a:r>
          </a:p>
          <a:p>
            <a:pPr lvl="4" eaLnBrk="1" latinLnBrk="0" hangingPunct="1"/>
            <a:r>
              <a:rPr kumimoji="0" lang="ja-JP" altLang="en-US"/>
              <a:t>第 </a:t>
            </a:r>
            <a:r>
              <a:rPr kumimoji="0" lang="en-US" altLang="ja-JP"/>
              <a:t>5 </a:t>
            </a:r>
            <a:r>
              <a:rPr kumimoji="0" lang="ja-JP" altLang="en-US"/>
              <a:t>レベル</a:t>
            </a:r>
            <a:endParaRPr kumimoji="0" lang="en-US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CCF9CDB-7859-4A28-929C-FA8E7708A283}" type="datetimeFigureOut">
              <a:rPr kumimoji="1" lang="ja-JP" altLang="en-US" smtClean="0"/>
              <a:t>2017/5/22</a:t>
            </a:fld>
            <a:endParaRPr kumimoji="1" lang="ja-JP" altLang="en-US"/>
          </a:p>
        </p:txBody>
      </p:sp>
      <p:sp>
        <p:nvSpPr>
          <p:cNvPr id="22" name="フッター プレースホル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kumimoji="1" lang="ja-JP" altLang="en-US"/>
          </a:p>
        </p:txBody>
      </p:sp>
      <p:sp>
        <p:nvSpPr>
          <p:cNvPr id="18" name="スライド番号プレースホル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14F74567-9708-46DE-9586-37BB5288C77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67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1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1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2017/5/22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3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231995"/>
            <a:ext cx="7772400" cy="1829761"/>
          </a:xfrm>
        </p:spPr>
        <p:txBody>
          <a:bodyPr>
            <a:noAutofit/>
          </a:bodyPr>
          <a:lstStyle/>
          <a:p>
            <a:r>
              <a:rPr kumimoji="1" lang="en-US" altLang="ja-JP" sz="3600" dirty="0"/>
              <a:t>MEMS</a:t>
            </a:r>
            <a:r>
              <a:rPr kumimoji="1" lang="ja-JP" altLang="en-US" sz="3600" dirty="0"/>
              <a:t>技術を用いた</a:t>
            </a:r>
            <a:br>
              <a:rPr kumimoji="1" lang="en-US" altLang="ja-JP" sz="3600" dirty="0"/>
            </a:br>
            <a:r>
              <a:rPr kumimoji="1" lang="ja-JP" altLang="en-US" sz="3600" dirty="0"/>
              <a:t>低雑音・高空間分解能な</a:t>
            </a:r>
            <a:br>
              <a:rPr kumimoji="1" lang="en-US" altLang="ja-JP" sz="3600" dirty="0"/>
            </a:br>
            <a:r>
              <a:rPr kumimoji="1" lang="ja-JP" altLang="en-US" sz="3600" dirty="0"/>
              <a:t>ガス飛跡検出器に向けた基礎開発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85800" y="3844031"/>
            <a:ext cx="7772400" cy="967280"/>
          </a:xfrm>
        </p:spPr>
        <p:txBody>
          <a:bodyPr/>
          <a:lstStyle/>
          <a:p>
            <a:endParaRPr kumimoji="1" lang="en-US" altLang="ja-JP" dirty="0"/>
          </a:p>
          <a:p>
            <a:r>
              <a:rPr lang="ja-JP" altLang="en-US" dirty="0"/>
              <a:t>髙田　淳史 </a:t>
            </a:r>
            <a:r>
              <a:rPr lang="en-US" altLang="ja-JP" dirty="0"/>
              <a:t>(</a:t>
            </a:r>
            <a:r>
              <a:rPr lang="ja-JP" altLang="en-US" dirty="0"/>
              <a:t>京都大学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4" name="Picture 2" descr="http://www.kyoto-u.ac.jp/ja/profile/intro/symbol/images/emblem/betuzu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5" t="38050" r="8593" b="43082"/>
          <a:stretch/>
        </p:blipFill>
        <p:spPr bwMode="auto">
          <a:xfrm>
            <a:off x="22365" y="0"/>
            <a:ext cx="2055010" cy="202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194" y="0"/>
            <a:ext cx="2263806" cy="226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3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5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95" y="3981773"/>
            <a:ext cx="3886200" cy="2876227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97" y="965395"/>
            <a:ext cx="4171263" cy="2995155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MEMS </a:t>
            </a:r>
            <a:r>
              <a:rPr kumimoji="1" lang="en-US" altLang="ja-JP" dirty="0">
                <a:latin typeface="Symbol" panose="05050102010706020507" pitchFamily="18" charset="2"/>
              </a:rPr>
              <a:t>m</a:t>
            </a:r>
            <a:r>
              <a:rPr kumimoji="1" lang="en-US" altLang="ja-JP" dirty="0"/>
              <a:t>-PIC</a:t>
            </a:r>
            <a:endParaRPr kumimoji="1" lang="ja-JP" altLang="en-US" dirty="0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4"/>
          <a:srcRect r="27033" b="33563"/>
          <a:stretch/>
        </p:blipFill>
        <p:spPr>
          <a:xfrm>
            <a:off x="7188801" y="22832"/>
            <a:ext cx="1846863" cy="1717933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2571915" y="2841375"/>
            <a:ext cx="1362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Experiment:</a:t>
            </a:r>
          </a:p>
          <a:p>
            <a:r>
              <a:rPr lang="en-US" altLang="ja-JP" sz="1200" dirty="0"/>
              <a:t> </a:t>
            </a:r>
            <a:r>
              <a:rPr lang="ja-JP" altLang="en-US" sz="1200" dirty="0">
                <a:solidFill>
                  <a:srgbClr val="FF0000"/>
                </a:solidFill>
              </a:rPr>
              <a:t>● </a:t>
            </a:r>
            <a:r>
              <a:rPr lang="en-US" altLang="ja-JP" sz="1200" dirty="0">
                <a:solidFill>
                  <a:srgbClr val="FF0000"/>
                </a:solidFill>
              </a:rPr>
              <a:t>MEMS </a:t>
            </a:r>
            <a:r>
              <a:rPr lang="en-US" altLang="ja-JP" sz="12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1200" dirty="0">
                <a:solidFill>
                  <a:srgbClr val="FF0000"/>
                </a:solidFill>
              </a:rPr>
              <a:t>-PIC</a:t>
            </a:r>
          </a:p>
          <a:p>
            <a:r>
              <a:rPr kumimoji="1" lang="en-US" altLang="ja-JP" sz="1200" dirty="0"/>
              <a:t> </a:t>
            </a:r>
            <a:r>
              <a:rPr kumimoji="1" lang="ja-JP" altLang="en-US" sz="1200" dirty="0">
                <a:solidFill>
                  <a:srgbClr val="0070C0"/>
                </a:solidFill>
              </a:rPr>
              <a:t>▲ </a:t>
            </a:r>
            <a:r>
              <a:rPr kumimoji="1" lang="en-US" altLang="ja-JP" sz="1200" dirty="0">
                <a:solidFill>
                  <a:srgbClr val="0070C0"/>
                </a:solidFill>
              </a:rPr>
              <a:t>PCB </a:t>
            </a:r>
            <a:r>
              <a:rPr kumimoji="1" lang="en-US" altLang="ja-JP" sz="1200" dirty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kumimoji="1" lang="en-US" altLang="ja-JP" sz="1200" dirty="0">
                <a:solidFill>
                  <a:srgbClr val="0070C0"/>
                </a:solidFill>
              </a:rPr>
              <a:t>-PIC</a:t>
            </a:r>
            <a:endParaRPr kumimoji="1" lang="ja-JP" altLang="en-US" sz="1200" dirty="0">
              <a:solidFill>
                <a:srgbClr val="0070C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 rot="20121516">
            <a:off x="2677835" y="1706297"/>
            <a:ext cx="12570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0070C0"/>
                </a:solidFill>
              </a:rPr>
              <a:t>Garfield++</a:t>
            </a:r>
            <a:r>
              <a:rPr kumimoji="1" lang="en-US" altLang="ja-JP" sz="1100" dirty="0">
                <a:solidFill>
                  <a:srgbClr val="0070C0"/>
                </a:solidFill>
              </a:rPr>
              <a:t> (PCB)</a:t>
            </a:r>
            <a:endParaRPr kumimoji="1" lang="ja-JP" altLang="en-US" sz="1100" dirty="0">
              <a:solidFill>
                <a:srgbClr val="0070C0"/>
              </a:solidFill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 rot="20121516">
            <a:off x="1141491" y="2253359"/>
            <a:ext cx="1446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solidFill>
                  <a:srgbClr val="FF0000"/>
                </a:solidFill>
              </a:rPr>
              <a:t>Garfield++</a:t>
            </a:r>
            <a:r>
              <a:rPr kumimoji="1" lang="en-US" altLang="ja-JP" sz="1100" dirty="0">
                <a:solidFill>
                  <a:srgbClr val="FF0000"/>
                </a:solidFill>
              </a:rPr>
              <a:t> (MEMS)</a:t>
            </a:r>
            <a:endParaRPr kumimoji="1" lang="ja-JP" altLang="en-US" sz="1100" dirty="0">
              <a:solidFill>
                <a:srgbClr val="FF0000"/>
              </a:solidFill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838131" y="4109108"/>
            <a:ext cx="1909424" cy="239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2965142" y="6054571"/>
            <a:ext cx="470516" cy="0"/>
          </a:xfrm>
          <a:prstGeom prst="straightConnector1">
            <a:avLst/>
          </a:prstGeom>
          <a:ln w="254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2871251" y="6079920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solidFill>
                  <a:srgbClr val="FF0000"/>
                </a:solidFill>
              </a:rPr>
              <a:t>21.2 %</a:t>
            </a:r>
          </a:p>
          <a:p>
            <a:r>
              <a:rPr kumimoji="1" lang="en-US" altLang="ja-JP" sz="1200" dirty="0">
                <a:solidFill>
                  <a:srgbClr val="FF0000"/>
                </a:solidFill>
              </a:rPr>
              <a:t> (FWHM)</a:t>
            </a:r>
            <a:endParaRPr kumimoji="1" lang="ja-JP" altLang="en-US" sz="1200" dirty="0">
              <a:solidFill>
                <a:srgbClr val="FF0000"/>
              </a:solidFill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930" y="176882"/>
            <a:ext cx="3039476" cy="2865294"/>
          </a:xfrm>
          <a:prstGeom prst="rect">
            <a:avLst/>
          </a:prstGeom>
        </p:spPr>
      </p:pic>
      <p:sp>
        <p:nvSpPr>
          <p:cNvPr id="37" name="テキスト ボックス 36"/>
          <p:cNvSpPr txBox="1"/>
          <p:nvPr/>
        </p:nvSpPr>
        <p:spPr>
          <a:xfrm>
            <a:off x="4073209" y="3230662"/>
            <a:ext cx="507079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dirty="0"/>
              <a:t>MEMS </a:t>
            </a:r>
            <a:r>
              <a:rPr kumimoji="1" lang="en-US" altLang="ja-JP" dirty="0">
                <a:latin typeface="Symbol" panose="05050102010706020507" pitchFamily="18" charset="2"/>
              </a:rPr>
              <a:t>m</a:t>
            </a:r>
            <a:r>
              <a:rPr kumimoji="1" lang="en-US" altLang="ja-JP" dirty="0"/>
              <a:t>-PIC</a:t>
            </a:r>
            <a:r>
              <a:rPr kumimoji="1" lang="ja-JP" altLang="en-US" dirty="0"/>
              <a:t>で</a:t>
            </a:r>
            <a:r>
              <a:rPr kumimoji="1" lang="en-US" altLang="ja-JP" dirty="0"/>
              <a:t>X</a:t>
            </a:r>
            <a:r>
              <a:rPr kumimoji="1" lang="ja-JP" altLang="en-US" dirty="0"/>
              <a:t>線の検出に成功</a:t>
            </a:r>
            <a:endParaRPr lang="en-US" altLang="ja-JP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/>
              <a:t>高いガス利得を安定に実現</a:t>
            </a:r>
            <a:r>
              <a:rPr kumimoji="1" lang="en-US" altLang="ja-JP" dirty="0"/>
              <a:t> : </a:t>
            </a:r>
            <a:br>
              <a:rPr kumimoji="1" lang="en-US" altLang="ja-JP" dirty="0"/>
            </a:br>
            <a:r>
              <a:rPr kumimoji="1" lang="en-US" altLang="ja-JP" dirty="0"/>
              <a:t>     </a:t>
            </a:r>
            <a:r>
              <a:rPr kumimoji="1" lang="en-US" altLang="ja-JP" dirty="0">
                <a:solidFill>
                  <a:srgbClr val="FF0000"/>
                </a:solidFill>
              </a:rPr>
              <a:t>22000 (20</a:t>
            </a:r>
            <a:r>
              <a:rPr kumimoji="1" lang="ja-JP" altLang="en-US" dirty="0">
                <a:solidFill>
                  <a:srgbClr val="FF0000"/>
                </a:solidFill>
              </a:rPr>
              <a:t>時間の間放電無し</a:t>
            </a:r>
            <a:r>
              <a:rPr kumimoji="1" lang="en-US" altLang="ja-JP" dirty="0">
                <a:solidFill>
                  <a:srgbClr val="FF0000"/>
                </a:solidFill>
              </a:rPr>
              <a:t>)</a:t>
            </a:r>
            <a:br>
              <a:rPr kumimoji="1" lang="en-US" altLang="ja-JP" dirty="0"/>
            </a:br>
            <a:r>
              <a:rPr kumimoji="1" lang="en-US" altLang="ja-JP" dirty="0"/>
              <a:t>     </a:t>
            </a:r>
            <a:r>
              <a:rPr kumimoji="1" lang="en-US" altLang="ja-JP" dirty="0">
                <a:solidFill>
                  <a:srgbClr val="FF0000"/>
                </a:solidFill>
              </a:rPr>
              <a:t>15000 (300</a:t>
            </a:r>
            <a:r>
              <a:rPr kumimoji="1" lang="ja-JP" altLang="en-US" dirty="0">
                <a:solidFill>
                  <a:srgbClr val="FF0000"/>
                </a:solidFill>
              </a:rPr>
              <a:t>時間以上放電無し</a:t>
            </a:r>
            <a:r>
              <a:rPr kumimoji="1" lang="en-US" altLang="ja-JP" dirty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dirty="0"/>
              <a:t>エネルギー分解能</a:t>
            </a:r>
            <a:r>
              <a:rPr kumimoji="1" lang="en-US" altLang="ja-JP" dirty="0"/>
              <a:t> :</a:t>
            </a:r>
            <a:br>
              <a:rPr kumimoji="1" lang="en-US" altLang="ja-JP" dirty="0"/>
            </a:br>
            <a:r>
              <a:rPr kumimoji="1" lang="en-US" altLang="ja-JP" dirty="0"/>
              <a:t>     </a:t>
            </a:r>
            <a:r>
              <a:rPr kumimoji="1" lang="en-US" altLang="ja-JP" dirty="0">
                <a:solidFill>
                  <a:srgbClr val="FF0000"/>
                </a:solidFill>
              </a:rPr>
              <a:t>21.2% @ 5.89 </a:t>
            </a:r>
            <a:r>
              <a:rPr kumimoji="1" lang="en-US" altLang="ja-JP" dirty="0" err="1">
                <a:solidFill>
                  <a:srgbClr val="FF0000"/>
                </a:solidFill>
              </a:rPr>
              <a:t>keV</a:t>
            </a:r>
            <a:r>
              <a:rPr kumimoji="1" lang="en-US" altLang="ja-JP" dirty="0">
                <a:solidFill>
                  <a:srgbClr val="FF0000"/>
                </a:solidFill>
              </a:rPr>
              <a:t> (FWHM)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dirty="0"/>
              <a:t>従来の</a:t>
            </a:r>
            <a:r>
              <a:rPr kumimoji="1" lang="en-US" altLang="ja-JP" dirty="0"/>
              <a:t>µ-PIC</a:t>
            </a:r>
            <a:r>
              <a:rPr kumimoji="1" lang="ja-JP" altLang="en-US" dirty="0"/>
              <a:t>よりも放電しにくい</a:t>
            </a: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964" y="1740765"/>
            <a:ext cx="2538095" cy="1482170"/>
          </a:xfrm>
          <a:prstGeom prst="rect">
            <a:avLst/>
          </a:prstGeom>
        </p:spPr>
      </p:pic>
      <p:sp>
        <p:nvSpPr>
          <p:cNvPr id="39" name="下矢印 38"/>
          <p:cNvSpPr/>
          <p:nvPr/>
        </p:nvSpPr>
        <p:spPr>
          <a:xfrm>
            <a:off x="6020058" y="5281309"/>
            <a:ext cx="782676" cy="338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124543" y="5592906"/>
            <a:ext cx="4911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MEMS µ-PIC</a:t>
            </a:r>
            <a:r>
              <a:rPr lang="ja-JP" altLang="en-US" dirty="0"/>
              <a:t>は</a:t>
            </a:r>
            <a:endParaRPr lang="en-US" altLang="ja-JP" dirty="0"/>
          </a:p>
          <a:p>
            <a:r>
              <a:rPr lang="ja-JP" altLang="en-US" dirty="0"/>
              <a:t>従来</a:t>
            </a:r>
            <a:r>
              <a:rPr lang="en-US" altLang="ja-JP" dirty="0"/>
              <a:t>µ-PIC</a:t>
            </a:r>
            <a:r>
              <a:rPr lang="ja-JP" altLang="en-US" dirty="0"/>
              <a:t>の性能をあらゆる面で上回る</a:t>
            </a:r>
            <a:endParaRPr lang="en-US" altLang="ja-JP" dirty="0"/>
          </a:p>
          <a:p>
            <a:r>
              <a:rPr kumimoji="1" lang="en-US" altLang="ja-JP" dirty="0">
                <a:solidFill>
                  <a:srgbClr val="FF0000"/>
                </a:solidFill>
              </a:rPr>
              <a:t>MEMS</a:t>
            </a:r>
            <a:r>
              <a:rPr kumimoji="1" lang="ja-JP" altLang="en-US" dirty="0">
                <a:solidFill>
                  <a:srgbClr val="FF0000"/>
                </a:solidFill>
              </a:rPr>
              <a:t>技術による</a:t>
            </a:r>
            <a:r>
              <a:rPr kumimoji="1" lang="en-US" altLang="ja-JP" dirty="0">
                <a:solidFill>
                  <a:srgbClr val="FF0000"/>
                </a:solidFill>
              </a:rPr>
              <a:t>µ-PIC</a:t>
            </a:r>
            <a:r>
              <a:rPr kumimoji="1" lang="ja-JP" altLang="en-US" dirty="0">
                <a:solidFill>
                  <a:srgbClr val="FF0000"/>
                </a:solidFill>
              </a:rPr>
              <a:t>に期待</a:t>
            </a:r>
          </a:p>
        </p:txBody>
      </p:sp>
    </p:spTree>
    <p:extLst>
      <p:ext uri="{BB962C8B-B14F-4D97-AF65-F5344CB8AC3E}">
        <p14:creationId xmlns:p14="http://schemas.microsoft.com/office/powerpoint/2010/main" val="3894675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3528" y="260648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5 cm</a:t>
            </a:r>
            <a:r>
              <a:rPr lang="ja-JP" altLang="en-US" sz="4000" dirty="0"/>
              <a:t>角</a:t>
            </a:r>
            <a:r>
              <a:rPr lang="en-US" altLang="ja-JP" sz="4000" dirty="0"/>
              <a:t>MEMS μ-PIC</a:t>
            </a:r>
            <a:r>
              <a:rPr lang="ja-JP" altLang="en-US" sz="4000" dirty="0"/>
              <a:t>の動作試験</a:t>
            </a:r>
            <a:endParaRPr kumimoji="1" lang="ja-JP" altLang="en-US" sz="4000" dirty="0"/>
          </a:p>
        </p:txBody>
      </p:sp>
      <p:pic>
        <p:nvPicPr>
          <p:cNvPr id="4098" name="Picture 2" descr="C:\Users\Owner\Desktop\MPGD13th\スライド\picture\5cmMEM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7" y="968534"/>
            <a:ext cx="3756980" cy="375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直線矢印コネクタ 8"/>
          <p:cNvCxnSpPr/>
          <p:nvPr/>
        </p:nvCxnSpPr>
        <p:spPr>
          <a:xfrm>
            <a:off x="2583180" y="2206557"/>
            <a:ext cx="0" cy="822000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1580287" y="3172573"/>
            <a:ext cx="856160" cy="1"/>
          </a:xfrm>
          <a:prstGeom prst="straightConnector1">
            <a:avLst/>
          </a:prstGeom>
          <a:ln w="28575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660128" y="3211680"/>
            <a:ext cx="69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5 cm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83180" y="2432891"/>
            <a:ext cx="696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FFFF00"/>
                </a:solidFill>
              </a:rPr>
              <a:t>5 cm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534" y="3073405"/>
            <a:ext cx="6350466" cy="3810280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389686" y="1560226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信号は確認済</a:t>
            </a:r>
            <a:endParaRPr kumimoji="1" lang="en-US" altLang="ja-JP" dirty="0"/>
          </a:p>
          <a:p>
            <a:r>
              <a:rPr lang="ja-JP" altLang="en-US" dirty="0"/>
              <a:t>エネルギー分解能などの評価はこれから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85747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795" y="1800250"/>
            <a:ext cx="4957205" cy="380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42CF-322D-4F1B-B304-4D722F0A15A1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260648"/>
            <a:ext cx="8820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/>
              <a:t>3</a:t>
            </a:r>
            <a:r>
              <a:rPr lang="ja-JP" altLang="en-US" sz="4000" dirty="0"/>
              <a:t>軸読み出し可能な</a:t>
            </a:r>
            <a:r>
              <a:rPr kumimoji="1" lang="en-US" altLang="ja-JP" sz="4000" dirty="0"/>
              <a:t>μ-PIC(</a:t>
            </a:r>
            <a:r>
              <a:rPr lang="en-US" altLang="ja-JP" sz="4000" dirty="0"/>
              <a:t>3</a:t>
            </a:r>
            <a:r>
              <a:rPr lang="ja-JP" altLang="en-US" sz="4000" dirty="0"/>
              <a:t>軸 </a:t>
            </a:r>
            <a:r>
              <a:rPr kumimoji="1" lang="en-US" altLang="ja-JP" sz="4000" dirty="0"/>
              <a:t>μ-PIC)</a:t>
            </a:r>
            <a:endParaRPr kumimoji="1" lang="ja-JP" altLang="en-US" sz="4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8164" y="931998"/>
            <a:ext cx="493203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kumimoji="1" lang="ja-JP" altLang="en-US" sz="2400" dirty="0"/>
              <a:t>従来の</a:t>
            </a:r>
            <a:r>
              <a:rPr lang="en-US" altLang="ja-JP" sz="2400" dirty="0" err="1"/>
              <a:t>Anode+Cathode</a:t>
            </a:r>
            <a:r>
              <a:rPr kumimoji="1" lang="ja-JP" altLang="en-US" sz="2800" dirty="0">
                <a:solidFill>
                  <a:srgbClr val="FF0000"/>
                </a:solidFill>
              </a:rPr>
              <a:t>＋</a:t>
            </a:r>
            <a:r>
              <a:rPr kumimoji="1" lang="en-US" altLang="ja-JP" sz="2800" dirty="0">
                <a:solidFill>
                  <a:srgbClr val="FF0000"/>
                </a:solidFill>
              </a:rPr>
              <a:t>3</a:t>
            </a:r>
            <a:r>
              <a:rPr kumimoji="1" lang="ja-JP" altLang="en-US" sz="2800" dirty="0">
                <a:solidFill>
                  <a:srgbClr val="FF0000"/>
                </a:solidFill>
              </a:rPr>
              <a:t>軸目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altLang="ja-JP" sz="1600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400" dirty="0"/>
              <a:t>飛跡の不確定性を排除し、位置決定精度を上げることで高角度分解能化を目指す</a:t>
            </a:r>
            <a:endParaRPr lang="en-US" altLang="ja-JP" sz="2400" dirty="0"/>
          </a:p>
        </p:txBody>
      </p:sp>
      <p:sp>
        <p:nvSpPr>
          <p:cNvPr id="6" name="右矢印 5"/>
          <p:cNvSpPr/>
          <p:nvPr/>
        </p:nvSpPr>
        <p:spPr>
          <a:xfrm rot="5400000">
            <a:off x="2198379" y="2218196"/>
            <a:ext cx="447957" cy="15481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03907" y="3273356"/>
            <a:ext cx="383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試験用</a:t>
            </a:r>
            <a:r>
              <a:rPr lang="en-US" altLang="ja-JP" sz="2400" b="1" dirty="0"/>
              <a:t>3</a:t>
            </a:r>
            <a:r>
              <a:rPr lang="ja-JP" altLang="en-US" sz="2400" b="1" dirty="0"/>
              <a:t>軸 </a:t>
            </a:r>
            <a:r>
              <a:rPr lang="en-US" altLang="ja-JP" sz="2400" b="1" dirty="0"/>
              <a:t>μ-PIC</a:t>
            </a:r>
            <a:r>
              <a:rPr lang="ja-JP" altLang="en-US" sz="2400" b="1" dirty="0"/>
              <a:t>を作製</a:t>
            </a:r>
            <a:endParaRPr lang="en-US" altLang="ja-JP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4540154" y="5574843"/>
                <a:ext cx="431646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ja-JP" altLang="en-US" sz="2000" dirty="0">
                    <a:latin typeface="Cambria Math"/>
                  </a:rPr>
                  <a:t>製造方法： プリント基板</a:t>
                </a:r>
                <a:r>
                  <a:rPr lang="en-US" altLang="ja-JP" sz="2000" dirty="0">
                    <a:latin typeface="Cambria Math"/>
                  </a:rPr>
                  <a:t>(PCB)</a:t>
                </a:r>
                <a:endParaRPr lang="en-US" altLang="ja-JP" sz="1600" dirty="0">
                  <a:latin typeface="Cambria Math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lang="en-US" altLang="ja-JP" sz="2000" dirty="0">
                    <a:latin typeface="Cambria Math"/>
                  </a:rPr>
                  <a:t>μ-PIC</a:t>
                </a:r>
                <a:r>
                  <a:rPr lang="ja-JP" altLang="en-US" sz="2000" dirty="0" err="1">
                    <a:latin typeface="Cambria Math"/>
                  </a:rPr>
                  <a:t>の検</a:t>
                </a:r>
                <a:r>
                  <a:rPr lang="ja-JP" altLang="en-US" sz="2000" dirty="0">
                    <a:latin typeface="Cambria Math"/>
                  </a:rPr>
                  <a:t>出領域： </a:t>
                </a:r>
                <a:r>
                  <a:rPr lang="en-US" altLang="ja-JP" sz="2000" dirty="0">
                    <a:latin typeface="Cambria Math"/>
                  </a:rPr>
                  <a:t>7.5 ×7.5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ja-JP" sz="2000" b="0" i="0" dirty="0" smtClean="0">
                            <a:latin typeface="Cambria Math"/>
                          </a:rPr>
                          <m:t>cm</m:t>
                        </m:r>
                      </m:e>
                      <m:sup>
                        <m:r>
                          <a:rPr lang="en-US" altLang="ja-JP" sz="2000" b="0" i="0" dirty="0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altLang="ja-JP" sz="1600" dirty="0">
                  <a:latin typeface="Cambria Math"/>
                </a:endParaRPr>
              </a:p>
              <a:p>
                <a:pPr marL="457200" indent="-457200">
                  <a:buFont typeface="Wingdings" panose="05000000000000000000" pitchFamily="2" charset="2"/>
                  <a:buChar char="Ø"/>
                </a:pPr>
                <a:r>
                  <a:rPr kumimoji="1" lang="ja-JP" altLang="en-US" sz="2000" b="0" i="0" dirty="0">
                    <a:latin typeface="Cambria Math"/>
                  </a:rPr>
                  <a:t>ピクセルピッチ： </a:t>
                </a:r>
                <a:r>
                  <a:rPr kumimoji="1" lang="en-US" altLang="ja-JP" sz="2000" b="0" i="0" dirty="0">
                    <a:latin typeface="Cambria Math"/>
                  </a:rPr>
                  <a:t>400 </a:t>
                </a:r>
                <a:r>
                  <a:rPr kumimoji="1" lang="en-US" altLang="ja-JP" sz="2000" b="0" i="0" dirty="0" err="1">
                    <a:latin typeface="Cambria Math"/>
                  </a:rPr>
                  <a:t>μm</a:t>
                </a:r>
                <a:endParaRPr kumimoji="1" lang="en-US" altLang="ja-JP" sz="2000" b="0" i="0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154" y="5574843"/>
                <a:ext cx="4316463" cy="1015663"/>
              </a:xfrm>
              <a:prstGeom prst="rect">
                <a:avLst/>
              </a:prstGeom>
              <a:blipFill>
                <a:blip r:embed="rId3"/>
                <a:stretch>
                  <a:fillRect l="-1271" t="-4819" b="-1024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正方形/長方形 14"/>
          <p:cNvSpPr/>
          <p:nvPr/>
        </p:nvSpPr>
        <p:spPr>
          <a:xfrm>
            <a:off x="4504579" y="5574843"/>
            <a:ext cx="4356485" cy="106345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71942" y="6480290"/>
            <a:ext cx="2986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80808"/>
                </a:solidFill>
              </a:rPr>
              <a:t>試験用</a:t>
            </a:r>
            <a:r>
              <a:rPr lang="en-US" altLang="ja-JP" dirty="0">
                <a:solidFill>
                  <a:srgbClr val="080808"/>
                </a:solidFill>
              </a:rPr>
              <a:t>3</a:t>
            </a:r>
            <a:r>
              <a:rPr lang="ja-JP" altLang="en-US" dirty="0">
                <a:solidFill>
                  <a:srgbClr val="080808"/>
                </a:solidFill>
              </a:rPr>
              <a:t>軸</a:t>
            </a:r>
            <a:r>
              <a:rPr lang="en-US" altLang="ja-JP" dirty="0">
                <a:solidFill>
                  <a:srgbClr val="080808"/>
                </a:solidFill>
              </a:rPr>
              <a:t>μ-PIC</a:t>
            </a:r>
            <a:r>
              <a:rPr lang="ja-JP" altLang="en-US" dirty="0">
                <a:solidFill>
                  <a:srgbClr val="080808"/>
                </a:solidFill>
              </a:rPr>
              <a:t>の基板構造</a:t>
            </a:r>
            <a:endParaRPr lang="en-US" altLang="ja-JP" dirty="0">
              <a:solidFill>
                <a:srgbClr val="080808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447133" y="973914"/>
            <a:ext cx="3487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Cambria Math"/>
              </a:rPr>
              <a:t>通常の</a:t>
            </a:r>
            <a:r>
              <a:rPr lang="en-US" altLang="ja-JP" dirty="0">
                <a:latin typeface="Cambria Math"/>
              </a:rPr>
              <a:t>1</a:t>
            </a:r>
            <a:r>
              <a:rPr kumimoji="1" lang="en-US" altLang="ja-JP" b="0" i="0" dirty="0">
                <a:latin typeface="Cambria Math"/>
              </a:rPr>
              <a:t>0 cm</a:t>
            </a:r>
            <a:r>
              <a:rPr kumimoji="1" lang="ja-JP" altLang="en-US" b="0" i="0" dirty="0">
                <a:latin typeface="Cambria Math"/>
              </a:rPr>
              <a:t>角</a:t>
            </a:r>
            <a:r>
              <a:rPr kumimoji="1" lang="en-US" altLang="ja-JP" b="0" i="0" dirty="0">
                <a:latin typeface="Cambria Math"/>
              </a:rPr>
              <a:t>µ-PIC</a:t>
            </a:r>
            <a:r>
              <a:rPr kumimoji="1" lang="ja-JP" altLang="en-US" b="0" i="0" dirty="0">
                <a:latin typeface="Cambria Math"/>
              </a:rPr>
              <a:t>に対して、</a:t>
            </a:r>
            <a:endParaRPr kumimoji="1" lang="en-US" altLang="ja-JP" b="0" i="0" dirty="0">
              <a:latin typeface="Cambria Math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mbria Math"/>
              </a:rPr>
              <a:t>pixel</a:t>
            </a:r>
            <a:r>
              <a:rPr lang="ja-JP" altLang="en-US" dirty="0">
                <a:latin typeface="Cambria Math"/>
              </a:rPr>
              <a:t>読み出し：</a:t>
            </a:r>
            <a:r>
              <a:rPr lang="en-US" altLang="ja-JP" dirty="0">
                <a:latin typeface="Cambria Math"/>
              </a:rPr>
              <a:t>256×256 </a:t>
            </a:r>
            <a:r>
              <a:rPr lang="en-US" altLang="ja-JP" dirty="0" err="1">
                <a:latin typeface="Cambria Math"/>
              </a:rPr>
              <a:t>ch</a:t>
            </a:r>
            <a:endParaRPr lang="en-US" altLang="ja-JP" dirty="0">
              <a:latin typeface="Cambria Math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dirty="0">
                <a:latin typeface="Cambria Math"/>
              </a:rPr>
              <a:t>strip</a:t>
            </a:r>
            <a:r>
              <a:rPr kumimoji="1" lang="ja-JP" altLang="en-US" b="0" i="0" dirty="0">
                <a:latin typeface="Cambria Math"/>
              </a:rPr>
              <a:t>読み出し：</a:t>
            </a:r>
            <a:r>
              <a:rPr kumimoji="1" lang="en-US" altLang="ja-JP" b="0" i="0" dirty="0">
                <a:latin typeface="Cambria Math"/>
              </a:rPr>
              <a:t>256+256 </a:t>
            </a:r>
            <a:r>
              <a:rPr kumimoji="1" lang="en-US" altLang="ja-JP" b="0" i="0" dirty="0" err="1">
                <a:latin typeface="Cambria Math"/>
              </a:rPr>
              <a:t>ch</a:t>
            </a:r>
            <a:endParaRPr kumimoji="1" lang="en-US" altLang="ja-JP" b="0" i="0" dirty="0">
              <a:latin typeface="Cambria Math"/>
            </a:endParaRPr>
          </a:p>
        </p:txBody>
      </p:sp>
      <p:pic>
        <p:nvPicPr>
          <p:cNvPr id="1026" name="Picture 2" descr="C:\Users\Owner\Desktop\Parkerさん打ち合わせ\20161121_mail\3-axis_uPIC_danmen_v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" y="3792115"/>
            <a:ext cx="4377356" cy="27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3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3" y="1850455"/>
            <a:ext cx="4892664" cy="3674045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42CF-322D-4F1B-B304-4D722F0A15A1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260648"/>
            <a:ext cx="557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実際の</a:t>
            </a:r>
            <a:r>
              <a:rPr lang="en-US" altLang="ja-JP" sz="4000" dirty="0"/>
              <a:t>3</a:t>
            </a:r>
            <a:r>
              <a:rPr lang="ja-JP" altLang="en-US" sz="4000" dirty="0"/>
              <a:t>軸 </a:t>
            </a:r>
            <a:r>
              <a:rPr kumimoji="1" lang="en-US" altLang="ja-JP" sz="4000" dirty="0"/>
              <a:t>μ-PIC</a:t>
            </a:r>
            <a:r>
              <a:rPr kumimoji="1" lang="ja-JP" altLang="en-US" sz="4000" dirty="0"/>
              <a:t>の外観</a:t>
            </a:r>
          </a:p>
        </p:txBody>
      </p:sp>
      <p:pic>
        <p:nvPicPr>
          <p:cNvPr id="37" name="Picture 2" descr="C:\Users\Owner\Desktop\mev_meeting\mev_meeting_20161111\図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3" t="28972" r="39356" b="45447"/>
          <a:stretch/>
        </p:blipFill>
        <p:spPr bwMode="auto">
          <a:xfrm rot="5400000">
            <a:off x="265093" y="4624984"/>
            <a:ext cx="1967561" cy="198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正方形/長方形 37"/>
          <p:cNvSpPr/>
          <p:nvPr/>
        </p:nvSpPr>
        <p:spPr>
          <a:xfrm>
            <a:off x="2261159" y="4026303"/>
            <a:ext cx="220216" cy="184212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9" name="直線コネクタ 38"/>
          <p:cNvCxnSpPr>
            <a:cxnSpLocks/>
          </p:cNvCxnSpPr>
          <p:nvPr/>
        </p:nvCxnSpPr>
        <p:spPr>
          <a:xfrm flipH="1">
            <a:off x="218367" y="4010862"/>
            <a:ext cx="2086578" cy="622747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>
            <a:cxnSpLocks/>
          </p:cNvCxnSpPr>
          <p:nvPr/>
        </p:nvCxnSpPr>
        <p:spPr>
          <a:xfrm flipH="1">
            <a:off x="2261159" y="4210515"/>
            <a:ext cx="213392" cy="237947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正方形/長方形 46"/>
          <p:cNvSpPr/>
          <p:nvPr/>
        </p:nvSpPr>
        <p:spPr>
          <a:xfrm>
            <a:off x="128735" y="960216"/>
            <a:ext cx="6664477" cy="12939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128735" y="936740"/>
            <a:ext cx="2074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>
                <a:solidFill>
                  <a:srgbClr val="C00000"/>
                </a:solidFill>
              </a:rPr>
              <a:t>ストリップ構造</a:t>
            </a:r>
            <a:endParaRPr kumimoji="1"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70921" y="1274529"/>
            <a:ext cx="3259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b="1" dirty="0">
                <a:solidFill>
                  <a:srgbClr val="FF0000"/>
                </a:solidFill>
                <a:latin typeface="Cambria Math"/>
              </a:rPr>
              <a:t>Anode</a:t>
            </a:r>
            <a:r>
              <a:rPr lang="ja-JP" altLang="en-US" sz="1600" b="1" dirty="0">
                <a:solidFill>
                  <a:srgbClr val="FF0000"/>
                </a:solidFill>
                <a:latin typeface="Cambria Math"/>
              </a:rPr>
              <a:t>ストリップ</a:t>
            </a:r>
            <a:r>
              <a:rPr kumimoji="1" lang="ja-JP" altLang="en-US" sz="1600" b="1" i="0" dirty="0">
                <a:solidFill>
                  <a:srgbClr val="FF0000"/>
                </a:solidFill>
                <a:latin typeface="Cambria Math"/>
              </a:rPr>
              <a:t>　   </a:t>
            </a:r>
            <a:r>
              <a:rPr kumimoji="1" lang="en-US" altLang="ja-JP" sz="1600" b="1" i="0" dirty="0">
                <a:solidFill>
                  <a:srgbClr val="FF0000"/>
                </a:solidFill>
                <a:latin typeface="Cambria Math"/>
              </a:rPr>
              <a:t>192</a:t>
            </a:r>
            <a:r>
              <a:rPr kumimoji="1" lang="ja-JP" altLang="en-US" sz="1600" b="1" i="0" dirty="0">
                <a:solidFill>
                  <a:srgbClr val="FF0000"/>
                </a:solidFill>
                <a:latin typeface="Cambria Math"/>
              </a:rPr>
              <a:t>本</a:t>
            </a:r>
            <a:endParaRPr kumimoji="1" lang="en-US" altLang="ja-JP" sz="1600" b="1" i="0" dirty="0">
              <a:solidFill>
                <a:srgbClr val="FF0000"/>
              </a:solidFill>
              <a:latin typeface="Cambria Math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b="1" dirty="0">
                <a:solidFill>
                  <a:srgbClr val="0070C0"/>
                </a:solidFill>
                <a:latin typeface="Cambria Math"/>
              </a:rPr>
              <a:t>Cathode</a:t>
            </a:r>
            <a:r>
              <a:rPr lang="ja-JP" altLang="en-US" sz="1600" b="1" dirty="0">
                <a:solidFill>
                  <a:srgbClr val="0070C0"/>
                </a:solidFill>
                <a:latin typeface="Cambria Math"/>
              </a:rPr>
              <a:t>ストリップ   </a:t>
            </a:r>
            <a:r>
              <a:rPr lang="en-US" altLang="ja-JP" sz="1600" b="1" dirty="0">
                <a:solidFill>
                  <a:srgbClr val="0070C0"/>
                </a:solidFill>
                <a:latin typeface="Cambria Math"/>
              </a:rPr>
              <a:t>192</a:t>
            </a:r>
            <a:r>
              <a:rPr lang="ja-JP" altLang="en-US" sz="1600" b="1" dirty="0">
                <a:solidFill>
                  <a:srgbClr val="0070C0"/>
                </a:solidFill>
                <a:latin typeface="Cambria Math"/>
              </a:rPr>
              <a:t>本</a:t>
            </a:r>
            <a:endParaRPr lang="en-US" altLang="ja-JP" sz="1600" b="1" dirty="0">
              <a:solidFill>
                <a:srgbClr val="0070C0"/>
              </a:solidFill>
              <a:latin typeface="Cambria Math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600" b="0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3</a:t>
            </a:r>
            <a:r>
              <a:rPr kumimoji="1" lang="ja-JP" altLang="en-US" sz="1600" b="0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軸目ストリップ　　   </a:t>
            </a:r>
            <a:r>
              <a:rPr kumimoji="1" lang="en-US" altLang="ja-JP" sz="1600" b="0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96</a:t>
            </a:r>
            <a:r>
              <a:rPr kumimoji="1" lang="ja-JP" altLang="en-US" sz="1600" b="0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本</a:t>
            </a:r>
            <a:endParaRPr kumimoji="1" lang="en-US" altLang="ja-JP" sz="1600" b="0" i="0" dirty="0">
              <a:solidFill>
                <a:schemeClr val="bg1">
                  <a:lumMod val="65000"/>
                </a:schemeClr>
              </a:solidFill>
              <a:latin typeface="Cambria Math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097291" y="1157260"/>
            <a:ext cx="3581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中継基板で</a:t>
            </a:r>
            <a:r>
              <a:rPr lang="en-US" altLang="ja-JP" sz="2000" b="1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Anode</a:t>
            </a:r>
            <a:r>
              <a:rPr kumimoji="1" lang="ja-JP" altLang="en-US" sz="2000" b="1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と</a:t>
            </a:r>
            <a:r>
              <a:rPr kumimoji="1" lang="en-US" altLang="ja-JP" sz="2000" b="1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Cathode</a:t>
            </a:r>
            <a:r>
              <a:rPr kumimoji="1" lang="ja-JP" altLang="en-US" sz="2000" b="1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の余った部分に</a:t>
            </a:r>
            <a:r>
              <a:rPr kumimoji="1" lang="en-US" altLang="ja-JP" sz="2000" b="1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3</a:t>
            </a:r>
            <a:r>
              <a:rPr kumimoji="1" lang="ja-JP" altLang="en-US" sz="2000" b="1" i="0" dirty="0">
                <a:solidFill>
                  <a:schemeClr val="bg1">
                    <a:lumMod val="65000"/>
                  </a:schemeClr>
                </a:solidFill>
                <a:latin typeface="Cambria Math"/>
              </a:rPr>
              <a:t>軸目の信号を読み出す</a:t>
            </a:r>
            <a:endParaRPr kumimoji="1" lang="en-US" altLang="ja-JP" sz="2000" b="1" i="0" dirty="0">
              <a:solidFill>
                <a:schemeClr val="bg1">
                  <a:lumMod val="65000"/>
                </a:schemeClr>
              </a:solidFill>
              <a:latin typeface="Cambria Math"/>
            </a:endParaRPr>
          </a:p>
        </p:txBody>
      </p:sp>
      <p:sp>
        <p:nvSpPr>
          <p:cNvPr id="54" name="右中かっこ 53"/>
          <p:cNvSpPr/>
          <p:nvPr/>
        </p:nvSpPr>
        <p:spPr>
          <a:xfrm>
            <a:off x="2868151" y="1178174"/>
            <a:ext cx="169049" cy="992467"/>
          </a:xfrm>
          <a:prstGeom prst="rightBrace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56467" y="4633609"/>
            <a:ext cx="1984813" cy="1967562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6970" y="2287991"/>
            <a:ext cx="5397029" cy="323651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200316" y="5617390"/>
            <a:ext cx="5955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3</a:t>
            </a:r>
            <a:r>
              <a:rPr lang="ja-JP" altLang="en-US" dirty="0"/>
              <a:t>軸目からの信号は確認</a:t>
            </a:r>
            <a:endParaRPr lang="en-US" altLang="ja-JP" dirty="0"/>
          </a:p>
          <a:p>
            <a:r>
              <a:rPr kumimoji="1" lang="ja-JP" altLang="en-US" dirty="0"/>
              <a:t>但し、大きさは</a:t>
            </a:r>
            <a:r>
              <a:rPr kumimoji="1" lang="en-US" altLang="ja-JP" dirty="0"/>
              <a:t>Anode/Cathode</a:t>
            </a:r>
            <a:r>
              <a:rPr kumimoji="1" lang="ja-JP" altLang="en-US" dirty="0"/>
              <a:t>の</a:t>
            </a:r>
            <a:r>
              <a:rPr kumimoji="1" lang="en-US" altLang="ja-JP" dirty="0"/>
              <a:t>1/10</a:t>
            </a:r>
          </a:p>
          <a:p>
            <a:r>
              <a:rPr lang="ja-JP" altLang="en-US" dirty="0"/>
              <a:t>電極構造の最適化かアンプの増幅率増大を図る必要あり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48615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2352675"/>
          </a:xfrm>
        </p:spPr>
        <p:txBody>
          <a:bodyPr/>
          <a:lstStyle/>
          <a:p>
            <a:r>
              <a:rPr lang="ja-JP" altLang="en-US" dirty="0"/>
              <a:t>高ガス利得・高空間分解能の実現を目指して</a:t>
            </a:r>
            <a:br>
              <a:rPr lang="en-US" altLang="ja-JP" dirty="0"/>
            </a:br>
            <a:r>
              <a:rPr lang="en-US" altLang="ja-JP" dirty="0">
                <a:solidFill>
                  <a:srgbClr val="FF0000"/>
                </a:solidFill>
              </a:rPr>
              <a:t>MEMS</a:t>
            </a:r>
            <a:r>
              <a:rPr lang="ja-JP" altLang="en-US" dirty="0">
                <a:solidFill>
                  <a:srgbClr val="FF0000"/>
                </a:solidFill>
              </a:rPr>
              <a:t>技術を用いた</a:t>
            </a:r>
            <a:r>
              <a:rPr lang="en-US" altLang="ja-JP" dirty="0">
                <a:solidFill>
                  <a:srgbClr val="FF0000"/>
                </a:solidFill>
              </a:rPr>
              <a:t>µ-PIC</a:t>
            </a:r>
            <a:r>
              <a:rPr lang="ja-JP" altLang="en-US" dirty="0">
                <a:solidFill>
                  <a:srgbClr val="FF0000"/>
                </a:solidFill>
              </a:rPr>
              <a:t>を開発中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kumimoji="1" lang="en-US" altLang="ja-JP" dirty="0"/>
              <a:t>5×10 mm</a:t>
            </a:r>
            <a:r>
              <a:rPr kumimoji="1" lang="en-US" altLang="ja-JP" baseline="30000" dirty="0"/>
              <a:t>2</a:t>
            </a:r>
            <a:r>
              <a:rPr kumimoji="1" lang="ja-JP" altLang="en-US" dirty="0"/>
              <a:t>の小さい素子では</a:t>
            </a:r>
            <a:br>
              <a:rPr kumimoji="1" lang="en-US" altLang="ja-JP" dirty="0"/>
            </a:br>
            <a:r>
              <a:rPr kumimoji="1" lang="ja-JP" altLang="en-US" dirty="0">
                <a:solidFill>
                  <a:srgbClr val="FF0000"/>
                </a:solidFill>
              </a:rPr>
              <a:t>従来型</a:t>
            </a:r>
            <a:r>
              <a:rPr kumimoji="1" lang="en-US" altLang="ja-JP" dirty="0">
                <a:solidFill>
                  <a:srgbClr val="FF0000"/>
                </a:solidFill>
              </a:rPr>
              <a:t>µ-PIC</a:t>
            </a:r>
            <a:r>
              <a:rPr kumimoji="1" lang="ja-JP" altLang="en-US" dirty="0">
                <a:solidFill>
                  <a:srgbClr val="FF0000"/>
                </a:solidFill>
              </a:rPr>
              <a:t>の</a:t>
            </a:r>
            <a:r>
              <a:rPr kumimoji="1" lang="en-US" altLang="ja-JP" dirty="0">
                <a:solidFill>
                  <a:srgbClr val="FF0000"/>
                </a:solidFill>
              </a:rPr>
              <a:t>2</a:t>
            </a:r>
            <a:r>
              <a:rPr kumimoji="1" lang="ja-JP" altLang="en-US" dirty="0">
                <a:solidFill>
                  <a:srgbClr val="FF0000"/>
                </a:solidFill>
              </a:rPr>
              <a:t>倍のガス利得</a:t>
            </a:r>
            <a:r>
              <a:rPr kumimoji="1" lang="ja-JP" altLang="en-US" dirty="0"/>
              <a:t>を実現</a:t>
            </a:r>
            <a:endParaRPr kumimoji="1" lang="en-US" altLang="ja-JP" dirty="0"/>
          </a:p>
          <a:p>
            <a:r>
              <a:rPr lang="ja-JP" altLang="en-US" dirty="0"/>
              <a:t>現在</a:t>
            </a:r>
            <a:r>
              <a:rPr lang="en-US" altLang="ja-JP" dirty="0"/>
              <a:t>50×50 mm</a:t>
            </a:r>
            <a:r>
              <a:rPr lang="en-US" altLang="ja-JP" baseline="30000" dirty="0"/>
              <a:t>2</a:t>
            </a:r>
            <a:r>
              <a:rPr lang="ja-JP" altLang="en-US" dirty="0"/>
              <a:t>の</a:t>
            </a:r>
            <a:r>
              <a:rPr lang="en-US" altLang="ja-JP" dirty="0"/>
              <a:t>MEMS µ-PIC</a:t>
            </a:r>
            <a:r>
              <a:rPr lang="ja-JP" altLang="en-US" dirty="0"/>
              <a:t>を試験中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3112"/>
          </a:xfrm>
        </p:spPr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4" name="コンテンツ プレースホルダー 1"/>
          <p:cNvSpPr txBox="1">
            <a:spLocks/>
          </p:cNvSpPr>
          <p:nvPr/>
        </p:nvSpPr>
        <p:spPr>
          <a:xfrm>
            <a:off x="457200" y="4267200"/>
            <a:ext cx="8229600" cy="1933575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1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1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1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altLang="ja-JP" dirty="0"/>
              <a:t>MEMS µ-PIC</a:t>
            </a:r>
            <a:r>
              <a:rPr lang="ja-JP" altLang="en-US" dirty="0"/>
              <a:t>中に含まれる</a:t>
            </a:r>
            <a:r>
              <a:rPr lang="en-US" altLang="ja-JP" dirty="0"/>
              <a:t>U/Th</a:t>
            </a:r>
            <a:r>
              <a:rPr lang="ja-JP" altLang="en-US" dirty="0"/>
              <a:t>の含有量調査</a:t>
            </a:r>
            <a:endParaRPr lang="en-US" altLang="ja-JP" dirty="0"/>
          </a:p>
          <a:p>
            <a:r>
              <a:rPr lang="en-US" altLang="ja-JP" dirty="0"/>
              <a:t>300~500</a:t>
            </a:r>
            <a:r>
              <a:rPr lang="ja-JP" altLang="en-US" dirty="0"/>
              <a:t> </a:t>
            </a:r>
            <a:r>
              <a:rPr lang="en-US" altLang="ja-JP" dirty="0"/>
              <a:t>mm</a:t>
            </a:r>
            <a:r>
              <a:rPr lang="ja-JP" altLang="en-US" dirty="0"/>
              <a:t>角の検出器に向けた</a:t>
            </a:r>
            <a:br>
              <a:rPr lang="en-US" altLang="ja-JP" dirty="0"/>
            </a:br>
            <a:r>
              <a:rPr lang="ja-JP" altLang="en-US" dirty="0"/>
              <a:t>張り合わせによる大面積化の検討</a:t>
            </a:r>
            <a:endParaRPr lang="en-US" altLang="ja-JP" dirty="0"/>
          </a:p>
          <a:p>
            <a:r>
              <a:rPr lang="en-US" altLang="ja-JP" dirty="0"/>
              <a:t>MEMS µ-PIC/3</a:t>
            </a:r>
            <a:r>
              <a:rPr lang="ja-JP" altLang="en-US" dirty="0"/>
              <a:t>軸</a:t>
            </a:r>
            <a:r>
              <a:rPr lang="en-US" altLang="ja-JP" dirty="0"/>
              <a:t>µ-PIC</a:t>
            </a:r>
            <a:r>
              <a:rPr lang="ja-JP" altLang="en-US" dirty="0"/>
              <a:t>の電極構造の最適化</a:t>
            </a:r>
            <a:endParaRPr lang="en-US" altLang="ja-JP" dirty="0"/>
          </a:p>
        </p:txBody>
      </p:sp>
      <p:sp>
        <p:nvSpPr>
          <p:cNvPr id="5" name="矢印: 下 4"/>
          <p:cNvSpPr/>
          <p:nvPr/>
        </p:nvSpPr>
        <p:spPr>
          <a:xfrm>
            <a:off x="3695699" y="3538537"/>
            <a:ext cx="1343025" cy="5905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6515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063931" y="4785994"/>
            <a:ext cx="5115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Thank you for your attention!</a:t>
            </a:r>
            <a:endParaRPr kumimoji="1" lang="ja-JP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931" y="0"/>
            <a:ext cx="4971494" cy="4971494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151020" y="5451257"/>
            <a:ext cx="6941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http://www-cr.scphys.kyoto-u.ac.jp/research/MeV-gamma/wiki</a:t>
            </a:r>
            <a:endParaRPr kumimoji="1" lang="ja-JP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93672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3" name="オブジェクト 122"/>
          <p:cNvGraphicFramePr>
            <a:graphicFrameLocks noChangeAspect="1"/>
          </p:cNvGraphicFramePr>
          <p:nvPr>
            <p:extLst/>
          </p:nvPr>
        </p:nvGraphicFramePr>
        <p:xfrm>
          <a:off x="4846430" y="3877797"/>
          <a:ext cx="2637364" cy="2678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icture" r:id="rId3" imgW="2395530" imgH="2432103" progId="PhotoDraw.Document">
                  <p:embed/>
                </p:oleObj>
              </mc:Choice>
              <mc:Fallback>
                <p:oleObj name="Picture" r:id="rId3" imgW="2395530" imgH="2432103" progId="PhotoDraw.Document">
                  <p:embed/>
                  <p:pic>
                    <p:nvPicPr>
                      <p:cNvPr id="123" name="オブジェクト 1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6430" y="3877797"/>
                        <a:ext cx="2637364" cy="26780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81691"/>
            <a:ext cx="8229600" cy="1143000"/>
          </a:xfrm>
        </p:spPr>
        <p:txBody>
          <a:bodyPr/>
          <a:lstStyle/>
          <a:p>
            <a:r>
              <a:rPr kumimoji="1" lang="en-US" altLang="ja-JP" dirty="0">
                <a:effectLst>
                  <a:outerShdw blurRad="38100" dist="25400" dir="5400000" algn="tl">
                    <a:srgbClr val="000000">
                      <a:alpha val="43137"/>
                    </a:srgbClr>
                  </a:outerShdw>
                </a:effectLst>
              </a:rPr>
              <a:t>Micro Pixel Chamber (µ-PIC)</a:t>
            </a:r>
            <a:endParaRPr kumimoji="1" lang="ja-JP" altLang="en-US" dirty="0">
              <a:effectLst>
                <a:outerShdw blurRad="38100" dist="25400" dir="54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09" name="Object 9"/>
          <p:cNvGraphicFramePr>
            <a:graphicFrameLocks noChangeAspect="1"/>
          </p:cNvGraphicFramePr>
          <p:nvPr>
            <p:extLst/>
          </p:nvPr>
        </p:nvGraphicFramePr>
        <p:xfrm>
          <a:off x="0" y="2680850"/>
          <a:ext cx="4795838" cy="4110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icture" r:id="rId5" imgW="3498815" imgH="2998984" progId="PhotoDraw.Document">
                  <p:embed/>
                </p:oleObj>
              </mc:Choice>
              <mc:Fallback>
                <p:oleObj name="Picture" r:id="rId5" imgW="3498815" imgH="2998984" progId="PhotoDraw.Document">
                  <p:embed/>
                  <p:pic>
                    <p:nvPicPr>
                      <p:cNvPr id="10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80850"/>
                        <a:ext cx="4795838" cy="4110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平行四辺形 111"/>
          <p:cNvSpPr/>
          <p:nvPr/>
        </p:nvSpPr>
        <p:spPr>
          <a:xfrm>
            <a:off x="-86264" y="2680850"/>
            <a:ext cx="4951562" cy="1435849"/>
          </a:xfrm>
          <a:prstGeom prst="parallelogram">
            <a:avLst>
              <a:gd name="adj" fmla="val 9769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3" name="図 112"/>
          <p:cNvPicPr>
            <a:picLocks noChangeAspect="1"/>
          </p:cNvPicPr>
          <p:nvPr/>
        </p:nvPicPr>
        <p:blipFill rotWithShape="1">
          <a:blip r:embed="rId7"/>
          <a:srcRect r="4169" b="65053"/>
          <a:stretch/>
        </p:blipFill>
        <p:spPr>
          <a:xfrm>
            <a:off x="0" y="1056911"/>
            <a:ext cx="4595752" cy="1436353"/>
          </a:xfrm>
          <a:prstGeom prst="rect">
            <a:avLst/>
          </a:prstGeom>
        </p:spPr>
      </p:pic>
      <p:sp>
        <p:nvSpPr>
          <p:cNvPr id="114" name="正方形/長方形 113"/>
          <p:cNvSpPr/>
          <p:nvPr/>
        </p:nvSpPr>
        <p:spPr>
          <a:xfrm rot="18873104">
            <a:off x="3309870" y="1910767"/>
            <a:ext cx="1482521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6" name="直線コネクタ 115"/>
          <p:cNvCxnSpPr/>
          <p:nvPr/>
        </p:nvCxnSpPr>
        <p:spPr>
          <a:xfrm flipH="1">
            <a:off x="654342" y="2199911"/>
            <a:ext cx="3758267" cy="1916788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円/楕円 116"/>
          <p:cNvSpPr/>
          <p:nvPr/>
        </p:nvSpPr>
        <p:spPr>
          <a:xfrm rot="19976932">
            <a:off x="798052" y="3021843"/>
            <a:ext cx="3462456" cy="26447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0" name="直線矢印コネクタ 119"/>
          <p:cNvCxnSpPr/>
          <p:nvPr/>
        </p:nvCxnSpPr>
        <p:spPr>
          <a:xfrm flipV="1">
            <a:off x="302004" y="2608976"/>
            <a:ext cx="0" cy="2810312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テキスト ボックス 120"/>
          <p:cNvSpPr txBox="1"/>
          <p:nvPr/>
        </p:nvSpPr>
        <p:spPr>
          <a:xfrm rot="16200000">
            <a:off x="-153187" y="387452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電場</a:t>
            </a:r>
            <a:endParaRPr kumimoji="1" lang="ja-JP" altLang="en-US" dirty="0"/>
          </a:p>
        </p:txBody>
      </p:sp>
      <p:pic>
        <p:nvPicPr>
          <p:cNvPr id="122" name="Picture 151" descr="\\192.168.24.1\Takada_Home\uPIC\1-5c-to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590" y="5198535"/>
            <a:ext cx="1739410" cy="131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" name="四角形吹き出し 123"/>
          <p:cNvSpPr/>
          <p:nvPr/>
        </p:nvSpPr>
        <p:spPr>
          <a:xfrm>
            <a:off x="7404590" y="5198535"/>
            <a:ext cx="1739410" cy="1357308"/>
          </a:xfrm>
          <a:prstGeom prst="wedgeRectCallout">
            <a:avLst>
              <a:gd name="adj1" fmla="val -92585"/>
              <a:gd name="adj2" fmla="val -21556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7" name="Text Box 22"/>
          <p:cNvSpPr txBox="1">
            <a:spLocks noChangeArrowheads="1"/>
          </p:cNvSpPr>
          <p:nvPr/>
        </p:nvSpPr>
        <p:spPr bwMode="auto">
          <a:xfrm>
            <a:off x="4672246" y="929120"/>
            <a:ext cx="447590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Blip>
                <a:blip r:embed="rId9"/>
              </a:buBlip>
            </a:pPr>
            <a:r>
              <a:rPr lang="en-US" altLang="ja-JP" dirty="0"/>
              <a:t>2</a:t>
            </a:r>
            <a:r>
              <a:rPr lang="ja-JP" altLang="en-US" dirty="0"/>
              <a:t>次元ガスイメージング検出器</a:t>
            </a:r>
            <a:endParaRPr lang="en-US" altLang="ja-JP" dirty="0"/>
          </a:p>
          <a:p>
            <a:pPr marL="342900" indent="-342900">
              <a:buBlip>
                <a:blip r:embed="rId9"/>
              </a:buBlip>
            </a:pPr>
            <a:r>
              <a:rPr lang="ja-JP" altLang="en-US" dirty="0"/>
              <a:t>プリント基板技術で製作</a:t>
            </a:r>
            <a:endParaRPr lang="en-US" altLang="ja-JP" dirty="0"/>
          </a:p>
          <a:p>
            <a:pPr marL="342900" indent="-342900">
              <a:buBlip>
                <a:blip r:embed="rId9"/>
              </a:buBlip>
            </a:pPr>
            <a:r>
              <a:rPr lang="ja-JP" altLang="en-US" dirty="0"/>
              <a:t>ピクセル間隔：</a:t>
            </a:r>
            <a:r>
              <a:rPr lang="en-US" altLang="ja-JP" dirty="0"/>
              <a:t>400 </a:t>
            </a:r>
            <a:r>
              <a:rPr lang="el-GR" altLang="ja-JP" dirty="0"/>
              <a:t>μ</a:t>
            </a:r>
            <a:r>
              <a:rPr lang="en-US" altLang="ja-JP" dirty="0"/>
              <a:t>m</a:t>
            </a:r>
          </a:p>
          <a:p>
            <a:pPr marL="342900" indent="-342900">
              <a:buBlip>
                <a:blip r:embed="rId9"/>
              </a:buBlip>
            </a:pPr>
            <a:r>
              <a:rPr lang="ja-JP" altLang="en-US" dirty="0"/>
              <a:t>個々のピクセルでガス増幅</a:t>
            </a:r>
            <a:endParaRPr lang="en-US" altLang="ja-JP" dirty="0"/>
          </a:p>
          <a:p>
            <a:pPr marL="342900" indent="-342900">
              <a:buBlip>
                <a:blip r:embed="rId9"/>
              </a:buBlip>
            </a:pPr>
            <a:r>
              <a:rPr lang="ja-JP" altLang="en-US" dirty="0">
                <a:solidFill>
                  <a:srgbClr val="0070C0"/>
                </a:solidFill>
              </a:rPr>
              <a:t>大面積</a:t>
            </a:r>
            <a:r>
              <a:rPr lang="ja-JP" altLang="en-US" dirty="0"/>
              <a:t>：</a:t>
            </a:r>
            <a:r>
              <a:rPr lang="en-US" altLang="ja-JP" dirty="0"/>
              <a:t> 10×10 cm</a:t>
            </a:r>
            <a:r>
              <a:rPr lang="en-US" altLang="ja-JP" baseline="30000" dirty="0"/>
              <a:t>2</a:t>
            </a:r>
            <a:r>
              <a:rPr lang="en-US" altLang="ja-JP" dirty="0"/>
              <a:t> and 30×30 cm</a:t>
            </a:r>
            <a:r>
              <a:rPr lang="en-US" altLang="ja-JP" baseline="30000" dirty="0"/>
              <a:t>2</a:t>
            </a:r>
          </a:p>
          <a:p>
            <a:pPr marL="342900" indent="-342900">
              <a:buBlip>
                <a:blip r:embed="rId9"/>
              </a:buBlip>
            </a:pPr>
            <a:r>
              <a:rPr lang="ja-JP" altLang="en-US" dirty="0">
                <a:solidFill>
                  <a:srgbClr val="0070C0"/>
                </a:solidFill>
              </a:rPr>
              <a:t>大きな増幅率</a:t>
            </a:r>
            <a:r>
              <a:rPr lang="ja-JP" altLang="en-US" dirty="0"/>
              <a:t>：</a:t>
            </a:r>
            <a:r>
              <a:rPr lang="en-US" altLang="ja-JP" dirty="0"/>
              <a:t>max ~15000</a:t>
            </a:r>
          </a:p>
          <a:p>
            <a:pPr marL="342900" indent="-342900">
              <a:buBlip>
                <a:blip r:embed="rId9"/>
              </a:buBlip>
            </a:pPr>
            <a:r>
              <a:rPr lang="ja-JP" altLang="en-US" dirty="0">
                <a:solidFill>
                  <a:srgbClr val="0070C0"/>
                </a:solidFill>
              </a:rPr>
              <a:t>高い位置分解能</a:t>
            </a:r>
            <a:r>
              <a:rPr lang="ja-JP" altLang="en-US" dirty="0"/>
              <a:t>：</a:t>
            </a:r>
            <a:r>
              <a:rPr lang="en-US" altLang="ja-JP" dirty="0"/>
              <a:t>RMS ~120 </a:t>
            </a:r>
            <a:r>
              <a:rPr lang="el-GR" altLang="ja-JP" dirty="0"/>
              <a:t>μ</a:t>
            </a:r>
            <a:r>
              <a:rPr lang="en-US" altLang="ja-JP" dirty="0"/>
              <a:t>m</a:t>
            </a:r>
          </a:p>
          <a:p>
            <a:pPr marL="342900" indent="-342900">
              <a:buBlip>
                <a:blip r:embed="rId9"/>
              </a:buBlip>
            </a:pPr>
            <a:r>
              <a:rPr lang="ja-JP" altLang="en-US" dirty="0"/>
              <a:t>均一な応答：</a:t>
            </a:r>
            <a:r>
              <a:rPr lang="en-US" altLang="ja-JP" dirty="0"/>
              <a:t>RMS ~5% (10×10 cm</a:t>
            </a:r>
            <a:r>
              <a:rPr lang="en-US" altLang="ja-JP" baseline="30000" dirty="0"/>
              <a:t>2</a:t>
            </a:r>
            <a:r>
              <a:rPr lang="en-US" altLang="ja-JP" dirty="0"/>
              <a:t>)</a:t>
            </a:r>
          </a:p>
          <a:p>
            <a:pPr marL="342900" indent="-342900">
              <a:buBlip>
                <a:blip r:embed="rId9"/>
              </a:buBlip>
            </a:pPr>
            <a:r>
              <a:rPr lang="ja-JP" altLang="en-US" dirty="0"/>
              <a:t>１ヶ月を超える</a:t>
            </a:r>
            <a:r>
              <a:rPr lang="ja-JP" altLang="en-US" dirty="0">
                <a:solidFill>
                  <a:srgbClr val="0070C0"/>
                </a:solidFill>
              </a:rPr>
              <a:t>連続安定動作</a:t>
            </a:r>
            <a:r>
              <a:rPr lang="ja-JP" altLang="en-US" dirty="0"/>
              <a:t>が可</a:t>
            </a:r>
            <a:endParaRPr lang="en-US" altLang="ja-JP" dirty="0"/>
          </a:p>
          <a:p>
            <a:r>
              <a:rPr lang="en-US" altLang="ja-JP" dirty="0"/>
              <a:t>		(@ gain ~6000)</a:t>
            </a:r>
          </a:p>
        </p:txBody>
      </p:sp>
    </p:spTree>
    <p:extLst>
      <p:ext uri="{BB962C8B-B14F-4D97-AF65-F5344CB8AC3E}">
        <p14:creationId xmlns:p14="http://schemas.microsoft.com/office/powerpoint/2010/main" val="883486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609600" y="914400"/>
          <a:ext cx="44958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Picture" r:id="rId3" imgW="4364375" imgH="3206231" progId="PhotoDraw.Document">
                  <p:embed/>
                </p:oleObj>
              </mc:Choice>
              <mc:Fallback>
                <p:oleObj name="Picture" r:id="rId3" imgW="4364375" imgH="3206231" progId="PhotoDraw.Document">
                  <p:embed/>
                  <p:pic>
                    <p:nvPicPr>
                      <p:cNvPr id="5939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4495800" cy="259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9395" name="Group 3"/>
          <p:cNvGrpSpPr>
            <a:grpSpLocks/>
          </p:cNvGrpSpPr>
          <p:nvPr/>
        </p:nvGrpSpPr>
        <p:grpSpPr bwMode="auto">
          <a:xfrm>
            <a:off x="990600" y="3409950"/>
            <a:ext cx="3733800" cy="3448050"/>
            <a:chOff x="192" y="528"/>
            <a:chExt cx="2352" cy="2172"/>
          </a:xfrm>
        </p:grpSpPr>
        <p:graphicFrame>
          <p:nvGraphicFramePr>
            <p:cNvPr id="59396" name="Object 4"/>
            <p:cNvGraphicFramePr>
              <a:graphicFrameLocks noChangeAspect="1"/>
            </p:cNvGraphicFramePr>
            <p:nvPr/>
          </p:nvGraphicFramePr>
          <p:xfrm>
            <a:off x="192" y="528"/>
            <a:ext cx="2352" cy="2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3" name="Picture" r:id="rId5" imgW="4461903" imgH="4120555" progId="PhotoDraw.Document">
                    <p:embed/>
                  </p:oleObj>
                </mc:Choice>
                <mc:Fallback>
                  <p:oleObj name="Picture" r:id="rId5" imgW="4461903" imgH="4120555" progId="PhotoDraw.Document">
                    <p:embed/>
                    <p:pic>
                      <p:nvPicPr>
                        <p:cNvPr id="593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2" y="528"/>
                          <a:ext cx="2352" cy="2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9397" name="Line 5"/>
            <p:cNvSpPr>
              <a:spLocks noChangeShapeType="1"/>
            </p:cNvSpPr>
            <p:nvPr/>
          </p:nvSpPr>
          <p:spPr bwMode="auto">
            <a:xfrm>
              <a:off x="1344" y="1584"/>
              <a:ext cx="28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ja-JP" altLang="en-US"/>
            </a:p>
          </p:txBody>
        </p:sp>
      </p:grp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152400" y="3505200"/>
            <a:ext cx="19575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aseline="30000" dirty="0"/>
              <a:t>55</a:t>
            </a:r>
            <a:r>
              <a:rPr lang="en-US" altLang="ja-JP" dirty="0"/>
              <a:t>Fe </a:t>
            </a:r>
            <a:r>
              <a:rPr lang="ja-JP" altLang="en-US" dirty="0"/>
              <a:t>スペクトル</a:t>
            </a:r>
            <a:endParaRPr lang="en-US" altLang="ja-JP" dirty="0"/>
          </a:p>
          <a:p>
            <a:r>
              <a:rPr lang="en-US" altLang="ja-JP" dirty="0"/>
              <a:t>    @ 10cm</a:t>
            </a:r>
            <a:r>
              <a:rPr lang="en-US" altLang="ja-JP" dirty="0">
                <a:sym typeface="Symbol" panose="05050102010706020507" pitchFamily="18" charset="2"/>
              </a:rPr>
              <a:t></a:t>
            </a:r>
            <a:r>
              <a:rPr lang="en-US" altLang="ja-JP" dirty="0"/>
              <a:t>10cm</a:t>
            </a:r>
          </a:p>
        </p:txBody>
      </p:sp>
      <p:pic>
        <p:nvPicPr>
          <p:cNvPr id="59399" name="Picture 7" descr="testchart_bw_com_retou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779838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8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Oval 8"/>
          <p:cNvSpPr>
            <a:spLocks noChangeArrowheads="1"/>
          </p:cNvSpPr>
          <p:nvPr/>
        </p:nvSpPr>
        <p:spPr bwMode="auto">
          <a:xfrm rot="-3149863">
            <a:off x="7180263" y="1046163"/>
            <a:ext cx="439737" cy="623887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59401" name="Group 9"/>
          <p:cNvGrpSpPr>
            <a:grpSpLocks/>
          </p:cNvGrpSpPr>
          <p:nvPr/>
        </p:nvGrpSpPr>
        <p:grpSpPr bwMode="auto">
          <a:xfrm>
            <a:off x="5029208" y="701675"/>
            <a:ext cx="1492252" cy="658813"/>
            <a:chOff x="3470" y="164"/>
            <a:chExt cx="940" cy="415"/>
          </a:xfrm>
        </p:grpSpPr>
        <p:sp>
          <p:nvSpPr>
            <p:cNvPr id="59402" name="Text Box 10"/>
            <p:cNvSpPr txBox="1">
              <a:spLocks noChangeArrowheads="1"/>
            </p:cNvSpPr>
            <p:nvPr/>
          </p:nvSpPr>
          <p:spPr bwMode="auto">
            <a:xfrm>
              <a:off x="3470" y="164"/>
              <a:ext cx="940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003366"/>
                  </a:solidFill>
                  <a:latin typeface="Arial" panose="020B0604020202020204" pitchFamily="34" charset="0"/>
                </a:rPr>
                <a:t>X</a:t>
              </a:r>
              <a:r>
                <a:rPr lang="ja-JP" altLang="en-US" dirty="0">
                  <a:solidFill>
                    <a:srgbClr val="003366"/>
                  </a:solidFill>
                  <a:latin typeface="Arial" panose="020B0604020202020204" pitchFamily="34" charset="0"/>
                </a:rPr>
                <a:t>線透過画像</a:t>
              </a:r>
              <a:endParaRPr lang="en-US" altLang="ja-JP" dirty="0">
                <a:solidFill>
                  <a:srgbClr val="0033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9403" name="Text Box 11"/>
            <p:cNvSpPr txBox="1">
              <a:spLocks noChangeArrowheads="1"/>
            </p:cNvSpPr>
            <p:nvPr/>
          </p:nvSpPr>
          <p:spPr bwMode="auto">
            <a:xfrm>
              <a:off x="3515" y="346"/>
              <a:ext cx="157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dirty="0">
                  <a:solidFill>
                    <a:srgbClr val="003366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59404" name="Rectangle 12"/>
          <p:cNvSpPr>
            <a:spLocks noChangeArrowheads="1"/>
          </p:cNvSpPr>
          <p:nvPr/>
        </p:nvSpPr>
        <p:spPr bwMode="auto">
          <a:xfrm>
            <a:off x="7696200" y="741363"/>
            <a:ext cx="12954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8"/>
              </a:buBlip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0"/>
              </a:spcBef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ja-JP" sz="2400" dirty="0">
                <a:solidFill>
                  <a:srgbClr val="FF0066"/>
                </a:solidFill>
                <a:latin typeface="+mn-lt"/>
              </a:rPr>
              <a:t>0.5mm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Clr>
                <a:srgbClr val="006600"/>
              </a:buClr>
              <a:buFont typeface="Wingdings" panose="05000000000000000000" pitchFamily="2" charset="2"/>
              <a:buNone/>
            </a:pPr>
            <a:r>
              <a:rPr lang="en-US" altLang="ja-JP" sz="2400" dirty="0">
                <a:solidFill>
                  <a:srgbClr val="FF0066"/>
                </a:solidFill>
                <a:latin typeface="+mn-lt"/>
              </a:rPr>
              <a:t>slits </a:t>
            </a: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7375525" y="284163"/>
            <a:ext cx="16875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/>
              <a:t>Xe:C</a:t>
            </a:r>
            <a:r>
              <a:rPr lang="en-US" altLang="ja-JP" sz="1800" baseline="-25000"/>
              <a:t>2</a:t>
            </a:r>
            <a:r>
              <a:rPr lang="en-US" altLang="ja-JP" sz="1800"/>
              <a:t> H</a:t>
            </a:r>
            <a:r>
              <a:rPr lang="en-US" altLang="ja-JP" sz="1800" baseline="-25000"/>
              <a:t>6</a:t>
            </a:r>
            <a:r>
              <a:rPr lang="en-US" altLang="ja-JP" sz="1800"/>
              <a:t> = 7:3</a:t>
            </a:r>
          </a:p>
        </p:txBody>
      </p:sp>
      <p:sp>
        <p:nvSpPr>
          <p:cNvPr id="59406" name="Text Box 14"/>
          <p:cNvSpPr txBox="1">
            <a:spLocks noChangeArrowheads="1"/>
          </p:cNvSpPr>
          <p:nvPr/>
        </p:nvSpPr>
        <p:spPr bwMode="auto">
          <a:xfrm>
            <a:off x="304800" y="762000"/>
            <a:ext cx="2707793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009900"/>
                </a:solidFill>
              </a:rPr>
              <a:t>ガス利得一様性</a:t>
            </a:r>
            <a:r>
              <a:rPr lang="en-US" altLang="ja-JP" dirty="0">
                <a:solidFill>
                  <a:srgbClr val="009900"/>
                </a:solidFill>
              </a:rPr>
              <a:t>(</a:t>
            </a:r>
            <a:r>
              <a:rPr lang="en-US" altLang="ja-JP" dirty="0">
                <a:solidFill>
                  <a:srgbClr val="009900"/>
                </a:solidFill>
                <a:latin typeface="Symbol" panose="05050102010706020507" pitchFamily="18" charset="2"/>
              </a:rPr>
              <a:t>s</a:t>
            </a:r>
            <a:r>
              <a:rPr lang="en-US" altLang="ja-JP" dirty="0">
                <a:solidFill>
                  <a:srgbClr val="009900"/>
                </a:solidFill>
              </a:rPr>
              <a:t>) 4.5%</a:t>
            </a:r>
          </a:p>
        </p:txBody>
      </p:sp>
      <p:sp>
        <p:nvSpPr>
          <p:cNvPr id="59407" name="Text Box 15"/>
          <p:cNvSpPr txBox="1">
            <a:spLocks noChangeArrowheads="1"/>
          </p:cNvSpPr>
          <p:nvPr/>
        </p:nvSpPr>
        <p:spPr bwMode="auto">
          <a:xfrm>
            <a:off x="3276600" y="4800600"/>
            <a:ext cx="1514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FWHM 30%</a:t>
            </a:r>
          </a:p>
        </p:txBody>
      </p:sp>
      <p:sp>
        <p:nvSpPr>
          <p:cNvPr id="59408" name="Text Box 16"/>
          <p:cNvSpPr txBox="1">
            <a:spLocks noChangeArrowheads="1"/>
          </p:cNvSpPr>
          <p:nvPr/>
        </p:nvSpPr>
        <p:spPr bwMode="auto">
          <a:xfrm>
            <a:off x="3184525" y="3741738"/>
            <a:ext cx="830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MnK</a:t>
            </a:r>
            <a:r>
              <a:rPr lang="en-US" altLang="ja-JP" sz="2000">
                <a:latin typeface="Symbol" panose="05050102010706020507" pitchFamily="18" charset="2"/>
              </a:rPr>
              <a:t>a</a:t>
            </a:r>
            <a:endParaRPr lang="en-US" altLang="ja-JP" sz="2000"/>
          </a:p>
        </p:txBody>
      </p:sp>
      <p:sp>
        <p:nvSpPr>
          <p:cNvPr id="59409" name="Text Box 17"/>
          <p:cNvSpPr txBox="1">
            <a:spLocks noChangeArrowheads="1"/>
          </p:cNvSpPr>
          <p:nvPr/>
        </p:nvSpPr>
        <p:spPr bwMode="auto">
          <a:xfrm>
            <a:off x="1706563" y="5486400"/>
            <a:ext cx="8842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Ar-esc</a:t>
            </a:r>
          </a:p>
        </p:txBody>
      </p:sp>
      <p:pic>
        <p:nvPicPr>
          <p:cNvPr id="59410" name="Picture 18" descr="testchartXe_edge_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3975100"/>
            <a:ext cx="3635375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11" name="Text Box 19"/>
          <p:cNvSpPr txBox="1">
            <a:spLocks noChangeArrowheads="1"/>
          </p:cNvSpPr>
          <p:nvPr/>
        </p:nvSpPr>
        <p:spPr bwMode="auto">
          <a:xfrm>
            <a:off x="5308600" y="6334125"/>
            <a:ext cx="31550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/>
              <a:t>Length along the edge [mm]</a:t>
            </a:r>
          </a:p>
        </p:txBody>
      </p:sp>
      <p:sp>
        <p:nvSpPr>
          <p:cNvPr id="59412" name="Text Box 20"/>
          <p:cNvSpPr txBox="1">
            <a:spLocks noChangeArrowheads="1"/>
          </p:cNvSpPr>
          <p:nvPr/>
        </p:nvSpPr>
        <p:spPr bwMode="auto">
          <a:xfrm rot="16200000">
            <a:off x="4601583" y="4865966"/>
            <a:ext cx="9076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dirty="0"/>
              <a:t>Counts</a:t>
            </a:r>
          </a:p>
        </p:txBody>
      </p:sp>
      <p:sp>
        <p:nvSpPr>
          <p:cNvPr id="59413" name="Text Box 21"/>
          <p:cNvSpPr txBox="1">
            <a:spLocks noChangeArrowheads="1"/>
          </p:cNvSpPr>
          <p:nvPr/>
        </p:nvSpPr>
        <p:spPr bwMode="auto">
          <a:xfrm>
            <a:off x="6821488" y="3997325"/>
            <a:ext cx="1979612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>
                <a:solidFill>
                  <a:srgbClr val="003366"/>
                </a:solidFill>
              </a:rPr>
              <a:t>Knife edge test</a:t>
            </a:r>
          </a:p>
        </p:txBody>
      </p:sp>
      <p:sp>
        <p:nvSpPr>
          <p:cNvPr id="59414" name="Rectangle 2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7772400" cy="685800"/>
          </a:xfrm>
        </p:spPr>
        <p:txBody>
          <a:bodyPr/>
          <a:lstStyle/>
          <a:p>
            <a:r>
              <a:rPr lang="en-US" altLang="ja-JP" sz="3600" dirty="0"/>
              <a:t>X</a:t>
            </a:r>
            <a:r>
              <a:rPr lang="ja-JP" altLang="en-US" sz="3600" dirty="0"/>
              <a:t>線検出器としての</a:t>
            </a:r>
            <a:r>
              <a:rPr lang="en-US" altLang="ja-JP" sz="3600" dirty="0"/>
              <a:t>μ-PIC</a:t>
            </a:r>
          </a:p>
        </p:txBody>
      </p:sp>
      <p:sp>
        <p:nvSpPr>
          <p:cNvPr id="59415" name="Rectangle 23"/>
          <p:cNvSpPr>
            <a:spLocks noChangeArrowheads="1"/>
          </p:cNvSpPr>
          <p:nvPr/>
        </p:nvSpPr>
        <p:spPr bwMode="auto">
          <a:xfrm rot="-18834924">
            <a:off x="5652294" y="2537619"/>
            <a:ext cx="863600" cy="576262"/>
          </a:xfrm>
          <a:prstGeom prst="rect">
            <a:avLst/>
          </a:prstGeom>
          <a:noFill/>
          <a:ln w="63500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9416" name="Line 24"/>
          <p:cNvSpPr>
            <a:spLocks noChangeShapeType="1"/>
          </p:cNvSpPr>
          <p:nvPr/>
        </p:nvSpPr>
        <p:spPr bwMode="auto">
          <a:xfrm>
            <a:off x="6156325" y="3328988"/>
            <a:ext cx="0" cy="1036637"/>
          </a:xfrm>
          <a:prstGeom prst="line">
            <a:avLst/>
          </a:prstGeom>
          <a:noFill/>
          <a:ln w="635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59417" name="Rectangle 25"/>
          <p:cNvSpPr>
            <a:spLocks noChangeArrowheads="1"/>
          </p:cNvSpPr>
          <p:nvPr/>
        </p:nvSpPr>
        <p:spPr bwMode="auto">
          <a:xfrm>
            <a:off x="5410200" y="4849813"/>
            <a:ext cx="3408363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Blip>
                <a:blip r:embed="rId8"/>
              </a:buBlip>
              <a:defRPr kumimoji="1"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n"/>
              <a:defRPr kumimoji="1"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95000"/>
              <a:buFont typeface="Wingdings" panose="05000000000000000000" pitchFamily="2" charset="2"/>
              <a:buChar char="w"/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ja-JP" altLang="en-US" sz="2800" dirty="0">
                <a:solidFill>
                  <a:srgbClr val="FF0066"/>
                </a:solidFill>
              </a:rPr>
              <a:t> 位置分解能</a:t>
            </a:r>
            <a:r>
              <a:rPr lang="en-US" altLang="ja-JP" sz="2800" dirty="0">
                <a:solidFill>
                  <a:srgbClr val="FF0066"/>
                </a:solidFill>
                <a:latin typeface="+mn-lt"/>
              </a:rPr>
              <a:t> </a:t>
            </a:r>
            <a:br>
              <a:rPr lang="en-US" altLang="ja-JP" sz="2800" dirty="0">
                <a:solidFill>
                  <a:srgbClr val="FF0066"/>
                </a:solidFill>
                <a:latin typeface="+mn-lt"/>
              </a:rPr>
            </a:br>
            <a:r>
              <a:rPr lang="en-US" altLang="ja-JP" sz="2800" dirty="0">
                <a:solidFill>
                  <a:srgbClr val="FF0066"/>
                </a:solidFill>
                <a:latin typeface="+mn-lt"/>
              </a:rPr>
              <a:t>σ=120</a:t>
            </a:r>
            <a:r>
              <a:rPr lang="en-US" altLang="ja-JP" sz="2800" dirty="0">
                <a:solidFill>
                  <a:srgbClr val="FF0066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800" dirty="0">
                <a:solidFill>
                  <a:srgbClr val="FF0066"/>
                </a:solidFill>
                <a:latin typeface="+mn-lt"/>
              </a:rPr>
              <a:t>m</a:t>
            </a:r>
          </a:p>
        </p:txBody>
      </p:sp>
      <p:sp>
        <p:nvSpPr>
          <p:cNvPr id="59418" name="Line 26"/>
          <p:cNvSpPr>
            <a:spLocks noChangeShapeType="1"/>
          </p:cNvSpPr>
          <p:nvPr/>
        </p:nvSpPr>
        <p:spPr bwMode="auto">
          <a:xfrm flipV="1">
            <a:off x="2514600" y="2133600"/>
            <a:ext cx="2438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ja-JP" altLang="en-US"/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 rot="-560962">
            <a:off x="3352800" y="22860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10</a:t>
            </a:r>
            <a:r>
              <a:rPr lang="en-US" altLang="ja-JP">
                <a:solidFill>
                  <a:srgbClr val="FF0000"/>
                </a:solidFill>
              </a:rPr>
              <a:t>cm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3352800" y="4022725"/>
            <a:ext cx="947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dirty="0"/>
              <a:t>5.9</a:t>
            </a:r>
            <a:r>
              <a:rPr lang="en-US" altLang="ja-JP" sz="2000" dirty="0" err="1"/>
              <a:t>keV</a:t>
            </a:r>
            <a:endParaRPr lang="en-US" altLang="ja-JP" sz="20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40530" y="6603226"/>
            <a:ext cx="4565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T. </a:t>
            </a:r>
            <a:r>
              <a:rPr kumimoji="1" lang="en-US" altLang="ja-JP" sz="1200" dirty="0" err="1"/>
              <a:t>Nagayoshi</a:t>
            </a:r>
            <a:r>
              <a:rPr kumimoji="1" lang="en-US" altLang="ja-JP" sz="1200" dirty="0"/>
              <a:t>+, NIM A (2004), A. Takeda+, IEEE TNS (2004)</a:t>
            </a:r>
            <a:endParaRPr kumimoji="1" lang="ja-JP" altLang="en-US" sz="1200" dirty="0"/>
          </a:p>
        </p:txBody>
      </p:sp>
      <p:sp>
        <p:nvSpPr>
          <p:cNvPr id="3" name="テキスト ボックス 2"/>
          <p:cNvSpPr txBox="1"/>
          <p:nvPr/>
        </p:nvSpPr>
        <p:spPr>
          <a:xfrm rot="16200000">
            <a:off x="-57987" y="1628500"/>
            <a:ext cx="1066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Gas gain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7106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正方形/長方形 68"/>
          <p:cNvSpPr/>
          <p:nvPr/>
        </p:nvSpPr>
        <p:spPr>
          <a:xfrm>
            <a:off x="4512438" y="3622089"/>
            <a:ext cx="2378148" cy="32359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2761" y="14342"/>
            <a:ext cx="8229600" cy="70742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>
                <a:latin typeface="Symbol" panose="05050102010706020507" pitchFamily="18" charset="2"/>
              </a:rPr>
              <a:t>m</a:t>
            </a:r>
            <a:r>
              <a:rPr kumimoji="1" lang="en-US" altLang="ja-JP" dirty="0"/>
              <a:t>-PIC</a:t>
            </a:r>
            <a:r>
              <a:rPr kumimoji="1" lang="ja-JP" altLang="en-US" dirty="0"/>
              <a:t>の応用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05494"/>
            <a:ext cx="4496768" cy="2503503"/>
          </a:xfrm>
          <a:prstGeom prst="rect">
            <a:avLst/>
          </a:prstGeom>
        </p:spPr>
      </p:pic>
      <p:sp>
        <p:nvSpPr>
          <p:cNvPr id="45" name="テキスト ボックス 44"/>
          <p:cNvSpPr txBox="1"/>
          <p:nvPr/>
        </p:nvSpPr>
        <p:spPr>
          <a:xfrm>
            <a:off x="4587669" y="675368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</a:rPr>
              <a:t>中性子イメージング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68" name="図 67"/>
          <p:cNvPicPr>
            <a:picLocks noChangeAspect="1"/>
          </p:cNvPicPr>
          <p:nvPr/>
        </p:nvPicPr>
        <p:blipFill rotWithShape="1">
          <a:blip r:embed="rId4"/>
          <a:srcRect t="48024"/>
          <a:stretch/>
        </p:blipFill>
        <p:spPr>
          <a:xfrm>
            <a:off x="4572000" y="3689483"/>
            <a:ext cx="2378148" cy="1582613"/>
          </a:xfrm>
          <a:prstGeom prst="rect">
            <a:avLst/>
          </a:prstGeom>
        </p:spPr>
      </p:pic>
      <p:pic>
        <p:nvPicPr>
          <p:cNvPr id="70" name="Picture 1" descr="watch.2Dimg.all.inv.20120912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9" t="5416" r="12679" b="4914"/>
          <a:stretch/>
        </p:blipFill>
        <p:spPr>
          <a:xfrm>
            <a:off x="6849476" y="3713425"/>
            <a:ext cx="2230522" cy="2656800"/>
          </a:xfrm>
          <a:prstGeom prst="rect">
            <a:avLst/>
          </a:prstGeom>
        </p:spPr>
      </p:pic>
      <p:sp>
        <p:nvSpPr>
          <p:cNvPr id="71" name="Rectangle 13"/>
          <p:cNvSpPr>
            <a:spLocks/>
          </p:cNvSpPr>
          <p:nvPr/>
        </p:nvSpPr>
        <p:spPr bwMode="auto">
          <a:xfrm>
            <a:off x="6903222" y="6273642"/>
            <a:ext cx="2123030" cy="58435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altLang="ja-JP" sz="1620" dirty="0">
                <a:solidFill>
                  <a:srgbClr val="C92100"/>
                </a:solidFill>
                <a:latin typeface="Helvetica Neue" charset="0"/>
                <a:cs typeface="Lucida Grande" charset="0"/>
              </a:rPr>
              <a:t>Resolution with PID:</a:t>
            </a:r>
          </a:p>
          <a:p>
            <a:pPr algn="r"/>
            <a:r>
              <a:rPr lang="en-US" altLang="ja-JP" sz="1620" dirty="0">
                <a:solidFill>
                  <a:srgbClr val="FF0000"/>
                </a:solidFill>
                <a:latin typeface="Helvetica Neue" charset="0"/>
                <a:cs typeface="Lucida Grande" charset="0"/>
              </a:rPr>
              <a:t>105~130 µm(</a:t>
            </a:r>
            <a:r>
              <a:rPr lang="en-US" altLang="ja-JP" sz="1620" dirty="0" err="1">
                <a:solidFill>
                  <a:srgbClr val="FF0000"/>
                </a:solidFill>
                <a:latin typeface="Helvetica Neue" charset="0"/>
                <a:cs typeface="Lucida Grande" charset="0"/>
              </a:rPr>
              <a:t>σ</a:t>
            </a:r>
            <a:r>
              <a:rPr lang="en-US" altLang="ja-JP" sz="1620" dirty="0">
                <a:solidFill>
                  <a:srgbClr val="FF0000"/>
                </a:solidFill>
                <a:latin typeface="Helvetica Neue" charset="0"/>
                <a:cs typeface="Lucida Grande" charset="0"/>
              </a:rPr>
              <a:t>)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6861300" y="855332"/>
            <a:ext cx="22188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J. D. Parker+, NIM A (2013)</a:t>
            </a:r>
            <a:endParaRPr kumimoji="1" lang="ja-JP" altLang="en-US" sz="1200" dirty="0"/>
          </a:p>
        </p:txBody>
      </p:sp>
      <p:cxnSp>
        <p:nvCxnSpPr>
          <p:cNvPr id="44" name="直線コネクタ 43"/>
          <p:cNvCxnSpPr/>
          <p:nvPr/>
        </p:nvCxnSpPr>
        <p:spPr>
          <a:xfrm>
            <a:off x="4572000" y="941033"/>
            <a:ext cx="0" cy="591696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/>
        </p:nvSpPr>
        <p:spPr>
          <a:xfrm>
            <a:off x="6236766" y="3614447"/>
            <a:ext cx="516638" cy="267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548537" y="5330980"/>
            <a:ext cx="23244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600" baseline="30000" dirty="0"/>
              <a:t>3</a:t>
            </a:r>
            <a:r>
              <a:rPr kumimoji="1" lang="en-US" altLang="ja-JP" sz="1600" dirty="0"/>
              <a:t>He + n -&gt; p + </a:t>
            </a:r>
            <a:r>
              <a:rPr kumimoji="1" lang="en-US" altLang="ja-JP" sz="1600" baseline="30000" dirty="0"/>
              <a:t>3</a:t>
            </a:r>
            <a:r>
              <a:rPr kumimoji="1" lang="en-US" altLang="ja-JP" sz="1600" dirty="0"/>
              <a:t>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600" dirty="0"/>
              <a:t>Using template of </a:t>
            </a:r>
            <a:r>
              <a:rPr lang="en-US" altLang="ja-JP" sz="1600" dirty="0" err="1"/>
              <a:t>ToT</a:t>
            </a:r>
            <a:r>
              <a:rPr lang="en-US" altLang="ja-JP" sz="1600" dirty="0"/>
              <a:t>, we obtain neutron incident position</a:t>
            </a:r>
            <a:endParaRPr kumimoji="1" lang="ja-JP" altLang="en-US" sz="1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153215" y="958206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Symbol" panose="05050102010706020507" pitchFamily="18" charset="2"/>
              </a:rPr>
              <a:t>m</a:t>
            </a:r>
            <a:r>
              <a:rPr kumimoji="1" lang="en-US" altLang="ja-JP" dirty="0" err="1"/>
              <a:t>NID</a:t>
            </a:r>
            <a:endParaRPr kumimoji="1" lang="ja-JP" altLang="en-US" dirty="0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5221" y="1605091"/>
            <a:ext cx="2445318" cy="228960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0" y="947562"/>
            <a:ext cx="2419497" cy="2697532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33873" y="732221"/>
            <a:ext cx="3283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MeV</a:t>
            </a:r>
            <a:r>
              <a:rPr lang="ja-JP" altLang="en-US" sz="2000" dirty="0">
                <a:solidFill>
                  <a:srgbClr val="FF0000"/>
                </a:solidFill>
              </a:rPr>
              <a:t>ガンマ線イメージング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3584" y="3835811"/>
            <a:ext cx="3825554" cy="2872569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14642" y="3651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環境モニタ</a:t>
            </a:r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856554" y="1034737"/>
            <a:ext cx="269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天体観測</a:t>
            </a:r>
            <a:endParaRPr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2018</a:t>
            </a:r>
            <a:r>
              <a:rPr kumimoji="1" lang="ja-JP" altLang="en-US" dirty="0"/>
              <a:t>年</a:t>
            </a:r>
            <a:r>
              <a:rPr kumimoji="1" lang="en-US" altLang="ja-JP" dirty="0"/>
              <a:t>4</a:t>
            </a:r>
            <a:r>
              <a:rPr kumimoji="1" lang="ja-JP" altLang="en-US" dirty="0"/>
              <a:t>月に気球実験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90915" y="6654419"/>
            <a:ext cx="20425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100" dirty="0"/>
              <a:t>D. </a:t>
            </a:r>
            <a:r>
              <a:rPr kumimoji="1" lang="en-US" altLang="ja-JP" sz="1100" dirty="0" err="1"/>
              <a:t>Tomono</a:t>
            </a:r>
            <a:r>
              <a:rPr kumimoji="1" lang="en-US" altLang="ja-JP" sz="1100" dirty="0"/>
              <a:t>+, Sci. Rep. (2017)</a:t>
            </a:r>
            <a:endParaRPr kumimoji="1" lang="ja-JP" altLang="en-US" sz="1100" dirty="0"/>
          </a:p>
        </p:txBody>
      </p:sp>
    </p:spTree>
    <p:extLst>
      <p:ext uri="{BB962C8B-B14F-4D97-AF65-F5344CB8AC3E}">
        <p14:creationId xmlns:p14="http://schemas.microsoft.com/office/powerpoint/2010/main" val="177154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59"/>
          <a:stretch/>
        </p:blipFill>
        <p:spPr>
          <a:xfrm>
            <a:off x="3682283" y="597797"/>
            <a:ext cx="5329880" cy="411737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143845" y="3059733"/>
            <a:ext cx="1800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70C0"/>
                </a:solidFill>
              </a:rPr>
              <a:t>Garfield++</a:t>
            </a:r>
          </a:p>
          <a:p>
            <a:r>
              <a:rPr lang="en-US" altLang="ja-JP" sz="1400" dirty="0"/>
              <a:t>Experiments:</a:t>
            </a:r>
          </a:p>
          <a:p>
            <a:r>
              <a:rPr lang="ja-JP" altLang="en-US" sz="1400" dirty="0"/>
              <a:t>　□：</a:t>
            </a:r>
            <a:r>
              <a:rPr lang="en-US" altLang="ja-JP" sz="1400" dirty="0"/>
              <a:t>SN040426-1</a:t>
            </a:r>
          </a:p>
          <a:p>
            <a:r>
              <a:rPr lang="ja-JP" altLang="en-US" sz="1400" dirty="0"/>
              <a:t>　▲</a:t>
            </a:r>
            <a:r>
              <a:rPr kumimoji="1" lang="ja-JP" altLang="en-US" sz="1400" dirty="0"/>
              <a:t>：</a:t>
            </a:r>
            <a:r>
              <a:rPr lang="en-US" altLang="ja-JP" sz="1400" dirty="0"/>
              <a:t>SN050921-1</a:t>
            </a:r>
            <a:endParaRPr kumimoji="1" lang="en-US" altLang="ja-JP" sz="14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476490" y="1115522"/>
            <a:ext cx="1988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err="1"/>
              <a:t>Ar</a:t>
            </a:r>
            <a:r>
              <a:rPr kumimoji="1" lang="en-US" altLang="ja-JP" sz="1400" dirty="0"/>
              <a:t> 90% + Ethane 10%</a:t>
            </a:r>
            <a:endParaRPr kumimoji="1" lang="ja-JP" altLang="en-US" sz="1400" dirty="0"/>
          </a:p>
        </p:txBody>
      </p:sp>
      <p:cxnSp>
        <p:nvCxnSpPr>
          <p:cNvPr id="17" name="直線コネクタ 16"/>
          <p:cNvCxnSpPr/>
          <p:nvPr/>
        </p:nvCxnSpPr>
        <p:spPr>
          <a:xfrm>
            <a:off x="6683439" y="3221690"/>
            <a:ext cx="46040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083" y="845672"/>
            <a:ext cx="4022991" cy="3167036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83833" y="262603"/>
            <a:ext cx="8229600" cy="825502"/>
          </a:xfrm>
        </p:spPr>
        <p:txBody>
          <a:bodyPr>
            <a:normAutofit/>
          </a:bodyPr>
          <a:lstStyle/>
          <a:p>
            <a:r>
              <a:rPr lang="en-US" altLang="ja-JP" dirty="0"/>
              <a:t>Garfield++</a:t>
            </a:r>
            <a:r>
              <a:rPr lang="ja-JP" altLang="en-US" dirty="0"/>
              <a:t>を用いた</a:t>
            </a:r>
            <a:r>
              <a:rPr lang="en-US" altLang="ja-JP" dirty="0"/>
              <a:t>µ-PIC</a:t>
            </a:r>
            <a:r>
              <a:rPr lang="ja-JP" altLang="en-US" dirty="0"/>
              <a:t>の理解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051478" y="4715175"/>
            <a:ext cx="49007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sz="1600" dirty="0"/>
              <a:t>アノード周囲にのみ強い電場</a:t>
            </a:r>
            <a:br>
              <a:rPr kumimoji="1" lang="en-US" altLang="ja-JP" sz="1600" dirty="0"/>
            </a:br>
            <a:r>
              <a:rPr kumimoji="1" lang="en-US" altLang="ja-JP" sz="1600" dirty="0"/>
              <a:t>	-&gt;  </a:t>
            </a:r>
            <a:r>
              <a:rPr lang="ja-JP" altLang="en-US" sz="1600" dirty="0"/>
              <a:t>ガス増幅はアノード近傍でのみ発生</a:t>
            </a:r>
            <a:r>
              <a:rPr kumimoji="1" lang="en-US" altLang="ja-JP" sz="1600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altLang="ja-JP" sz="1600" dirty="0"/>
              <a:t>Single electron spectru</a:t>
            </a:r>
            <a:r>
              <a:rPr lang="en-US" altLang="ja-JP" sz="1600" dirty="0"/>
              <a:t>m</a:t>
            </a:r>
            <a:br>
              <a:rPr lang="en-US" altLang="ja-JP" sz="1600" dirty="0"/>
            </a:br>
            <a:r>
              <a:rPr lang="en-US" altLang="ja-JP" sz="1600" dirty="0"/>
              <a:t>	-&gt;  </a:t>
            </a:r>
            <a:r>
              <a:rPr lang="en-US" altLang="ja-JP" sz="1600" dirty="0" err="1"/>
              <a:t>Polya</a:t>
            </a:r>
            <a:r>
              <a:rPr lang="ja-JP" altLang="en-US" sz="1600" dirty="0"/>
              <a:t>分布で良く説明できる</a:t>
            </a:r>
            <a:endParaRPr lang="en-US" altLang="ja-JP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sz="1600" dirty="0"/>
              <a:t>シミュレーションによるガス利得</a:t>
            </a:r>
            <a:br>
              <a:rPr kumimoji="1" lang="en-US" altLang="ja-JP" sz="1600" dirty="0"/>
            </a:br>
            <a:r>
              <a:rPr kumimoji="1" lang="en-US" altLang="ja-JP" sz="1600" dirty="0"/>
              <a:t>	-&gt;  </a:t>
            </a:r>
            <a:r>
              <a:rPr lang="ja-JP" altLang="en-US" sz="1600" dirty="0"/>
              <a:t>実験値を良く説明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 rot="16200000">
            <a:off x="1524265" y="2827124"/>
            <a:ext cx="598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anode</a:t>
            </a:r>
            <a:endParaRPr kumimoji="1" lang="ja-JP" altLang="en-US" sz="1200" dirty="0"/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483833" y="2486141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cathode</a:t>
            </a:r>
            <a:endParaRPr kumimoji="1" lang="ja-JP" altLang="en-US" sz="1200" dirty="0"/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2406000" y="2486140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cathode</a:t>
            </a:r>
            <a:endParaRPr kumimoji="1" lang="ja-JP" altLang="en-US" sz="1200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6701241" y="3994416"/>
            <a:ext cx="20906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A. Takada+, JINST (2013)</a:t>
            </a:r>
            <a:endParaRPr kumimoji="1" lang="ja-JP" altLang="en-US" sz="1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38750" y="1269410"/>
            <a:ext cx="5245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4</a:t>
            </a:r>
            <a:endParaRPr kumimoji="1" lang="ja-JP" altLang="en-US" baseline="30000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962028" y="3701042"/>
            <a:ext cx="5245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</a:t>
            </a:r>
            <a:r>
              <a:rPr kumimoji="1" lang="en-US" altLang="ja-JP" baseline="30000" dirty="0"/>
              <a:t>3</a:t>
            </a:r>
            <a:endParaRPr kumimoji="1" lang="ja-JP" altLang="en-US" baseline="300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7" y="4053793"/>
            <a:ext cx="3888195" cy="269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7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テキスト ボックス 61"/>
          <p:cNvSpPr txBox="1"/>
          <p:nvPr/>
        </p:nvSpPr>
        <p:spPr>
          <a:xfrm>
            <a:off x="0" y="980728"/>
            <a:ext cx="5724128" cy="136191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3300"/>
              </a:lnSpc>
            </a:pPr>
            <a:r>
              <a:rPr lang="ja-JP" altLang="en-US" sz="24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暗黒物質の</a:t>
            </a:r>
            <a:r>
              <a:rPr lang="ja-JP" altLang="en-US" sz="2400" dirty="0">
                <a:solidFill>
                  <a:srgbClr val="FFFF00"/>
                </a:solidFill>
                <a:latin typeface="ＭＳ Ｐゴシック" panose="020B0600070205080204" pitchFamily="50" charset="-128"/>
              </a:rPr>
              <a:t>到来方向異方性</a:t>
            </a:r>
            <a:endParaRPr lang="en-US" altLang="ja-JP" sz="2400" dirty="0">
              <a:solidFill>
                <a:srgbClr val="FFFF00"/>
              </a:solidFill>
              <a:latin typeface="ＭＳ Ｐゴシック" panose="020B0600070205080204" pitchFamily="50" charset="-128"/>
            </a:endParaRPr>
          </a:p>
          <a:p>
            <a:pPr algn="just">
              <a:lnSpc>
                <a:spcPts val="3300"/>
              </a:lnSpc>
            </a:pPr>
            <a:r>
              <a:rPr lang="ja-JP" altLang="en-US" sz="24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　↓</a:t>
            </a:r>
            <a:endParaRPr lang="en-US" altLang="ja-JP" sz="2400" dirty="0">
              <a:solidFill>
                <a:prstClr val="white"/>
              </a:solidFill>
              <a:latin typeface="ＭＳ Ｐゴシック" panose="020B0600070205080204" pitchFamily="50" charset="-128"/>
            </a:endParaRPr>
          </a:p>
          <a:p>
            <a:pPr algn="just">
              <a:lnSpc>
                <a:spcPts val="3300"/>
              </a:lnSpc>
            </a:pPr>
            <a:r>
              <a:rPr lang="ja-JP" altLang="en-US" sz="24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反跳原子核の</a:t>
            </a:r>
            <a:r>
              <a:rPr lang="ja-JP" altLang="en-US" sz="2400" dirty="0">
                <a:solidFill>
                  <a:srgbClr val="FFFF00"/>
                </a:solidFill>
                <a:latin typeface="ＭＳ Ｐゴシック" panose="020B0600070205080204" pitchFamily="50" charset="-128"/>
              </a:rPr>
              <a:t>飛跡</a:t>
            </a:r>
            <a:r>
              <a:rPr lang="ja-JP" altLang="en-US" sz="2400" dirty="0">
                <a:solidFill>
                  <a:prstClr val="white"/>
                </a:solidFill>
                <a:latin typeface="ＭＳ Ｐゴシック" panose="020B0600070205080204" pitchFamily="50" charset="-128"/>
              </a:rPr>
              <a:t>を捉えて暗黒物質検出</a:t>
            </a:r>
            <a:endParaRPr lang="en-US" altLang="ja-JP" sz="2400" dirty="0">
              <a:solidFill>
                <a:prstClr val="white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59" name="正方形/長方形 58"/>
          <p:cNvSpPr/>
          <p:nvPr/>
        </p:nvSpPr>
        <p:spPr>
          <a:xfrm>
            <a:off x="4286248" y="3571876"/>
            <a:ext cx="4857752" cy="3286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5857852" y="477812"/>
            <a:ext cx="3286148" cy="2286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3000364" cy="785794"/>
          </a:xfrm>
        </p:spPr>
        <p:txBody>
          <a:bodyPr>
            <a:normAutofit/>
          </a:bodyPr>
          <a:lstStyle/>
          <a:p>
            <a:pPr algn="l"/>
            <a:r>
              <a:rPr lang="ja-JP" alt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　</a:t>
            </a:r>
            <a:r>
              <a:rPr lang="en-US" altLang="ja-JP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NEWAGE</a:t>
            </a:r>
            <a:endParaRPr kumimoji="1" lang="ja-JP" alt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Picture 5" descr="MicroTPC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67988"/>
            <a:ext cx="4023360" cy="3876675"/>
          </a:xfrm>
          <a:prstGeom prst="rect">
            <a:avLst/>
          </a:prstGeom>
          <a:noFill/>
        </p:spPr>
      </p:pic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2928926" y="4000504"/>
            <a:ext cx="11128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660066"/>
                </a:solidFill>
              </a:rPr>
              <a:t>原子核</a:t>
            </a:r>
            <a:endParaRPr lang="en-US" altLang="ja-JP" sz="2400" b="1" dirty="0">
              <a:solidFill>
                <a:srgbClr val="660066"/>
              </a:solidFill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2771800" y="2708920"/>
            <a:ext cx="142218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ja-JP" altLang="en-US" sz="2400" b="1" dirty="0">
                <a:solidFill>
                  <a:srgbClr val="FF0000"/>
                </a:solidFill>
              </a:rPr>
              <a:t>暗黒物質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 rot="20314532">
            <a:off x="1670798" y="4059662"/>
            <a:ext cx="1321500" cy="266006"/>
          </a:xfrm>
          <a:prstGeom prst="ellipse">
            <a:avLst/>
          </a:prstGeom>
          <a:solidFill>
            <a:srgbClr val="00CCFF">
              <a:alpha val="34000"/>
            </a:srgbClr>
          </a:solidFill>
          <a:ln w="9525">
            <a:solidFill>
              <a:srgbClr val="33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1500198" y="3896748"/>
            <a:ext cx="1511286" cy="622316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>
            <a:off x="3214710" y="3356992"/>
            <a:ext cx="637210" cy="38100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3707904" y="3212976"/>
            <a:ext cx="250826" cy="254000"/>
          </a:xfrm>
          <a:prstGeom prst="ellipse">
            <a:avLst/>
          </a:prstGeom>
          <a:solidFill>
            <a:srgbClr val="FF6464"/>
          </a:solidFill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3" name="Oval 13"/>
          <p:cNvSpPr>
            <a:spLocks noChangeArrowheads="1"/>
          </p:cNvSpPr>
          <p:nvPr/>
        </p:nvSpPr>
        <p:spPr bwMode="auto">
          <a:xfrm>
            <a:off x="2928958" y="3753872"/>
            <a:ext cx="250826" cy="254000"/>
          </a:xfrm>
          <a:prstGeom prst="ellipse">
            <a:avLst/>
          </a:prstGeom>
          <a:solidFill>
            <a:srgbClr val="CC99FF"/>
          </a:solidFill>
          <a:ln w="12700">
            <a:solidFill>
              <a:srgbClr val="7030A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14" name="直線コネクタ 13"/>
          <p:cNvCxnSpPr/>
          <p:nvPr/>
        </p:nvCxnSpPr>
        <p:spPr>
          <a:xfrm rot="5400000">
            <a:off x="1245950" y="5008252"/>
            <a:ext cx="1080000" cy="3176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rot="5400000">
            <a:off x="2246546" y="4722036"/>
            <a:ext cx="1368000" cy="3176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rot="5400000">
            <a:off x="1497290" y="4971226"/>
            <a:ext cx="1152000" cy="3176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 rot="5400000">
            <a:off x="1783042" y="4899788"/>
            <a:ext cx="1152000" cy="3176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 rot="5400000">
            <a:off x="2014794" y="4810912"/>
            <a:ext cx="1260000" cy="3176"/>
          </a:xfrm>
          <a:prstGeom prst="line">
            <a:avLst/>
          </a:prstGeom>
          <a:ln w="25400">
            <a:solidFill>
              <a:schemeClr val="tx1"/>
            </a:solidFill>
            <a:prstDash val="sys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1698636" y="3610996"/>
            <a:ext cx="803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4BACC6">
                    <a:lumMod val="50000"/>
                  </a:srgbClr>
                </a:solidFill>
              </a:rPr>
              <a:t>電子</a:t>
            </a:r>
            <a:endParaRPr lang="en-US" altLang="ja-JP" sz="24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-48160" y="6273225"/>
            <a:ext cx="40719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600" b="1" baseline="30000" dirty="0">
                <a:solidFill>
                  <a:prstClr val="black"/>
                </a:solidFill>
              </a:rPr>
              <a:t>2)</a:t>
            </a:r>
            <a:r>
              <a:rPr lang="en-US" altLang="ja-JP" sz="1600" b="1" dirty="0">
                <a:solidFill>
                  <a:prstClr val="black"/>
                </a:solidFill>
              </a:rPr>
              <a:t>μ-TPC</a:t>
            </a:r>
            <a:r>
              <a:rPr lang="ja-JP" altLang="en-US" sz="1600" b="1" dirty="0">
                <a:solidFill>
                  <a:prstClr val="black"/>
                </a:solidFill>
              </a:rPr>
              <a:t> ・・・ </a:t>
            </a:r>
            <a:r>
              <a:rPr lang="en-US" altLang="ja-JP" sz="1600" b="1" dirty="0">
                <a:solidFill>
                  <a:srgbClr val="FF0000"/>
                </a:solidFill>
              </a:rPr>
              <a:t>Micro</a:t>
            </a:r>
            <a:r>
              <a:rPr lang="en-US" altLang="ja-JP" sz="1600" b="1" dirty="0">
                <a:solidFill>
                  <a:prstClr val="black"/>
                </a:solidFill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</a:rPr>
              <a:t>T</a:t>
            </a:r>
            <a:r>
              <a:rPr lang="en-US" altLang="ja-JP" sz="1600" b="1" dirty="0">
                <a:solidFill>
                  <a:prstClr val="black"/>
                </a:solidFill>
              </a:rPr>
              <a:t>ime </a:t>
            </a:r>
            <a:r>
              <a:rPr lang="en-US" altLang="ja-JP" sz="1600" b="1" dirty="0">
                <a:solidFill>
                  <a:srgbClr val="FF0000"/>
                </a:solidFill>
              </a:rPr>
              <a:t>P</a:t>
            </a:r>
            <a:r>
              <a:rPr lang="en-US" altLang="ja-JP" sz="1600" b="1" dirty="0">
                <a:solidFill>
                  <a:prstClr val="black"/>
                </a:solidFill>
              </a:rPr>
              <a:t>rojection </a:t>
            </a:r>
            <a:r>
              <a:rPr lang="en-US" altLang="ja-JP" sz="1600" b="1" dirty="0">
                <a:solidFill>
                  <a:srgbClr val="FF0000"/>
                </a:solidFill>
              </a:rPr>
              <a:t>C</a:t>
            </a:r>
            <a:r>
              <a:rPr lang="en-US" altLang="ja-JP" sz="1600" b="1" dirty="0">
                <a:solidFill>
                  <a:prstClr val="black"/>
                </a:solidFill>
              </a:rPr>
              <a:t>hamber</a:t>
            </a:r>
          </a:p>
          <a:p>
            <a:r>
              <a:rPr lang="en-US" altLang="ja-JP" sz="1600" b="1" baseline="30000" dirty="0">
                <a:solidFill>
                  <a:prstClr val="black"/>
                </a:solidFill>
              </a:rPr>
              <a:t>1)</a:t>
            </a:r>
            <a:r>
              <a:rPr lang="en-US" altLang="ja-JP" sz="1600" b="1" dirty="0">
                <a:solidFill>
                  <a:prstClr val="black"/>
                </a:solidFill>
              </a:rPr>
              <a:t>μ-PIC</a:t>
            </a:r>
            <a:r>
              <a:rPr lang="ja-JP" altLang="en-US" sz="1600" b="1" dirty="0">
                <a:solidFill>
                  <a:prstClr val="black"/>
                </a:solidFill>
              </a:rPr>
              <a:t> ・・・ </a:t>
            </a:r>
            <a:r>
              <a:rPr lang="en-US" altLang="ja-JP" sz="1600" b="1" dirty="0">
                <a:solidFill>
                  <a:srgbClr val="FF0000"/>
                </a:solidFill>
              </a:rPr>
              <a:t>Micro</a:t>
            </a:r>
            <a:r>
              <a:rPr lang="en-US" altLang="ja-JP" sz="1600" b="1" dirty="0">
                <a:solidFill>
                  <a:prstClr val="black"/>
                </a:solidFill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</a:rPr>
              <a:t>Pi</a:t>
            </a:r>
            <a:r>
              <a:rPr lang="en-US" altLang="ja-JP" sz="1600" b="1" dirty="0">
                <a:solidFill>
                  <a:prstClr val="black"/>
                </a:solidFill>
              </a:rPr>
              <a:t>xel </a:t>
            </a:r>
            <a:r>
              <a:rPr lang="en-US" altLang="ja-JP" sz="1600" b="1" dirty="0">
                <a:solidFill>
                  <a:srgbClr val="FF0000"/>
                </a:solidFill>
              </a:rPr>
              <a:t>C</a:t>
            </a:r>
            <a:r>
              <a:rPr lang="en-US" altLang="ja-JP" sz="1600" b="1" dirty="0">
                <a:solidFill>
                  <a:prstClr val="black"/>
                </a:solidFill>
              </a:rPr>
              <a:t>hamber</a:t>
            </a:r>
            <a:endParaRPr lang="ja-JP" altLang="en-US" sz="1600" b="1" dirty="0">
              <a:solidFill>
                <a:prstClr val="black"/>
              </a:solidFill>
            </a:endParaRPr>
          </a:p>
        </p:txBody>
      </p:sp>
      <p:grpSp>
        <p:nvGrpSpPr>
          <p:cNvPr id="2" name="グループ化 20"/>
          <p:cNvGrpSpPr/>
          <p:nvPr/>
        </p:nvGrpSpPr>
        <p:grpSpPr>
          <a:xfrm>
            <a:off x="71438" y="3539558"/>
            <a:ext cx="1064923" cy="461665"/>
            <a:chOff x="142844" y="3857628"/>
            <a:chExt cx="1064923" cy="461665"/>
          </a:xfrm>
        </p:grpSpPr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285720" y="3857628"/>
              <a:ext cx="92204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μ-TPC</a:t>
              </a: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142844" y="3857628"/>
              <a:ext cx="311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prstClr val="black"/>
                  </a:solidFill>
                </a:rPr>
                <a:t>1)</a:t>
              </a:r>
            </a:p>
          </p:txBody>
        </p:sp>
      </p:grpSp>
      <p:grpSp>
        <p:nvGrpSpPr>
          <p:cNvPr id="3" name="グループ化 23"/>
          <p:cNvGrpSpPr/>
          <p:nvPr/>
        </p:nvGrpSpPr>
        <p:grpSpPr>
          <a:xfrm>
            <a:off x="428628" y="5468384"/>
            <a:ext cx="991185" cy="461665"/>
            <a:chOff x="571472" y="4214818"/>
            <a:chExt cx="991185" cy="461665"/>
          </a:xfrm>
        </p:grpSpPr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714348" y="4214818"/>
              <a:ext cx="8483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solidFill>
                    <a:srgbClr val="0033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μ-PIC</a:t>
              </a: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571472" y="4214818"/>
              <a:ext cx="31130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200" b="1" dirty="0">
                  <a:solidFill>
                    <a:prstClr val="black"/>
                  </a:solidFill>
                </a:rPr>
                <a:t>2)</a:t>
              </a: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500066" y="4039624"/>
            <a:ext cx="12144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68813">
              <a:spcBef>
                <a:spcPct val="0"/>
              </a:spcBef>
            </a:pPr>
            <a:r>
              <a:rPr lang="en-US" altLang="ja-JP" sz="2200" dirty="0">
                <a:solidFill>
                  <a:prstClr val="black"/>
                </a:solidFill>
              </a:rPr>
              <a:t>CF</a:t>
            </a:r>
            <a:r>
              <a:rPr lang="en-US" altLang="ja-JP" sz="2200" baseline="-25000" dirty="0">
                <a:solidFill>
                  <a:prstClr val="black"/>
                </a:solidFill>
              </a:rPr>
              <a:t>4</a:t>
            </a:r>
            <a:r>
              <a:rPr lang="ja-JP" altLang="en-US" sz="2200" dirty="0">
                <a:solidFill>
                  <a:prstClr val="black"/>
                </a:solidFill>
              </a:rPr>
              <a:t>ガス</a:t>
            </a:r>
          </a:p>
        </p:txBody>
      </p:sp>
      <p:pic>
        <p:nvPicPr>
          <p:cNvPr id="28" name="Picture 202" descr="motionOfEarth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28" y="620688"/>
            <a:ext cx="3008948" cy="2067687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</p:pic>
      <p:sp>
        <p:nvSpPr>
          <p:cNvPr id="29" name="左矢印 28"/>
          <p:cNvSpPr/>
          <p:nvPr/>
        </p:nvSpPr>
        <p:spPr>
          <a:xfrm>
            <a:off x="7786678" y="549250"/>
            <a:ext cx="1214446" cy="1428760"/>
          </a:xfrm>
          <a:prstGeom prst="leftArrow">
            <a:avLst>
              <a:gd name="adj1" fmla="val 71052"/>
              <a:gd name="adj2" fmla="val 2941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1" name="Picture 2" descr="C:\Users\nakamura\Documents\NEWAGE\夏の学校2009\角度分布統計少ないv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214818"/>
            <a:ext cx="4074795" cy="2148840"/>
          </a:xfrm>
          <a:prstGeom prst="rect">
            <a:avLst/>
          </a:prstGeom>
          <a:noFill/>
        </p:spPr>
      </p:pic>
      <p:sp>
        <p:nvSpPr>
          <p:cNvPr id="32" name="テキスト ボックス 31"/>
          <p:cNvSpPr txBox="1"/>
          <p:nvPr/>
        </p:nvSpPr>
        <p:spPr>
          <a:xfrm>
            <a:off x="8215306" y="6488668"/>
            <a:ext cx="760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cosθ</a:t>
            </a:r>
            <a:endParaRPr lang="ja-JP" altLang="en-US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8842314" y="6345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</a:rPr>
              <a:t>1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786282" y="6345792"/>
            <a:ext cx="37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</a:rPr>
              <a:t>-1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857984" y="63457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</a:rPr>
              <a:t>0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643406" y="61314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</a:rPr>
              <a:t>0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571968" y="5202784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</a:rPr>
              <a:t>20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571968" y="420265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</a:rPr>
              <a:t>40</a:t>
            </a:r>
            <a:endParaRPr lang="ja-JP" altLang="en-US" b="1" dirty="0">
              <a:solidFill>
                <a:prstClr val="black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786710" y="3571876"/>
            <a:ext cx="1285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M=</a:t>
            </a:r>
            <a:r>
              <a:rPr lang="en-US" altLang="ja-JP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80GeV</a:t>
            </a:r>
            <a:endParaRPr lang="en-US" altLang="ja-JP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r"/>
            <a:r>
              <a:rPr lang="en-US" altLang="ja-JP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σ=</a:t>
            </a:r>
            <a:r>
              <a:rPr lang="en-US" altLang="ja-JP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0.1pb</a:t>
            </a:r>
            <a:endParaRPr lang="ja-JP" altLang="en-US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41" name="下矢印 40"/>
          <p:cNvSpPr/>
          <p:nvPr/>
        </p:nvSpPr>
        <p:spPr>
          <a:xfrm>
            <a:off x="6732240" y="2852936"/>
            <a:ext cx="1071570" cy="576064"/>
          </a:xfrm>
          <a:prstGeom prst="downArrow">
            <a:avLst>
              <a:gd name="adj1" fmla="val 59777"/>
              <a:gd name="adj2" fmla="val 3884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 rot="16200000">
            <a:off x="3261230" y="5096960"/>
            <a:ext cx="2419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[count/</a:t>
            </a:r>
            <a:r>
              <a:rPr lang="en-US" altLang="ja-JP" b="1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3m</a:t>
            </a:r>
            <a:r>
              <a:rPr lang="en-US" altLang="ja-JP" b="1" baseline="30000" dirty="0" err="1">
                <a:solidFill>
                  <a:prstClr val="black"/>
                </a:solidFill>
                <a:latin typeface="ＭＳ Ｐゴシック" panose="020B0600070205080204" pitchFamily="50" charset="-128"/>
              </a:rPr>
              <a:t>3</a:t>
            </a:r>
            <a:r>
              <a:rPr lang="en-US" altLang="ja-JP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/year/bin]</a:t>
            </a:r>
            <a:endParaRPr lang="ja-JP" altLang="en-US" b="1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60" name="正方形/長方形 59"/>
          <p:cNvSpPr/>
          <p:nvPr/>
        </p:nvSpPr>
        <p:spPr>
          <a:xfrm>
            <a:off x="4427984" y="3645024"/>
            <a:ext cx="2448272" cy="28803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b="1" dirty="0">
                <a:solidFill>
                  <a:prstClr val="white"/>
                </a:solidFill>
              </a:rPr>
              <a:t>予想される</a:t>
            </a:r>
            <a:r>
              <a:rPr lang="en-US" altLang="ja-JP" b="1" dirty="0" err="1">
                <a:solidFill>
                  <a:prstClr val="white"/>
                </a:solidFill>
              </a:rPr>
              <a:t>cosθ</a:t>
            </a:r>
            <a:r>
              <a:rPr lang="ja-JP" altLang="en-US" b="1" dirty="0">
                <a:solidFill>
                  <a:prstClr val="white"/>
                </a:solidFill>
              </a:rPr>
              <a:t>分布</a:t>
            </a:r>
          </a:p>
        </p:txBody>
      </p:sp>
      <p:grpSp>
        <p:nvGrpSpPr>
          <p:cNvPr id="63" name="グループ化 63"/>
          <p:cNvGrpSpPr/>
          <p:nvPr/>
        </p:nvGrpSpPr>
        <p:grpSpPr>
          <a:xfrm>
            <a:off x="5076056" y="4005064"/>
            <a:ext cx="2592288" cy="1484784"/>
            <a:chOff x="3059832" y="5373216"/>
            <a:chExt cx="2592288" cy="1484784"/>
          </a:xfrm>
        </p:grpSpPr>
        <p:grpSp>
          <p:nvGrpSpPr>
            <p:cNvPr id="64" name="グループ化 59"/>
            <p:cNvGrpSpPr/>
            <p:nvPr/>
          </p:nvGrpSpPr>
          <p:grpSpPr>
            <a:xfrm>
              <a:off x="3059832" y="5373216"/>
              <a:ext cx="2592288" cy="1484784"/>
              <a:chOff x="3059832" y="5373216"/>
              <a:chExt cx="2592288" cy="1484784"/>
            </a:xfrm>
          </p:grpSpPr>
          <p:sp>
            <p:nvSpPr>
              <p:cNvPr id="67" name="正方形/長方形 66"/>
              <p:cNvSpPr/>
              <p:nvPr/>
            </p:nvSpPr>
            <p:spPr>
              <a:xfrm>
                <a:off x="3059832" y="5373216"/>
                <a:ext cx="2592288" cy="148478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8" name="直線コネクタ 67"/>
              <p:cNvCxnSpPr/>
              <p:nvPr/>
            </p:nvCxnSpPr>
            <p:spPr>
              <a:xfrm>
                <a:off x="3491880" y="5805264"/>
                <a:ext cx="2088232" cy="57606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ot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69" name="円/楕円 68"/>
              <p:cNvSpPr/>
              <p:nvPr/>
            </p:nvSpPr>
            <p:spPr>
              <a:xfrm>
                <a:off x="3635896" y="5781384"/>
                <a:ext cx="216024" cy="216024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円/楕円 69"/>
              <p:cNvSpPr/>
              <p:nvPr/>
            </p:nvSpPr>
            <p:spPr>
              <a:xfrm>
                <a:off x="4860032" y="5805264"/>
                <a:ext cx="216024" cy="216024"/>
              </a:xfrm>
              <a:prstGeom prst="ellipse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円/楕円 70"/>
              <p:cNvSpPr/>
              <p:nvPr/>
            </p:nvSpPr>
            <p:spPr>
              <a:xfrm>
                <a:off x="4283968" y="5949280"/>
                <a:ext cx="216024" cy="216024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2" name="直線矢印コネクタ 71"/>
              <p:cNvCxnSpPr>
                <a:stCxn id="71" idx="5"/>
              </p:cNvCxnSpPr>
              <p:nvPr/>
            </p:nvCxnSpPr>
            <p:spPr>
              <a:xfrm rot="16200000" flipH="1">
                <a:off x="4468356" y="6133668"/>
                <a:ext cx="679708" cy="67970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73" name="円/楕円 72"/>
              <p:cNvSpPr/>
              <p:nvPr/>
            </p:nvSpPr>
            <p:spPr>
              <a:xfrm>
                <a:off x="4788024" y="6453336"/>
                <a:ext cx="216024" cy="216024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円弧 73"/>
              <p:cNvSpPr/>
              <p:nvPr/>
            </p:nvSpPr>
            <p:spPr>
              <a:xfrm>
                <a:off x="3947992" y="5601088"/>
                <a:ext cx="900000" cy="900000"/>
              </a:xfrm>
              <a:prstGeom prst="arc">
                <a:avLst>
                  <a:gd name="adj1" fmla="val 984267"/>
                  <a:gd name="adj2" fmla="val 2797402"/>
                </a:avLst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テキスト ボックス 74"/>
              <p:cNvSpPr txBox="1"/>
              <p:nvPr/>
            </p:nvSpPr>
            <p:spPr>
              <a:xfrm>
                <a:off x="4752112" y="6189368"/>
                <a:ext cx="28245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400" b="1" dirty="0">
                    <a:solidFill>
                      <a:prstClr val="white"/>
                    </a:solidFill>
                  </a:rPr>
                  <a:t>θ</a:t>
                </a:r>
                <a:endParaRPr lang="ja-JP" altLang="en-US" sz="1400" b="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6" name="直線矢印コネクタ 75"/>
              <p:cNvCxnSpPr/>
              <p:nvPr/>
            </p:nvCxnSpPr>
            <p:spPr>
              <a:xfrm>
                <a:off x="3851920" y="5913288"/>
                <a:ext cx="360040" cy="108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sp>
          <p:nvSpPr>
            <p:cNvPr id="65" name="テキスト ボックス 64"/>
            <p:cNvSpPr txBox="1"/>
            <p:nvPr/>
          </p:nvSpPr>
          <p:spPr>
            <a:xfrm>
              <a:off x="3203848" y="5949280"/>
              <a:ext cx="532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8064A2">
                      <a:lumMod val="40000"/>
                      <a:lumOff val="60000"/>
                    </a:srgbClr>
                  </a:solidFill>
                </a:rPr>
                <a:t>DM</a:t>
              </a: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3995936" y="6488668"/>
              <a:ext cx="942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F79646">
                      <a:lumMod val="40000"/>
                      <a:lumOff val="60000"/>
                    </a:srgbClr>
                  </a:solidFill>
                </a:rPr>
                <a:t>Nucleus</a:t>
              </a:r>
              <a:endParaRPr lang="ja-JP" altLang="en-US" b="1" dirty="0">
                <a:solidFill>
                  <a:srgbClr val="F79646">
                    <a:lumMod val="40000"/>
                    <a:lumOff val="60000"/>
                  </a:srgbClr>
                </a:solidFill>
              </a:endParaRPr>
            </a:p>
          </p:txBody>
        </p:sp>
      </p:grpSp>
      <p:sp>
        <p:nvSpPr>
          <p:cNvPr id="77" name="テキスト ボックス 76"/>
          <p:cNvSpPr txBox="1"/>
          <p:nvPr/>
        </p:nvSpPr>
        <p:spPr>
          <a:xfrm>
            <a:off x="2699792" y="0"/>
            <a:ext cx="6444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solidFill>
                  <a:srgbClr val="FFFF00"/>
                </a:solidFill>
              </a:rPr>
              <a:t>Ne</a:t>
            </a:r>
            <a:r>
              <a:rPr lang="en-US" altLang="ja-JP" sz="1600" b="1" dirty="0">
                <a:solidFill>
                  <a:prstClr val="white"/>
                </a:solidFill>
              </a:rPr>
              <a:t>w general </a:t>
            </a:r>
            <a:r>
              <a:rPr lang="en-US" altLang="ja-JP" sz="1600" b="1" dirty="0">
                <a:solidFill>
                  <a:srgbClr val="FFFF00"/>
                </a:solidFill>
              </a:rPr>
              <a:t>W</a:t>
            </a:r>
            <a:r>
              <a:rPr lang="en-US" altLang="ja-JP" sz="1600" b="1" dirty="0">
                <a:solidFill>
                  <a:prstClr val="white"/>
                </a:solidFill>
              </a:rPr>
              <a:t>IMP search with an </a:t>
            </a:r>
            <a:r>
              <a:rPr lang="en-US" altLang="ja-JP" sz="1600" b="1" dirty="0">
                <a:solidFill>
                  <a:srgbClr val="FFFF00"/>
                </a:solidFill>
              </a:rPr>
              <a:t>A</a:t>
            </a:r>
            <a:r>
              <a:rPr lang="en-US" altLang="ja-JP" sz="1600" b="1" dirty="0">
                <a:solidFill>
                  <a:prstClr val="white"/>
                </a:solidFill>
              </a:rPr>
              <a:t>dvanced </a:t>
            </a:r>
            <a:r>
              <a:rPr lang="en-US" altLang="ja-JP" sz="1600" b="1" dirty="0">
                <a:solidFill>
                  <a:srgbClr val="FFFF00"/>
                </a:solidFill>
              </a:rPr>
              <a:t>G</a:t>
            </a:r>
            <a:r>
              <a:rPr lang="en-US" altLang="ja-JP" sz="1600" b="1" dirty="0">
                <a:solidFill>
                  <a:prstClr val="white"/>
                </a:solidFill>
              </a:rPr>
              <a:t>aseous tracker </a:t>
            </a:r>
            <a:r>
              <a:rPr lang="en-US" altLang="ja-JP" sz="1600" b="1" dirty="0">
                <a:solidFill>
                  <a:srgbClr val="FFFF00"/>
                </a:solidFill>
              </a:rPr>
              <a:t>E</a:t>
            </a:r>
            <a:r>
              <a:rPr lang="en-US" altLang="ja-JP" sz="1600" b="1" dirty="0">
                <a:solidFill>
                  <a:prstClr val="white"/>
                </a:solidFill>
              </a:rPr>
              <a:t>xperiment</a:t>
            </a:r>
            <a:endParaRPr lang="ja-JP" altLang="en-US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33958E-6 L -0.06823 0.0520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2.95097E-6 L -0.16527 0.08395 " pathEditMode="relative" ptsTypes="AA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"/>
                            </p:stCondLst>
                            <p:childTnLst>
                              <p:par>
                                <p:cTn id="43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034E-6 L 0.00121 0.18987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840000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9" grpId="2" animBg="1"/>
      <p:bldP spid="10" grpId="0" animBg="1"/>
      <p:bldP spid="11" grpId="0" animBg="1"/>
      <p:bldP spid="12" grpId="0" animBg="1"/>
      <p:bldP spid="13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2200" t="7394" r="22700" b="11874"/>
          <a:stretch/>
        </p:blipFill>
        <p:spPr>
          <a:xfrm>
            <a:off x="4054746" y="1158002"/>
            <a:ext cx="5089254" cy="4077869"/>
          </a:xfrm>
          <a:prstGeom prst="rect">
            <a:avLst/>
          </a:prstGeom>
        </p:spPr>
      </p:pic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暗黒物質探査における</a:t>
            </a:r>
            <a:r>
              <a:rPr kumimoji="1" lang="en-US" altLang="ja-JP" dirty="0"/>
              <a:t>μ-PIC</a:t>
            </a:r>
            <a:r>
              <a:rPr kumimoji="1" lang="ja-JP" altLang="en-US" dirty="0"/>
              <a:t>の問題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9300" t="13337" r="52000" b="47440"/>
          <a:stretch/>
        </p:blipFill>
        <p:spPr>
          <a:xfrm>
            <a:off x="134750" y="1158002"/>
            <a:ext cx="4437250" cy="3316343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 rot="21132232">
            <a:off x="4613101" y="3258106"/>
            <a:ext cx="2050742" cy="745725"/>
          </a:xfrm>
          <a:prstGeom prst="ellipse">
            <a:avLst/>
          </a:prstGeom>
          <a:noFill/>
          <a:ln w="53975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リーフォーム 6"/>
          <p:cNvSpPr/>
          <p:nvPr/>
        </p:nvSpPr>
        <p:spPr>
          <a:xfrm>
            <a:off x="1435963" y="2597842"/>
            <a:ext cx="3462291" cy="882205"/>
          </a:xfrm>
          <a:custGeom>
            <a:avLst/>
            <a:gdLst>
              <a:gd name="connsiteX0" fmla="*/ 3462291 w 3462291"/>
              <a:gd name="connsiteY0" fmla="*/ 882205 h 882205"/>
              <a:gd name="connsiteX1" fmla="*/ 2539013 w 3462291"/>
              <a:gd name="connsiteY1" fmla="*/ 109847 h 882205"/>
              <a:gd name="connsiteX2" fmla="*/ 1393794 w 3462291"/>
              <a:gd name="connsiteY2" fmla="*/ 56581 h 882205"/>
              <a:gd name="connsiteX3" fmla="*/ 0 w 3462291"/>
              <a:gd name="connsiteY3" fmla="*/ 598119 h 882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2291" h="882205">
                <a:moveTo>
                  <a:pt x="3462291" y="882205"/>
                </a:moveTo>
                <a:cubicBezTo>
                  <a:pt x="3173027" y="564828"/>
                  <a:pt x="2883763" y="247451"/>
                  <a:pt x="2539013" y="109847"/>
                </a:cubicBezTo>
                <a:cubicBezTo>
                  <a:pt x="2194263" y="-27757"/>
                  <a:pt x="1816963" y="-24798"/>
                  <a:pt x="1393794" y="56581"/>
                </a:cubicBezTo>
                <a:cubicBezTo>
                  <a:pt x="970625" y="137960"/>
                  <a:pt x="485312" y="368039"/>
                  <a:pt x="0" y="598119"/>
                </a:cubicBezTo>
              </a:path>
            </a:pathLst>
          </a:custGeom>
          <a:noFill/>
          <a:ln w="53975" cmpd="sng">
            <a:solidFill>
              <a:srgbClr val="00B05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998291" y="5255880"/>
            <a:ext cx="5325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µ-PIC</a:t>
            </a:r>
            <a:r>
              <a:rPr kumimoji="1" lang="ja-JP" altLang="en-US" dirty="0"/>
              <a:t>のポリイミド基板中の</a:t>
            </a:r>
            <a:endParaRPr kumimoji="1" lang="en-US" altLang="ja-JP" dirty="0"/>
          </a:p>
          <a:p>
            <a:r>
              <a:rPr lang="ja-JP" altLang="en-US" dirty="0"/>
              <a:t>　</a:t>
            </a:r>
            <a:r>
              <a:rPr kumimoji="1" lang="ja-JP" altLang="en-US" dirty="0"/>
              <a:t>ガラス繊維</a:t>
            </a:r>
            <a:r>
              <a:rPr kumimoji="1" lang="en-US" altLang="ja-JP" dirty="0"/>
              <a:t>(</a:t>
            </a:r>
            <a:r>
              <a:rPr kumimoji="1" lang="ja-JP" altLang="en-US" dirty="0"/>
              <a:t>基板強度向上用</a:t>
            </a:r>
            <a:r>
              <a:rPr kumimoji="1" lang="en-US" altLang="ja-JP" dirty="0"/>
              <a:t>)</a:t>
            </a:r>
            <a:r>
              <a:rPr kumimoji="1" lang="ja-JP" altLang="en-US" dirty="0"/>
              <a:t>からの</a:t>
            </a:r>
            <a:r>
              <a:rPr kumimoji="1" lang="en-US" altLang="ja-JP" dirty="0"/>
              <a:t>α</a:t>
            </a:r>
            <a:r>
              <a:rPr kumimoji="1" lang="ja-JP" altLang="en-US" dirty="0"/>
              <a:t>線が問題に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90430" y="4482044"/>
            <a:ext cx="233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中村輝石氏 博士論文</a:t>
            </a:r>
          </a:p>
        </p:txBody>
      </p:sp>
      <p:sp>
        <p:nvSpPr>
          <p:cNvPr id="9" name="矢印: 右 8"/>
          <p:cNvSpPr/>
          <p:nvPr/>
        </p:nvSpPr>
        <p:spPr>
          <a:xfrm>
            <a:off x="4054746" y="6017406"/>
            <a:ext cx="70467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851299" y="5902211"/>
            <a:ext cx="3788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NEWAGE</a:t>
            </a:r>
            <a:r>
              <a:rPr kumimoji="1" lang="ja-JP" altLang="en-US" dirty="0"/>
              <a:t>では</a:t>
            </a:r>
            <a:endParaRPr kumimoji="1" lang="en-US" altLang="ja-JP" dirty="0"/>
          </a:p>
          <a:p>
            <a:r>
              <a:rPr kumimoji="1" lang="ja-JP" altLang="en-US" dirty="0"/>
              <a:t>ガラス繊維を抜いた</a:t>
            </a:r>
            <a:r>
              <a:rPr kumimoji="1" lang="en-US" altLang="ja-JP" dirty="0"/>
              <a:t>µ-PIC</a:t>
            </a:r>
            <a:r>
              <a:rPr kumimoji="1" lang="ja-JP" altLang="en-US" dirty="0"/>
              <a:t>を開発中</a:t>
            </a:r>
          </a:p>
        </p:txBody>
      </p:sp>
    </p:spTree>
    <p:extLst>
      <p:ext uri="{BB962C8B-B14F-4D97-AF65-F5344CB8AC3E}">
        <p14:creationId xmlns:p14="http://schemas.microsoft.com/office/powerpoint/2010/main" val="3437833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741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MEMS</a:t>
            </a:r>
            <a:r>
              <a:rPr kumimoji="1" lang="ja-JP" altLang="en-US" dirty="0"/>
              <a:t>技術による</a:t>
            </a:r>
            <a:r>
              <a:rPr kumimoji="1" lang="en-US" altLang="ja-JP" dirty="0">
                <a:latin typeface="Symbol" panose="05050102010706020507" pitchFamily="18" charset="2"/>
              </a:rPr>
              <a:t>m</a:t>
            </a:r>
            <a:r>
              <a:rPr kumimoji="1" lang="en-US" altLang="ja-JP" dirty="0"/>
              <a:t>-PIC</a:t>
            </a:r>
            <a:r>
              <a:rPr kumimoji="1" lang="ja-JP" altLang="en-US" dirty="0"/>
              <a:t>の開発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2756" y="1012054"/>
            <a:ext cx="28392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µ-PIC</a:t>
            </a:r>
            <a:r>
              <a:rPr lang="ja-JP" altLang="en-US" dirty="0"/>
              <a:t>応用からの要求</a:t>
            </a:r>
            <a:r>
              <a:rPr kumimoji="1" lang="en-US" altLang="ja-JP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ja-JP" altLang="en-US" dirty="0">
                <a:solidFill>
                  <a:srgbClr val="00B050"/>
                </a:solidFill>
              </a:rPr>
              <a:t>より高いガス利得</a:t>
            </a:r>
            <a:endParaRPr lang="en-US" altLang="ja-JP" dirty="0">
              <a:solidFill>
                <a:srgbClr val="00B05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ja-JP" altLang="en-US" dirty="0">
                <a:solidFill>
                  <a:srgbClr val="00B050"/>
                </a:solidFill>
              </a:rPr>
              <a:t>強い放電耐性</a:t>
            </a:r>
            <a:endParaRPr kumimoji="1" lang="en-US" altLang="ja-JP" dirty="0">
              <a:solidFill>
                <a:srgbClr val="00B05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kumimoji="1" lang="ja-JP" altLang="en-US" dirty="0">
                <a:solidFill>
                  <a:srgbClr val="00B050"/>
                </a:solidFill>
              </a:rPr>
              <a:t>高空間分解能</a:t>
            </a:r>
          </a:p>
        </p:txBody>
      </p:sp>
      <p:sp>
        <p:nvSpPr>
          <p:cNvPr id="7" name="右矢印 6"/>
          <p:cNvSpPr/>
          <p:nvPr/>
        </p:nvSpPr>
        <p:spPr>
          <a:xfrm>
            <a:off x="3063564" y="1544714"/>
            <a:ext cx="417252" cy="346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52402" y="1256164"/>
            <a:ext cx="2729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/>
              <a:t>基板の厚みの最適化</a:t>
            </a:r>
            <a:endParaRPr kumimoji="1" lang="en-US" altLang="ja-JP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ja-JP" altLang="en-US" dirty="0"/>
              <a:t>高精度な電極形成</a:t>
            </a:r>
            <a:endParaRPr kumimoji="1" lang="en-US" altLang="ja-JP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dirty="0"/>
              <a:t>細かいピッチの電極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977" y="2264478"/>
            <a:ext cx="1492087" cy="144267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/>
          <a:srcRect l="15313" t="14649" r="42343" b="47071"/>
          <a:stretch/>
        </p:blipFill>
        <p:spPr>
          <a:xfrm>
            <a:off x="377995" y="4059996"/>
            <a:ext cx="3868669" cy="2798004"/>
          </a:xfrm>
          <a:prstGeom prst="rect">
            <a:avLst/>
          </a:prstGeom>
        </p:spPr>
      </p:pic>
      <p:pic>
        <p:nvPicPr>
          <p:cNvPr id="12" name="コンテンツ プレースホルダー 58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464" y="2208946"/>
            <a:ext cx="3886200" cy="1878636"/>
          </a:xfrm>
          <a:prstGeom prst="rect">
            <a:avLst/>
          </a:prstGeom>
        </p:spPr>
      </p:pic>
      <p:cxnSp>
        <p:nvCxnSpPr>
          <p:cNvPr id="15" name="直線矢印コネクタ 14"/>
          <p:cNvCxnSpPr/>
          <p:nvPr/>
        </p:nvCxnSpPr>
        <p:spPr>
          <a:xfrm>
            <a:off x="1380744" y="3922776"/>
            <a:ext cx="64008" cy="178308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2990088" y="3945636"/>
            <a:ext cx="490728" cy="63561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064" y="2259291"/>
            <a:ext cx="2456311" cy="133509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4264195" y="3724049"/>
            <a:ext cx="4397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プリント基板技術の限界</a:t>
            </a:r>
            <a:r>
              <a:rPr lang="en-US" altLang="ja-JP" dirty="0"/>
              <a:t>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基板を厚くするとアノードが太くなる</a:t>
            </a: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政策制度は</a:t>
            </a:r>
            <a:r>
              <a:rPr lang="en-US" altLang="ja-JP" dirty="0"/>
              <a:t> ~10 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/>
              <a:t>実現可能なアノード直径は</a:t>
            </a:r>
            <a:r>
              <a:rPr lang="en-US" altLang="ja-JP" dirty="0"/>
              <a:t> 50 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  <a:br>
              <a:rPr lang="en-US" altLang="ja-JP" dirty="0"/>
            </a:br>
            <a:r>
              <a:rPr lang="en-US" altLang="ja-JP" dirty="0"/>
              <a:t>  -&gt; </a:t>
            </a:r>
            <a:r>
              <a:rPr lang="ja-JP" altLang="en-US" dirty="0"/>
              <a:t>電極の間隔はアノード直径が律速</a:t>
            </a:r>
            <a:endParaRPr lang="en-US" altLang="ja-JP" dirty="0"/>
          </a:p>
        </p:txBody>
      </p:sp>
      <p:sp>
        <p:nvSpPr>
          <p:cNvPr id="21" name="下矢印 20"/>
          <p:cNvSpPr/>
          <p:nvPr/>
        </p:nvSpPr>
        <p:spPr>
          <a:xfrm>
            <a:off x="6180181" y="5191514"/>
            <a:ext cx="664598" cy="2674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498948" y="5521190"/>
            <a:ext cx="4027064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Micro Electro Mechanical Systems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74096" y="5890522"/>
            <a:ext cx="47175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MEMS</a:t>
            </a:r>
            <a:r>
              <a:rPr lang="ja-JP" altLang="en-US" dirty="0"/>
              <a:t>技術では厚い基板にも</a:t>
            </a:r>
            <a:br>
              <a:rPr lang="en-US" altLang="ja-JP" dirty="0"/>
            </a:br>
            <a:r>
              <a:rPr lang="ja-JP" altLang="en-US" dirty="0"/>
              <a:t>細い穴を開ける事が可能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>
                <a:latin typeface="Symbol" panose="05050102010706020507" pitchFamily="18" charset="2"/>
              </a:rPr>
              <a:t>製作精度は数</a:t>
            </a:r>
            <a:r>
              <a:rPr lang="en-US" altLang="ja-JP" dirty="0">
                <a:latin typeface="Symbol" panose="05050102010706020507" pitchFamily="18" charset="2"/>
              </a:rPr>
              <a:t>m</a:t>
            </a:r>
            <a:r>
              <a:rPr lang="en-US" altLang="ja-JP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58930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Owner\Desktop\京大\2017年春物理学会\picture\MEMS_setup_v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7" y="4166341"/>
            <a:ext cx="4129287" cy="268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842CF-322D-4F1B-B304-4D722F0A15A1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23528" y="260648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/>
              <a:t>測定用</a:t>
            </a:r>
            <a:r>
              <a:rPr kumimoji="1" lang="ja-JP" altLang="en-US" sz="4000" dirty="0"/>
              <a:t>セットアップ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23"/>
              <p:cNvSpPr txBox="1"/>
              <p:nvPr/>
            </p:nvSpPr>
            <p:spPr>
              <a:xfrm>
                <a:off x="4576796" y="4422397"/>
                <a:ext cx="454373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en-US" altLang="ja-JP" sz="2000" dirty="0"/>
                  <a:t>MEMS μ-PIC</a:t>
                </a:r>
                <a:r>
                  <a:rPr lang="ja-JP" altLang="en-US" sz="2000" dirty="0"/>
                  <a:t>を</a:t>
                </a:r>
                <a:r>
                  <a:rPr lang="en-US" altLang="ja-JP" sz="2000" dirty="0"/>
                  <a:t>TPC</a:t>
                </a:r>
                <a:r>
                  <a:rPr lang="ja-JP" altLang="en-US" sz="2000" dirty="0"/>
                  <a:t>容器へと導入</a:t>
                </a:r>
                <a:endParaRPr lang="en-US" altLang="ja-JP" sz="1600" dirty="0"/>
              </a:p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en-US" altLang="ja-JP" sz="2000" dirty="0"/>
                  <a:t>μ-PIC</a:t>
                </a:r>
                <a:r>
                  <a:rPr lang="ja-JP" altLang="en-US" sz="2000" dirty="0"/>
                  <a:t>からの信号は電圧供給基板を通して読み出し基板へ</a:t>
                </a:r>
                <a:endParaRPr lang="en-US" altLang="ja-JP" sz="1600" dirty="0"/>
              </a:p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ja-JP" altLang="en-US" sz="2000" dirty="0"/>
                  <a:t>封入ガス： </a:t>
                </a:r>
                <a:r>
                  <a:rPr lang="en-US" altLang="ja-JP" sz="2000" dirty="0" err="1"/>
                  <a:t>Ar</a:t>
                </a:r>
                <a:r>
                  <a:rPr lang="en-US" altLang="ja-JP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/>
                          </a:rPr>
                          <m:t>C</m:t>
                        </m:r>
                      </m:e>
                      <m:sub>
                        <m:r>
                          <a:rPr lang="en-US" altLang="ja-JP" sz="2000" b="0" i="0" smtClean="0"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altLang="ja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ja-JP" sz="2000" b="0" i="0" smtClean="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a:rPr lang="en-US" altLang="ja-JP" sz="2000" b="0" i="0" smtClean="0">
                            <a:latin typeface="Cambria Math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altLang="ja-JP" sz="2000" dirty="0"/>
                  <a:t>= 90:10 (1atm)</a:t>
                </a:r>
                <a:endParaRPr lang="en-US" altLang="ja-JP" sz="1600" dirty="0"/>
              </a:p>
              <a:p>
                <a:pPr marL="342900" indent="-342900">
                  <a:buFont typeface="Wingdings" panose="05000000000000000000" pitchFamily="2" charset="2"/>
                  <a:buChar char="u"/>
                </a:pPr>
                <a:r>
                  <a:rPr lang="ja-JP" altLang="en-US" sz="2000" dirty="0"/>
                  <a:t>線源： </a:t>
                </a:r>
                <a:r>
                  <a:rPr lang="en-US" altLang="ja-JP" sz="2000" baseline="30000" dirty="0"/>
                  <a:t>55</a:t>
                </a:r>
                <a:r>
                  <a:rPr lang="en-US" altLang="ja-JP" sz="2000" dirty="0"/>
                  <a:t>Fe (5.9 </a:t>
                </a:r>
                <a:r>
                  <a:rPr lang="en-US" altLang="ja-JP" sz="2000" dirty="0" err="1"/>
                  <a:t>keV</a:t>
                </a:r>
                <a:r>
                  <a:rPr lang="en-US" altLang="ja-JP" sz="2000" dirty="0"/>
                  <a:t>)</a:t>
                </a:r>
              </a:p>
            </p:txBody>
          </p:sp>
        </mc:Choice>
        <mc:Fallback xmlns="">
          <p:sp>
            <p:nvSpPr>
              <p:cNvPr id="24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796" y="4422397"/>
                <a:ext cx="4543731" cy="1938992"/>
              </a:xfrm>
              <a:prstGeom prst="rect">
                <a:avLst/>
              </a:prstGeom>
              <a:blipFill>
                <a:blip r:embed="rId3"/>
                <a:stretch>
                  <a:fillRect l="-1208" t="-2508" r="-537" b="-438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 descr="C:\Users\Owner\Desktop\京大\2017年春物理学会\picture\MEMS_geo_v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5" y="968534"/>
            <a:ext cx="3321949" cy="313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44" y="1144703"/>
            <a:ext cx="3658819" cy="221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直線矢印コネクタ 29"/>
          <p:cNvCxnSpPr>
            <a:cxnSpLocks/>
          </p:cNvCxnSpPr>
          <p:nvPr/>
        </p:nvCxnSpPr>
        <p:spPr>
          <a:xfrm flipH="1">
            <a:off x="4653884" y="3503841"/>
            <a:ext cx="3256934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4790729" y="3580497"/>
            <a:ext cx="3245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10 mm (Anode strip 20</a:t>
            </a:r>
            <a:r>
              <a:rPr lang="ja-JP" altLang="en-US" b="1" dirty="0">
                <a:solidFill>
                  <a:srgbClr val="FF0000"/>
                </a:solidFill>
              </a:rPr>
              <a:t>本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 rot="16200000">
            <a:off x="6811348" y="2057267"/>
            <a:ext cx="3302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5 mm</a:t>
            </a:r>
            <a:r>
              <a:rPr lang="ja-JP" altLang="en-US" b="1" dirty="0">
                <a:solidFill>
                  <a:srgbClr val="FF0000"/>
                </a:solidFill>
              </a:rPr>
              <a:t> </a:t>
            </a:r>
            <a:r>
              <a:rPr lang="en-US" altLang="ja-JP" b="1" dirty="0">
                <a:solidFill>
                  <a:srgbClr val="FF0000"/>
                </a:solidFill>
              </a:rPr>
              <a:t>(Cathode strip 12</a:t>
            </a:r>
            <a:r>
              <a:rPr lang="ja-JP" altLang="en-US" b="1" dirty="0">
                <a:solidFill>
                  <a:srgbClr val="FF0000"/>
                </a:solidFill>
              </a:rPr>
              <a:t>本</a:t>
            </a:r>
            <a:r>
              <a:rPr lang="en-US" altLang="ja-JP" b="1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36" name="直線矢印コネクタ 35"/>
          <p:cNvCxnSpPr>
            <a:cxnSpLocks/>
          </p:cNvCxnSpPr>
          <p:nvPr/>
        </p:nvCxnSpPr>
        <p:spPr>
          <a:xfrm>
            <a:off x="8199293" y="1333989"/>
            <a:ext cx="0" cy="202999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9632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テーマ1">
  <a:themeElements>
    <a:clrScheme name="ビジネス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ユーザー定義 1">
      <a:majorFont>
        <a:latin typeface="Comic Sans MS"/>
        <a:ea typeface="HG丸ｺﾞｼｯｸM-PRO"/>
        <a:cs typeface=""/>
      </a:majorFont>
      <a:minorFont>
        <a:latin typeface="Comic Sans MS"/>
        <a:ea typeface="HG丸ｺﾞｼｯｸM-PRO"/>
        <a:cs typeface=""/>
      </a:minorFont>
    </a:fontScheme>
    <a:fmtScheme name="ビジネ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テーマ1" id="{F45C30D1-6D3A-413F-9C04-2ACE6D85C0E0}" vid="{5125120B-89FF-4A5C-92B7-FA8977780279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テーマ1</Template>
  <TotalTime>3009</TotalTime>
  <Words>787</Words>
  <Application>Microsoft Office PowerPoint</Application>
  <PresentationFormat>画面に合わせる (4:3)</PresentationFormat>
  <Paragraphs>176</Paragraphs>
  <Slides>15</Slides>
  <Notes>3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14</vt:i4>
      </vt:variant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32" baseType="lpstr">
      <vt:lpstr>Helvetica Neue</vt:lpstr>
      <vt:lpstr>HG丸ｺﾞｼｯｸM-PRO</vt:lpstr>
      <vt:lpstr>Lucida Grande</vt:lpstr>
      <vt:lpstr>ＭＳ Ｐゴシック</vt:lpstr>
      <vt:lpstr>Arial</vt:lpstr>
      <vt:lpstr>Calibri</vt:lpstr>
      <vt:lpstr>Cambria Math</vt:lpstr>
      <vt:lpstr>Comic Sans MS</vt:lpstr>
      <vt:lpstr>Symbol</vt:lpstr>
      <vt:lpstr>Tahoma</vt:lpstr>
      <vt:lpstr>Verdana</vt:lpstr>
      <vt:lpstr>Wingdings</vt:lpstr>
      <vt:lpstr>Wingdings 2</vt:lpstr>
      <vt:lpstr>Wingdings 3</vt:lpstr>
      <vt:lpstr>テーマ1</vt:lpstr>
      <vt:lpstr>Office テーマ</vt:lpstr>
      <vt:lpstr>Picture</vt:lpstr>
      <vt:lpstr>MEMS技術を用いた 低雑音・高空間分解能な ガス飛跡検出器に向けた基礎開発</vt:lpstr>
      <vt:lpstr>Micro Pixel Chamber (µ-PIC)</vt:lpstr>
      <vt:lpstr>X線検出器としてのμ-PIC</vt:lpstr>
      <vt:lpstr>m-PICの応用</vt:lpstr>
      <vt:lpstr>Garfield++を用いたµ-PICの理解</vt:lpstr>
      <vt:lpstr>　NEWAGE</vt:lpstr>
      <vt:lpstr>暗黒物質探査におけるμ-PICの問題</vt:lpstr>
      <vt:lpstr>MEMS技術によるm-PICの開発</vt:lpstr>
      <vt:lpstr>PowerPoint プレゼンテーション</vt:lpstr>
      <vt:lpstr>MEMS m-PIC</vt:lpstr>
      <vt:lpstr>PowerPoint プレゼンテーション</vt:lpstr>
      <vt:lpstr>PowerPoint プレゼンテーション</vt:lpstr>
      <vt:lpstr>PowerPoint プレゼンテーション</vt:lpstr>
      <vt:lpstr>まとめ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MEMS技術を用いた 低雑音・高空間分解能な ガス飛跡検出器に向けた基礎開発</dc:title>
  <dc:creator>高田淳史</dc:creator>
  <cp:lastModifiedBy>高田淳史</cp:lastModifiedBy>
  <cp:revision>26</cp:revision>
  <dcterms:created xsi:type="dcterms:W3CDTF">2017-05-18T11:21:08Z</dcterms:created>
  <dcterms:modified xsi:type="dcterms:W3CDTF">2017-05-22T02:59:38Z</dcterms:modified>
</cp:coreProperties>
</file>